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ags/tag49.xml" ContentType="application/vnd.openxmlformats-officedocument.presentationml.tags+xml"/>
  <Override PartName="/ppt/notesSlides/notesSlide3.xml" ContentType="application/vnd.openxmlformats-officedocument.presentationml.notesSlide+xml"/>
  <Override PartName="/ppt/tags/tag50.xml" ContentType="application/vnd.openxmlformats-officedocument.presentationml.tags+xml"/>
  <Override PartName="/ppt/notesSlides/notesSlide4.xml" ContentType="application/vnd.openxmlformats-officedocument.presentationml.notesSlide+xml"/>
  <Override PartName="/ppt/tags/tag51.xml" ContentType="application/vnd.openxmlformats-officedocument.presentationml.tags+xml"/>
  <Override PartName="/ppt/notesSlides/notesSlide5.xml" ContentType="application/vnd.openxmlformats-officedocument.presentationml.notesSlide+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notesSlides/notesSlide7.xml" ContentType="application/vnd.openxmlformats-officedocument.presentationml.notesSlide+xml"/>
  <Override PartName="/ppt/tags/tag5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notesSlides/notesSlide12.xml" ContentType="application/vnd.openxmlformats-officedocument.presentationml.notesSlide+xml"/>
  <Override PartName="/ppt/tags/tag57.xml" ContentType="application/vnd.openxmlformats-officedocument.presentationml.tags+xml"/>
  <Override PartName="/ppt/notesSlides/notesSlide13.xml" ContentType="application/vnd.openxmlformats-officedocument.presentationml.notesSlide+xml"/>
  <Override PartName="/ppt/tags/tag58.xml" ContentType="application/vnd.openxmlformats-officedocument.presentationml.tags+xml"/>
  <Override PartName="/ppt/notesSlides/notesSlide14.xml" ContentType="application/vnd.openxmlformats-officedocument.presentationml.notesSlide+xml"/>
  <Override PartName="/ppt/tags/tag59.xml" ContentType="application/vnd.openxmlformats-officedocument.presentationml.tags+xml"/>
  <Override PartName="/ppt/notesSlides/notesSlide15.xml" ContentType="application/vnd.openxmlformats-officedocument.presentationml.notesSlide+xml"/>
  <Override PartName="/ppt/tags/tag60.xml" ContentType="application/vnd.openxmlformats-officedocument.presentationml.tags+xml"/>
  <Override PartName="/ppt/notesSlides/notesSlide16.xml" ContentType="application/vnd.openxmlformats-officedocument.presentationml.notesSlide+xml"/>
  <Override PartName="/ppt/tags/tag61.xml" ContentType="application/vnd.openxmlformats-officedocument.presentationml.tags+xml"/>
  <Override PartName="/ppt/notesSlides/notesSlide17.xml" ContentType="application/vnd.openxmlformats-officedocument.presentationml.notesSlide+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notesSlides/notesSlide19.xml" ContentType="application/vnd.openxmlformats-officedocument.presentationml.notesSlide+xml"/>
  <Override PartName="/ppt/tags/tag64.xml" ContentType="application/vnd.openxmlformats-officedocument.presentationml.tags+xml"/>
  <Override PartName="/ppt/notesSlides/notesSlide20.xml" ContentType="application/vnd.openxmlformats-officedocument.presentationml.notesSlide+xml"/>
  <Override PartName="/ppt/tags/tag65.xml" ContentType="application/vnd.openxmlformats-officedocument.presentationml.tags+xml"/>
  <Override PartName="/ppt/notesSlides/notesSlide21.xml" ContentType="application/vnd.openxmlformats-officedocument.presentationml.notesSlide+xml"/>
  <Override PartName="/ppt/tags/tag6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8.xml" ContentType="application/vnd.openxmlformats-officedocument.presentationml.tags+xml"/>
  <Override PartName="/ppt/notesSlides/notesSlide27.xml" ContentType="application/vnd.openxmlformats-officedocument.presentationml.notesSlide+xml"/>
  <Override PartName="/ppt/tags/tag69.xml" ContentType="application/vnd.openxmlformats-officedocument.presentationml.tags+xml"/>
  <Override PartName="/ppt/notesSlides/notesSlide28.xml" ContentType="application/vnd.openxmlformats-officedocument.presentationml.notesSlide+xml"/>
  <Override PartName="/ppt/tags/tag70.xml" ContentType="application/vnd.openxmlformats-officedocument.presentationml.tags+xml"/>
  <Override PartName="/ppt/notesSlides/notesSlide29.xml" ContentType="application/vnd.openxmlformats-officedocument.presentationml.notesSlide+xml"/>
  <Override PartName="/ppt/tags/tag71.xml" ContentType="application/vnd.openxmlformats-officedocument.presentationml.tags+xml"/>
  <Override PartName="/ppt/notesSlides/notesSlide30.xml" ContentType="application/vnd.openxmlformats-officedocument.presentationml.notesSlide+xml"/>
  <Override PartName="/ppt/tags/tag72.xml" ContentType="application/vnd.openxmlformats-officedocument.presentationml.tags+xml"/>
  <Override PartName="/ppt/notesSlides/notesSlide31.xml" ContentType="application/vnd.openxmlformats-officedocument.presentationml.notesSlide+xml"/>
  <Override PartName="/ppt/tags/tag7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4.xml" ContentType="application/vnd.openxmlformats-officedocument.presentationml.tags+xml"/>
  <Override PartName="/ppt/notesSlides/notesSlide34.xml" ContentType="application/vnd.openxmlformats-officedocument.presentationml.notesSlide+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notesSlides/notesSlide37.xml" ContentType="application/vnd.openxmlformats-officedocument.presentationml.notesSlide+xml"/>
  <Override PartName="/ppt/tags/tag78.xml" ContentType="application/vnd.openxmlformats-officedocument.presentationml.tags+xml"/>
  <Override PartName="/ppt/notesSlides/notesSlide38.xml" ContentType="application/vnd.openxmlformats-officedocument.presentationml.notesSlide+xml"/>
  <Override PartName="/ppt/tags/tag7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80.xml" ContentType="application/vnd.openxmlformats-officedocument.presentationml.tags+xml"/>
  <Override PartName="/ppt/notesSlides/notesSlide42.xml" ContentType="application/vnd.openxmlformats-officedocument.presentationml.notesSlide+xml"/>
  <Override PartName="/ppt/tags/tag81.xml" ContentType="application/vnd.openxmlformats-officedocument.presentationml.tags+xml"/>
  <Override PartName="/ppt/notesSlides/notesSlide43.xml" ContentType="application/vnd.openxmlformats-officedocument.presentationml.notesSlide+xml"/>
  <Override PartName="/ppt/tags/tag82.xml" ContentType="application/vnd.openxmlformats-officedocument.presentationml.tags+xml"/>
  <Override PartName="/ppt/notesSlides/notesSlide44.xml" ContentType="application/vnd.openxmlformats-officedocument.presentationml.notesSlide+xml"/>
  <Override PartName="/ppt/tags/tag8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84.xml" ContentType="application/vnd.openxmlformats-officedocument.presentationml.tags+xml"/>
  <Override PartName="/ppt/notesSlides/notesSlide47.xml" ContentType="application/vnd.openxmlformats-officedocument.presentationml.notesSlide+xml"/>
  <Override PartName="/ppt/tags/tag85.xml" ContentType="application/vnd.openxmlformats-officedocument.presentationml.tags+xml"/>
  <Override PartName="/ppt/notesSlides/notesSlide48.xml" ContentType="application/vnd.openxmlformats-officedocument.presentationml.notesSlide+xml"/>
  <Override PartName="/ppt/tags/tag86.xml" ContentType="application/vnd.openxmlformats-officedocument.presentationml.tags+xml"/>
  <Override PartName="/ppt/notesSlides/notesSlide49.xml" ContentType="application/vnd.openxmlformats-officedocument.presentationml.notesSlide+xml"/>
  <Override PartName="/ppt/tags/tag87.xml" ContentType="application/vnd.openxmlformats-officedocument.presentationml.tags+xml"/>
  <Override PartName="/ppt/notesSlides/notesSlide50.xml" ContentType="application/vnd.openxmlformats-officedocument.presentationml.notesSlide+xml"/>
  <Override PartName="/ppt/tags/tag88.xml" ContentType="application/vnd.openxmlformats-officedocument.presentationml.tags+xml"/>
  <Override PartName="/ppt/notesSlides/notesSlide51.xml" ContentType="application/vnd.openxmlformats-officedocument.presentationml.notesSlide+xml"/>
  <Override PartName="/ppt/tags/tag89.xml" ContentType="application/vnd.openxmlformats-officedocument.presentationml.tags+xml"/>
  <Override PartName="/ppt/notesSlides/notesSlide52.xml" ContentType="application/vnd.openxmlformats-officedocument.presentationml.notesSlide+xml"/>
  <Override PartName="/ppt/tags/tag90.xml" ContentType="application/vnd.openxmlformats-officedocument.presentationml.tags+xml"/>
  <Override PartName="/ppt/notesSlides/notesSlide53.xml" ContentType="application/vnd.openxmlformats-officedocument.presentationml.notesSlide+xml"/>
  <Override PartName="/ppt/tags/tag91.xml" ContentType="application/vnd.openxmlformats-officedocument.presentationml.tags+xml"/>
  <Override PartName="/ppt/notesSlides/notesSlide54.xml" ContentType="application/vnd.openxmlformats-officedocument.presentationml.notesSlide+xml"/>
  <Override PartName="/ppt/tags/tag92.xml" ContentType="application/vnd.openxmlformats-officedocument.presentationml.tags+xml"/>
  <Override PartName="/ppt/notesSlides/notesSlide55.xml" ContentType="application/vnd.openxmlformats-officedocument.presentationml.notesSlide+xml"/>
  <Override PartName="/ppt/tags/tag9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94.xml" ContentType="application/vnd.openxmlformats-officedocument.presentationml.tags+xml"/>
  <Override PartName="/ppt/notesSlides/notesSlide58.xml" ContentType="application/vnd.openxmlformats-officedocument.presentationml.notesSlide+xml"/>
  <Override PartName="/ppt/tags/tag95.xml" ContentType="application/vnd.openxmlformats-officedocument.presentationml.tags+xml"/>
  <Override PartName="/ppt/notesSlides/notesSlide59.xml" ContentType="application/vnd.openxmlformats-officedocument.presentationml.notesSlide+xml"/>
  <Override PartName="/ppt/tags/tag96.xml" ContentType="application/vnd.openxmlformats-officedocument.presentationml.tags+xml"/>
  <Override PartName="/ppt/notesSlides/notesSlide60.xml" ContentType="application/vnd.openxmlformats-officedocument.presentationml.notesSlide+xml"/>
  <Override PartName="/ppt/tags/tag97.xml" ContentType="application/vnd.openxmlformats-officedocument.presentationml.tags+xml"/>
  <Override PartName="/ppt/notesSlides/notesSlide61.xml" ContentType="application/vnd.openxmlformats-officedocument.presentationml.notesSlide+xml"/>
  <Override PartName="/ppt/tags/tag98.xml" ContentType="application/vnd.openxmlformats-officedocument.presentationml.tags+xml"/>
  <Override PartName="/ppt/notesSlides/notesSlide62.xml" ContentType="application/vnd.openxmlformats-officedocument.presentationml.notesSlide+xml"/>
  <Override PartName="/ppt/tags/tag9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0" r:id="rId2"/>
  </p:sldMasterIdLst>
  <p:notesMasterIdLst>
    <p:notesMasterId r:id="rId71"/>
  </p:notesMasterIdLst>
  <p:handoutMasterIdLst>
    <p:handoutMasterId r:id="rId72"/>
  </p:handoutMasterIdLst>
  <p:sldIdLst>
    <p:sldId id="256" r:id="rId3"/>
    <p:sldId id="263" r:id="rId4"/>
    <p:sldId id="1950" r:id="rId5"/>
    <p:sldId id="1951" r:id="rId6"/>
    <p:sldId id="1953" r:id="rId7"/>
    <p:sldId id="1954" r:id="rId8"/>
    <p:sldId id="1955" r:id="rId9"/>
    <p:sldId id="1956" r:id="rId10"/>
    <p:sldId id="2024" r:id="rId11"/>
    <p:sldId id="1965" r:id="rId12"/>
    <p:sldId id="1952" r:id="rId13"/>
    <p:sldId id="1981" r:id="rId14"/>
    <p:sldId id="2025" r:id="rId15"/>
    <p:sldId id="1976" r:id="rId16"/>
    <p:sldId id="1987" r:id="rId17"/>
    <p:sldId id="1989" r:id="rId18"/>
    <p:sldId id="1988" r:id="rId19"/>
    <p:sldId id="1990" r:id="rId20"/>
    <p:sldId id="2017" r:id="rId21"/>
    <p:sldId id="2020" r:id="rId22"/>
    <p:sldId id="2016" r:id="rId23"/>
    <p:sldId id="2018" r:id="rId24"/>
    <p:sldId id="2019" r:id="rId25"/>
    <p:sldId id="1992" r:id="rId26"/>
    <p:sldId id="1982" r:id="rId27"/>
    <p:sldId id="1958" r:id="rId28"/>
    <p:sldId id="1957" r:id="rId29"/>
    <p:sldId id="1983" r:id="rId30"/>
    <p:sldId id="1962" r:id="rId31"/>
    <p:sldId id="1963" r:id="rId32"/>
    <p:sldId id="1964" r:id="rId33"/>
    <p:sldId id="1984" r:id="rId34"/>
    <p:sldId id="1991" r:id="rId35"/>
    <p:sldId id="1993" r:id="rId36"/>
    <p:sldId id="1985" r:id="rId37"/>
    <p:sldId id="1959" r:id="rId38"/>
    <p:sldId id="1967" r:id="rId39"/>
    <p:sldId id="1968" r:id="rId40"/>
    <p:sldId id="1966" r:id="rId41"/>
    <p:sldId id="1969" r:id="rId42"/>
    <p:sldId id="1977" r:id="rId43"/>
    <p:sldId id="1986" r:id="rId44"/>
    <p:sldId id="1973" r:id="rId45"/>
    <p:sldId id="1972" r:id="rId46"/>
    <p:sldId id="1974" r:id="rId47"/>
    <p:sldId id="1975" r:id="rId48"/>
    <p:sldId id="1978" r:id="rId49"/>
    <p:sldId id="1994" r:id="rId50"/>
    <p:sldId id="1995" r:id="rId51"/>
    <p:sldId id="2012" r:id="rId52"/>
    <p:sldId id="2015" r:id="rId53"/>
    <p:sldId id="1997" r:id="rId54"/>
    <p:sldId id="1999" r:id="rId55"/>
    <p:sldId id="2011" r:id="rId56"/>
    <p:sldId id="2023" r:id="rId57"/>
    <p:sldId id="2000" r:id="rId58"/>
    <p:sldId id="1960" r:id="rId59"/>
    <p:sldId id="1961" r:id="rId60"/>
    <p:sldId id="2001" r:id="rId61"/>
    <p:sldId id="2003" r:id="rId62"/>
    <p:sldId id="2004" r:id="rId63"/>
    <p:sldId id="2006" r:id="rId64"/>
    <p:sldId id="2009" r:id="rId65"/>
    <p:sldId id="2008" r:id="rId66"/>
    <p:sldId id="2010" r:id="rId67"/>
    <p:sldId id="2022" r:id="rId68"/>
    <p:sldId id="261" r:id="rId69"/>
    <p:sldId id="259" r:id="rId70"/>
  </p:sldIdLst>
  <p:sldSz cx="12192000" cy="6858000"/>
  <p:notesSz cx="6858000" cy="9144000"/>
  <p:custDataLst>
    <p:tags r:id="rId7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F17"/>
    <a:srgbClr val="AB852D"/>
    <a:srgbClr val="FFEA2E"/>
    <a:srgbClr val="1BCE07"/>
    <a:srgbClr val="FEBE39"/>
    <a:srgbClr val="D6C625"/>
    <a:srgbClr val="C7C9FF"/>
    <a:srgbClr val="F8D923"/>
    <a:srgbClr val="FC0022"/>
    <a:srgbClr val="01BA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2"/>
    <p:restoredTop sz="77430" autoAdjust="0"/>
  </p:normalViewPr>
  <p:slideViewPr>
    <p:cSldViewPr snapToGrid="0" snapToObjects="1">
      <p:cViewPr varScale="1">
        <p:scale>
          <a:sx n="79" d="100"/>
          <a:sy n="79" d="100"/>
        </p:scale>
        <p:origin x="400" y="20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6" d="100"/>
          <a:sy n="96" d="100"/>
        </p:scale>
        <p:origin x="2360"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AF40AA-2AAA-954C-B1ED-06B7609CB4C4}"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0DE8AACA-E8D5-244F-8022-B8C617472695}">
      <dgm:prSet phldrT="[Text]"/>
      <dgm:spPr>
        <a:solidFill>
          <a:schemeClr val="accent2">
            <a:lumMod val="60000"/>
            <a:lumOff val="4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Random Variable </a:t>
          </a:r>
        </a:p>
      </dgm:t>
    </dgm:pt>
    <dgm:pt modelId="{678C9156-9985-5F47-AD45-215DF0B84BD0}" type="parTrans" cxnId="{C2972D6B-0B1F-8B4A-A0DF-109321F9E8B7}">
      <dgm:prSet/>
      <dgm:spPr/>
      <dgm:t>
        <a:bodyPr/>
        <a:lstStyle/>
        <a:p>
          <a:endParaRPr lang="en-US"/>
        </a:p>
      </dgm:t>
    </dgm:pt>
    <dgm:pt modelId="{04FF8CA4-7206-1746-8590-7135AB1C929B}" type="sibTrans" cxnId="{C2972D6B-0B1F-8B4A-A0DF-109321F9E8B7}">
      <dgm:prSet/>
      <dgm:spPr/>
      <dgm:t>
        <a:bodyPr/>
        <a:lstStyle/>
        <a:p>
          <a:endParaRPr lang="en-US"/>
        </a:p>
      </dgm:t>
    </dgm:pt>
    <dgm:pt modelId="{41772BF5-A210-894B-B2B3-A92DB027FB6A}">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Properties (Sum and Product)</a:t>
          </a:r>
        </a:p>
      </dgm:t>
    </dgm:pt>
    <dgm:pt modelId="{A26726C0-6C1B-F445-93D1-696002691473}" type="parTrans" cxnId="{219F5D45-E636-3B42-A4F5-A6553AC33038}">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pPr rtl="0"/>
          <a:endParaRPr lang="en-US"/>
        </a:p>
      </dgm:t>
    </dgm:pt>
    <dgm:pt modelId="{F60567CE-D8C3-1B47-874A-DB4DE1AE0E2D}" type="sibTrans" cxnId="{219F5D45-E636-3B42-A4F5-A6553AC33038}">
      <dgm:prSet/>
      <dgm:spPr/>
      <dgm:t>
        <a:bodyPr/>
        <a:lstStyle/>
        <a:p>
          <a:endParaRPr lang="en-US"/>
        </a:p>
      </dgm:t>
    </dgm:pt>
    <dgm:pt modelId="{B114D736-EE40-0B4A-BEA9-0C4FB4EC0C6E}">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Common Distribution</a:t>
          </a:r>
        </a:p>
      </dgm:t>
    </dgm:pt>
    <dgm:pt modelId="{64ECEAAA-20F5-5645-887D-88CAAD8AB4E1}" type="parTrans" cxnId="{E4956310-2CD5-884B-81D2-AF6F47D529DA}">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179D2E27-AAC8-DE48-A131-1B80BEC8115F}" type="sibTrans" cxnId="{E4956310-2CD5-884B-81D2-AF6F47D529DA}">
      <dgm:prSet/>
      <dgm:spPr/>
      <dgm:t>
        <a:bodyPr/>
        <a:lstStyle/>
        <a:p>
          <a:endParaRPr lang="en-US"/>
        </a:p>
      </dgm:t>
    </dgm:pt>
    <dgm:pt modelId="{D378D717-0FCB-8C4D-9454-9E667E8FA238}">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Summary Statistics </a:t>
          </a:r>
        </a:p>
      </dgm:t>
    </dgm:pt>
    <dgm:pt modelId="{421C7418-FD31-F246-AD11-DE959B378C74}" type="parTrans" cxnId="{5870C6C2-426F-6042-B29F-A94A8A3C8004}">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9E24507E-85B3-EB42-9F08-EE386F9D4A0B}" type="sibTrans" cxnId="{5870C6C2-426F-6042-B29F-A94A8A3C8004}">
      <dgm:prSet/>
      <dgm:spPr/>
      <dgm:t>
        <a:bodyPr/>
        <a:lstStyle/>
        <a:p>
          <a:endParaRPr lang="en-US"/>
        </a:p>
      </dgm:t>
    </dgm:pt>
    <dgm:pt modelId="{E8771F52-1967-5E4F-B9F4-9098A4ACA4CC}">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Exponential Family</a:t>
          </a:r>
        </a:p>
      </dgm:t>
    </dgm:pt>
    <dgm:pt modelId="{20B916A1-E159-5E44-B567-DEE7F7467F75}" type="parTrans" cxnId="{95772391-0B31-824F-87E4-055052AC5070}">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D577E718-7B9E-8348-B9EB-EC4030A67FF4}" type="sibTrans" cxnId="{95772391-0B31-824F-87E4-055052AC5070}">
      <dgm:prSet/>
      <dgm:spPr/>
      <dgm:t>
        <a:bodyPr/>
        <a:lstStyle/>
        <a:p>
          <a:endParaRPr lang="en-US"/>
        </a:p>
      </dgm:t>
    </dgm:pt>
    <dgm:pt modelId="{1C5EE2FE-A776-F640-865A-3CBEA56FEE56}">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Transformation</a:t>
          </a:r>
          <a:endParaRPr lang="en-US" dirty="0"/>
        </a:p>
      </dgm:t>
    </dgm:pt>
    <dgm:pt modelId="{74DA9AB7-F419-1F4E-90E7-5D2DA7E2DE2B}" type="parTrans" cxnId="{29EC45D6-DF14-EA4F-9BA2-C9F2D61F2AF4}">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36F9D9BA-8863-A646-99DE-97B69B432398}" type="sibTrans" cxnId="{29EC45D6-DF14-EA4F-9BA2-C9F2D61F2AF4}">
      <dgm:prSet/>
      <dgm:spPr/>
      <dgm:t>
        <a:bodyPr/>
        <a:lstStyle/>
        <a:p>
          <a:endParaRPr lang="en-US"/>
        </a:p>
      </dgm:t>
    </dgm:pt>
    <dgm:pt modelId="{F69196CB-C9F2-5C44-B3F7-40AE893211C5}">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Bayes Theorem</a:t>
          </a:r>
        </a:p>
      </dgm:t>
    </dgm:pt>
    <dgm:pt modelId="{EAE24718-755A-9343-8FAF-817412D2A0A1}" type="parTrans" cxnId="{040D2B66-00E2-8D43-8FF9-4B9384E11FA1}">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2B7E0796-86A9-664A-8303-177E54566E62}" type="sibTrans" cxnId="{040D2B66-00E2-8D43-8FF9-4B9384E11FA1}">
      <dgm:prSet/>
      <dgm:spPr/>
      <dgm:t>
        <a:bodyPr/>
        <a:lstStyle/>
        <a:p>
          <a:endParaRPr lang="en-US"/>
        </a:p>
      </dgm:t>
    </dgm:pt>
    <dgm:pt modelId="{E82D0F33-DCD9-9948-A543-2E2744694A5A}">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Sufficient Statistics</a:t>
          </a:r>
        </a:p>
      </dgm:t>
    </dgm:pt>
    <dgm:pt modelId="{9B4EA9AD-AE7E-A241-9A90-BA6BFC6D220D}" type="parTrans" cxnId="{8E269F29-8815-EE41-8796-EF3B19544C7F}">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3B77E7C2-928B-FD42-97D3-704DA861B3E6}" type="sibTrans" cxnId="{8E269F29-8815-EE41-8796-EF3B19544C7F}">
      <dgm:prSet/>
      <dgm:spPr/>
      <dgm:t>
        <a:bodyPr/>
        <a:lstStyle/>
        <a:p>
          <a:endParaRPr lang="en-US"/>
        </a:p>
      </dgm:t>
    </dgm:pt>
    <dgm:pt modelId="{F815D5AC-FD21-AA47-B6A6-B254686B6673}">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Inner Product</a:t>
          </a:r>
        </a:p>
      </dgm:t>
    </dgm:pt>
    <dgm:pt modelId="{578AD6C5-FC85-7D4E-85F0-2BEDE56C231D}" type="sibTrans" cxnId="{4C01EA21-1792-0B40-8604-300B383C3C32}">
      <dgm:prSet/>
      <dgm:spPr/>
      <dgm:t>
        <a:bodyPr/>
        <a:lstStyle/>
        <a:p>
          <a:endParaRPr lang="en-US"/>
        </a:p>
      </dgm:t>
    </dgm:pt>
    <dgm:pt modelId="{91794F1D-D92B-C445-8325-DED52FBC1BD5}" type="parTrans" cxnId="{4C01EA21-1792-0B40-8604-300B383C3C32}">
      <dgm:prSet/>
      <dgm:spPr>
        <a:solidFill>
          <a:srgbClr val="FEBE39"/>
        </a:solidFill>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endParaRPr lang="en-US"/>
        </a:p>
      </dgm:t>
    </dgm:pt>
    <dgm:pt modelId="{03A5C446-F49F-CB4A-8E70-A47EA5FA50C1}">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ML Tricks</a:t>
          </a:r>
        </a:p>
      </dgm:t>
    </dgm:pt>
    <dgm:pt modelId="{3321137B-F32A-DF42-A492-F3F0E8094FE2}" type="parTrans" cxnId="{89B17FEB-F7A3-C042-86D2-950FF8DB6D62}">
      <dgm:prSet/>
      <dgm:spPr>
        <a:solidFill>
          <a:srgbClr val="FEBE39"/>
        </a:solidFill>
        <a:effectLst>
          <a:glow rad="101600">
            <a:srgbClr val="AB852D">
              <a:alpha val="75000"/>
            </a:srgbClr>
          </a:glow>
        </a:effectLst>
        <a:scene3d>
          <a:camera prst="orthographicFront"/>
          <a:lightRig rig="threePt" dir="t"/>
        </a:scene3d>
        <a:sp3d>
          <a:bevelT w="165100" prst="coolSlant"/>
          <a:bevelB w="165100" prst="coolSlant"/>
        </a:sp3d>
      </dgm:spPr>
      <dgm:t>
        <a:bodyPr/>
        <a:lstStyle/>
        <a:p>
          <a:pPr rtl="0"/>
          <a:endParaRPr lang="en-US"/>
        </a:p>
      </dgm:t>
    </dgm:pt>
    <dgm:pt modelId="{74879A71-CB18-FB45-9C21-EB67437E73C7}" type="sibTrans" cxnId="{89B17FEB-F7A3-C042-86D2-950FF8DB6D62}">
      <dgm:prSet/>
      <dgm:spPr/>
      <dgm:t>
        <a:bodyPr/>
        <a:lstStyle/>
        <a:p>
          <a:endParaRPr lang="en-US"/>
        </a:p>
      </dgm:t>
    </dgm:pt>
    <dgm:pt modelId="{7EDCD30D-1DDB-074E-9DA6-551B4EE77005}">
      <dgm:prSet phldrT="[Text]"/>
      <dgm:spPr>
        <a:solidFill>
          <a:schemeClr val="accent2">
            <a:lumMod val="40000"/>
            <a:lumOff val="60000"/>
          </a:schemeClr>
        </a:solidFill>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gm:spPr>
      <dgm:t>
        <a:bodyPr/>
        <a:lstStyle/>
        <a:p>
          <a:r>
            <a:rPr lang="en-US" b="1" dirty="0"/>
            <a:t>ML Apps </a:t>
          </a:r>
        </a:p>
      </dgm:t>
    </dgm:pt>
    <dgm:pt modelId="{86F65CA1-36C2-2F45-8769-AB564F16FE51}" type="parTrans" cxnId="{CE3AA952-C55E-0440-B101-131935C638FA}">
      <dgm:prSet/>
      <dgm:spPr>
        <a:solidFill>
          <a:srgbClr val="FEBE39"/>
        </a:solidFill>
        <a:effectLst>
          <a:glow rad="101600">
            <a:srgbClr val="AB852D">
              <a:alpha val="75000"/>
            </a:srgbClr>
          </a:glow>
        </a:effectLst>
        <a:scene3d>
          <a:camera prst="orthographicFront"/>
          <a:lightRig rig="threePt" dir="t"/>
        </a:scene3d>
        <a:sp3d>
          <a:bevelT prst="coolSlant"/>
          <a:bevelB w="165100" prst="coolSlant"/>
        </a:sp3d>
      </dgm:spPr>
      <dgm:t>
        <a:bodyPr/>
        <a:lstStyle/>
        <a:p>
          <a:pPr rtl="0"/>
          <a:endParaRPr lang="en-US"/>
        </a:p>
      </dgm:t>
    </dgm:pt>
    <dgm:pt modelId="{189FD4DC-2F93-3045-90BE-4EBF2372851B}" type="sibTrans" cxnId="{CE3AA952-C55E-0440-B101-131935C638FA}">
      <dgm:prSet/>
      <dgm:spPr/>
      <dgm:t>
        <a:bodyPr/>
        <a:lstStyle/>
        <a:p>
          <a:endParaRPr lang="en-US"/>
        </a:p>
      </dgm:t>
    </dgm:pt>
    <dgm:pt modelId="{25F6DFEA-A798-8947-95DE-A2E5EF078EC7}" type="pres">
      <dgm:prSet presAssocID="{CBAF40AA-2AAA-954C-B1ED-06B7609CB4C4}" presName="Name0" presStyleCnt="0">
        <dgm:presLayoutVars>
          <dgm:chMax val="1"/>
          <dgm:dir/>
          <dgm:animLvl val="ctr"/>
          <dgm:resizeHandles val="exact"/>
        </dgm:presLayoutVars>
      </dgm:prSet>
      <dgm:spPr/>
    </dgm:pt>
    <dgm:pt modelId="{6698D6FA-3704-CF4A-8B42-CD03A6E678CA}" type="pres">
      <dgm:prSet presAssocID="{0DE8AACA-E8D5-244F-8022-B8C617472695}" presName="centerShape" presStyleLbl="node0" presStyleIdx="0" presStyleCnt="1" custScaleX="193962"/>
      <dgm:spPr/>
    </dgm:pt>
    <dgm:pt modelId="{E15A2A0C-C987-AE4E-921B-6AEBC479D8AF}" type="pres">
      <dgm:prSet presAssocID="{A26726C0-6C1B-F445-93D1-696002691473}" presName="parTrans" presStyleLbl="sibTrans2D1" presStyleIdx="0" presStyleCnt="10"/>
      <dgm:spPr/>
    </dgm:pt>
    <dgm:pt modelId="{0C83CDC8-9E34-7E45-AFD8-FC0E9B3C736E}" type="pres">
      <dgm:prSet presAssocID="{A26726C0-6C1B-F445-93D1-696002691473}" presName="connectorText" presStyleLbl="sibTrans2D1" presStyleIdx="0" presStyleCnt="10"/>
      <dgm:spPr/>
    </dgm:pt>
    <dgm:pt modelId="{014F4A43-92F3-2341-B244-DC63717246D2}" type="pres">
      <dgm:prSet presAssocID="{41772BF5-A210-894B-B2B3-A92DB027FB6A}" presName="node" presStyleLbl="node1" presStyleIdx="0" presStyleCnt="10" custScaleX="132541" custRadScaleRad="92305" custRadScaleInc="-1685">
        <dgm:presLayoutVars>
          <dgm:bulletEnabled val="1"/>
        </dgm:presLayoutVars>
      </dgm:prSet>
      <dgm:spPr/>
    </dgm:pt>
    <dgm:pt modelId="{661D153D-622A-324A-BC1D-E05E0C417FF3}" type="pres">
      <dgm:prSet presAssocID="{EAE24718-755A-9343-8FAF-817412D2A0A1}" presName="parTrans" presStyleLbl="sibTrans2D1" presStyleIdx="1" presStyleCnt="10"/>
      <dgm:spPr/>
    </dgm:pt>
    <dgm:pt modelId="{F6C4F6F5-9805-074D-8233-F52CF1066929}" type="pres">
      <dgm:prSet presAssocID="{EAE24718-755A-9343-8FAF-817412D2A0A1}" presName="connectorText" presStyleLbl="sibTrans2D1" presStyleIdx="1" presStyleCnt="10"/>
      <dgm:spPr/>
    </dgm:pt>
    <dgm:pt modelId="{092387B5-6588-B94C-BE4D-5C0C8FC233A6}" type="pres">
      <dgm:prSet presAssocID="{F69196CB-C9F2-5C44-B3F7-40AE893211C5}" presName="node" presStyleLbl="node1" presStyleIdx="1" presStyleCnt="10" custScaleX="132541" custRadScaleRad="118402" custRadScaleInc="43785">
        <dgm:presLayoutVars>
          <dgm:bulletEnabled val="1"/>
        </dgm:presLayoutVars>
      </dgm:prSet>
      <dgm:spPr/>
    </dgm:pt>
    <dgm:pt modelId="{C6F663C4-9CCE-2B46-96EE-9B6709802083}" type="pres">
      <dgm:prSet presAssocID="{64ECEAAA-20F5-5645-887D-88CAAD8AB4E1}" presName="parTrans" presStyleLbl="sibTrans2D1" presStyleIdx="2" presStyleCnt="10" custLinFactNeighborX="6332"/>
      <dgm:spPr/>
    </dgm:pt>
    <dgm:pt modelId="{D4B988F8-BD41-4740-B801-7E7C2D4D04B7}" type="pres">
      <dgm:prSet presAssocID="{64ECEAAA-20F5-5645-887D-88CAAD8AB4E1}" presName="connectorText" presStyleLbl="sibTrans2D1" presStyleIdx="2" presStyleCnt="10"/>
      <dgm:spPr/>
    </dgm:pt>
    <dgm:pt modelId="{66754933-2292-204B-B42E-57952733241E}" type="pres">
      <dgm:prSet presAssocID="{B114D736-EE40-0B4A-BEA9-0C4FB4EC0C6E}" presName="node" presStyleLbl="node1" presStyleIdx="2" presStyleCnt="10" custScaleX="146329" custRadScaleRad="134808" custRadScaleInc="20111">
        <dgm:presLayoutVars>
          <dgm:bulletEnabled val="1"/>
        </dgm:presLayoutVars>
      </dgm:prSet>
      <dgm:spPr/>
    </dgm:pt>
    <dgm:pt modelId="{BF7D66D6-E83F-E140-BEB2-C49D2A17C69F}" type="pres">
      <dgm:prSet presAssocID="{421C7418-FD31-F246-AD11-DE959B378C74}" presName="parTrans" presStyleLbl="sibTrans2D1" presStyleIdx="3" presStyleCnt="10"/>
      <dgm:spPr/>
    </dgm:pt>
    <dgm:pt modelId="{DA719A5C-C052-CC48-9F43-F5A202DD758B}" type="pres">
      <dgm:prSet presAssocID="{421C7418-FD31-F246-AD11-DE959B378C74}" presName="connectorText" presStyleLbl="sibTrans2D1" presStyleIdx="3" presStyleCnt="10"/>
      <dgm:spPr/>
    </dgm:pt>
    <dgm:pt modelId="{0E885965-241F-5B42-B0C2-FA283AB8F185}" type="pres">
      <dgm:prSet presAssocID="{D378D717-0FCB-8C4D-9454-9E667E8FA238}" presName="node" presStyleLbl="node1" presStyleIdx="3" presStyleCnt="10" custScaleX="159480" custRadScaleRad="136197" custRadScaleInc="-48603">
        <dgm:presLayoutVars>
          <dgm:bulletEnabled val="1"/>
        </dgm:presLayoutVars>
      </dgm:prSet>
      <dgm:spPr/>
    </dgm:pt>
    <dgm:pt modelId="{FDBFD0B2-A986-F042-9D63-BC8E2764F0CE}" type="pres">
      <dgm:prSet presAssocID="{9B4EA9AD-AE7E-A241-9A90-BA6BFC6D220D}" presName="parTrans" presStyleLbl="sibTrans2D1" presStyleIdx="4" presStyleCnt="10"/>
      <dgm:spPr/>
    </dgm:pt>
    <dgm:pt modelId="{31753780-1A83-4A46-A017-5D47FE2F5729}" type="pres">
      <dgm:prSet presAssocID="{9B4EA9AD-AE7E-A241-9A90-BA6BFC6D220D}" presName="connectorText" presStyleLbl="sibTrans2D1" presStyleIdx="4" presStyleCnt="10"/>
      <dgm:spPr/>
    </dgm:pt>
    <dgm:pt modelId="{D778EF57-CBFE-BA40-89BE-D5C4577E05A2}" type="pres">
      <dgm:prSet presAssocID="{E82D0F33-DCD9-9948-A543-2E2744694A5A}" presName="node" presStyleLbl="node1" presStyleIdx="4" presStyleCnt="10" custScaleX="132541" custScaleY="100068" custRadScaleRad="106102" custRadScaleInc="-53630">
        <dgm:presLayoutVars>
          <dgm:bulletEnabled val="1"/>
        </dgm:presLayoutVars>
      </dgm:prSet>
      <dgm:spPr/>
    </dgm:pt>
    <dgm:pt modelId="{524953AB-DB0C-9E46-B219-02ADBBC864DD}" type="pres">
      <dgm:prSet presAssocID="{91794F1D-D92B-C445-8325-DED52FBC1BD5}" presName="parTrans" presStyleLbl="sibTrans2D1" presStyleIdx="5" presStyleCnt="10"/>
      <dgm:spPr/>
    </dgm:pt>
    <dgm:pt modelId="{6B45C52D-FE49-9746-9FF5-89DCBACCE2D7}" type="pres">
      <dgm:prSet presAssocID="{91794F1D-D92B-C445-8325-DED52FBC1BD5}" presName="connectorText" presStyleLbl="sibTrans2D1" presStyleIdx="5" presStyleCnt="10"/>
      <dgm:spPr/>
    </dgm:pt>
    <dgm:pt modelId="{D8259047-84D8-A141-B98B-971709FB4362}" type="pres">
      <dgm:prSet presAssocID="{F815D5AC-FD21-AA47-B6A6-B254686B6673}" presName="node" presStyleLbl="node1" presStyleIdx="5" presStyleCnt="10" custScaleX="132541" custRadScaleRad="86708" custRadScaleInc="-1604">
        <dgm:presLayoutVars>
          <dgm:bulletEnabled val="1"/>
        </dgm:presLayoutVars>
      </dgm:prSet>
      <dgm:spPr/>
    </dgm:pt>
    <dgm:pt modelId="{6BD66FDD-C7D5-C44B-9E84-C1CD84F510C5}" type="pres">
      <dgm:prSet presAssocID="{20B916A1-E159-5E44-B567-DEE7F7467F75}" presName="parTrans" presStyleLbl="sibTrans2D1" presStyleIdx="6" presStyleCnt="10"/>
      <dgm:spPr/>
    </dgm:pt>
    <dgm:pt modelId="{2F98F9E7-E965-7042-9030-593AB9DFDA14}" type="pres">
      <dgm:prSet presAssocID="{20B916A1-E159-5E44-B567-DEE7F7467F75}" presName="connectorText" presStyleLbl="sibTrans2D1" presStyleIdx="6" presStyleCnt="10"/>
      <dgm:spPr/>
    </dgm:pt>
    <dgm:pt modelId="{DCB77EFE-7405-5A45-B6BE-E01B541D5DF6}" type="pres">
      <dgm:prSet presAssocID="{E8771F52-1967-5E4F-B9F4-9098A4ACA4CC}" presName="node" presStyleLbl="node1" presStyleIdx="6" presStyleCnt="10" custScaleX="132541" custRadScaleRad="107437" custRadScaleInc="36928">
        <dgm:presLayoutVars>
          <dgm:bulletEnabled val="1"/>
        </dgm:presLayoutVars>
      </dgm:prSet>
      <dgm:spPr/>
    </dgm:pt>
    <dgm:pt modelId="{A2B85E99-F17F-8445-9A49-8D07F2FCCF98}" type="pres">
      <dgm:prSet presAssocID="{74DA9AB7-F419-1F4E-90E7-5D2DA7E2DE2B}" presName="parTrans" presStyleLbl="sibTrans2D1" presStyleIdx="7" presStyleCnt="10"/>
      <dgm:spPr/>
    </dgm:pt>
    <dgm:pt modelId="{67616A04-3A64-C94C-BAF4-9A319CC201C5}" type="pres">
      <dgm:prSet presAssocID="{74DA9AB7-F419-1F4E-90E7-5D2DA7E2DE2B}" presName="connectorText" presStyleLbl="sibTrans2D1" presStyleIdx="7" presStyleCnt="10"/>
      <dgm:spPr/>
    </dgm:pt>
    <dgm:pt modelId="{9BC273B0-0E2A-1240-B2CF-3ECA285520C6}" type="pres">
      <dgm:prSet presAssocID="{1C5EE2FE-A776-F640-865A-3CBEA56FEE56}" presName="node" presStyleLbl="node1" presStyleIdx="7" presStyleCnt="10" custScaleX="150462" custRadScaleRad="126842" custRadScaleInc="30483">
        <dgm:presLayoutVars>
          <dgm:bulletEnabled val="1"/>
        </dgm:presLayoutVars>
      </dgm:prSet>
      <dgm:spPr/>
    </dgm:pt>
    <dgm:pt modelId="{D2F4412E-C6C3-8F46-92DA-4A8213A15A4F}" type="pres">
      <dgm:prSet presAssocID="{3321137B-F32A-DF42-A492-F3F0E8094FE2}" presName="parTrans" presStyleLbl="sibTrans2D1" presStyleIdx="8" presStyleCnt="10"/>
      <dgm:spPr/>
    </dgm:pt>
    <dgm:pt modelId="{E3BC3E52-E1D3-5840-98B8-D954A0770923}" type="pres">
      <dgm:prSet presAssocID="{3321137B-F32A-DF42-A492-F3F0E8094FE2}" presName="connectorText" presStyleLbl="sibTrans2D1" presStyleIdx="8" presStyleCnt="10"/>
      <dgm:spPr/>
    </dgm:pt>
    <dgm:pt modelId="{7E8EAA4F-AA03-B149-80D9-6B90F3C8A770}" type="pres">
      <dgm:prSet presAssocID="{03A5C446-F49F-CB4A-8E70-A47EA5FA50C1}" presName="node" presStyleLbl="node1" presStyleIdx="8" presStyleCnt="10" custScaleX="155959" custRadScaleRad="127160" custRadScaleInc="-21864">
        <dgm:presLayoutVars>
          <dgm:bulletEnabled val="1"/>
        </dgm:presLayoutVars>
      </dgm:prSet>
      <dgm:spPr/>
    </dgm:pt>
    <dgm:pt modelId="{4EA8F009-886E-EF45-A9B6-0A6C1B40BD9E}" type="pres">
      <dgm:prSet presAssocID="{86F65CA1-36C2-2F45-8769-AB564F16FE51}" presName="parTrans" presStyleLbl="sibTrans2D1" presStyleIdx="9" presStyleCnt="10"/>
      <dgm:spPr/>
    </dgm:pt>
    <dgm:pt modelId="{F3BE0D34-E818-A141-9218-3C4AF7CEC2BC}" type="pres">
      <dgm:prSet presAssocID="{86F65CA1-36C2-2F45-8769-AB564F16FE51}" presName="connectorText" presStyleLbl="sibTrans2D1" presStyleIdx="9" presStyleCnt="10"/>
      <dgm:spPr/>
    </dgm:pt>
    <dgm:pt modelId="{12CE52FB-A355-F64F-8BBC-9E50BBE9203A}" type="pres">
      <dgm:prSet presAssocID="{7EDCD30D-1DDB-074E-9DA6-551B4EE77005}" presName="node" presStyleLbl="node1" presStyleIdx="9" presStyleCnt="10" custScaleX="130268" custRadScaleRad="110119" custRadScaleInc="-32481">
        <dgm:presLayoutVars>
          <dgm:bulletEnabled val="1"/>
        </dgm:presLayoutVars>
      </dgm:prSet>
      <dgm:spPr/>
    </dgm:pt>
  </dgm:ptLst>
  <dgm:cxnLst>
    <dgm:cxn modelId="{6098F100-B69D-4840-875D-A25AE31CB65C}" type="presOf" srcId="{91794F1D-D92B-C445-8325-DED52FBC1BD5}" destId="{524953AB-DB0C-9E46-B219-02ADBBC864DD}" srcOrd="0" destOrd="0" presId="urn:microsoft.com/office/officeart/2005/8/layout/radial5"/>
    <dgm:cxn modelId="{7B659906-5604-CB45-8F74-D3E8A23B9099}" type="presOf" srcId="{E82D0F33-DCD9-9948-A543-2E2744694A5A}" destId="{D778EF57-CBFE-BA40-89BE-D5C4577E05A2}" srcOrd="0" destOrd="0" presId="urn:microsoft.com/office/officeart/2005/8/layout/radial5"/>
    <dgm:cxn modelId="{CB14D808-4099-354A-92FD-58B0B97FEBA2}" type="presOf" srcId="{64ECEAAA-20F5-5645-887D-88CAAD8AB4E1}" destId="{D4B988F8-BD41-4740-B801-7E7C2D4D04B7}" srcOrd="1" destOrd="0" presId="urn:microsoft.com/office/officeart/2005/8/layout/radial5"/>
    <dgm:cxn modelId="{E4956310-2CD5-884B-81D2-AF6F47D529DA}" srcId="{0DE8AACA-E8D5-244F-8022-B8C617472695}" destId="{B114D736-EE40-0B4A-BEA9-0C4FB4EC0C6E}" srcOrd="2" destOrd="0" parTransId="{64ECEAAA-20F5-5645-887D-88CAAD8AB4E1}" sibTransId="{179D2E27-AAC8-DE48-A131-1B80BEC8115F}"/>
    <dgm:cxn modelId="{4C01EA21-1792-0B40-8604-300B383C3C32}" srcId="{0DE8AACA-E8D5-244F-8022-B8C617472695}" destId="{F815D5AC-FD21-AA47-B6A6-B254686B6673}" srcOrd="5" destOrd="0" parTransId="{91794F1D-D92B-C445-8325-DED52FBC1BD5}" sibTransId="{578AD6C5-FC85-7D4E-85F0-2BEDE56C231D}"/>
    <dgm:cxn modelId="{E9886323-38A1-4947-9D15-1BEFD73DFEFC}" type="presOf" srcId="{9B4EA9AD-AE7E-A241-9A90-BA6BFC6D220D}" destId="{31753780-1A83-4A46-A017-5D47FE2F5729}" srcOrd="1" destOrd="0" presId="urn:microsoft.com/office/officeart/2005/8/layout/radial5"/>
    <dgm:cxn modelId="{8E269F29-8815-EE41-8796-EF3B19544C7F}" srcId="{0DE8AACA-E8D5-244F-8022-B8C617472695}" destId="{E82D0F33-DCD9-9948-A543-2E2744694A5A}" srcOrd="4" destOrd="0" parTransId="{9B4EA9AD-AE7E-A241-9A90-BA6BFC6D220D}" sibTransId="{3B77E7C2-928B-FD42-97D3-704DA861B3E6}"/>
    <dgm:cxn modelId="{697E5E31-11D3-554A-BA2A-D37BFAB9B7E1}" type="presOf" srcId="{A26726C0-6C1B-F445-93D1-696002691473}" destId="{0C83CDC8-9E34-7E45-AFD8-FC0E9B3C736E}" srcOrd="1" destOrd="0" presId="urn:microsoft.com/office/officeart/2005/8/layout/radial5"/>
    <dgm:cxn modelId="{A4A58733-4A84-E642-8DDD-18C0EA626EDA}" type="presOf" srcId="{421C7418-FD31-F246-AD11-DE959B378C74}" destId="{BF7D66D6-E83F-E140-BEB2-C49D2A17C69F}" srcOrd="0" destOrd="0" presId="urn:microsoft.com/office/officeart/2005/8/layout/radial5"/>
    <dgm:cxn modelId="{FEC4983A-D063-6847-B9D4-FFB06F15E043}" type="presOf" srcId="{3321137B-F32A-DF42-A492-F3F0E8094FE2}" destId="{D2F4412E-C6C3-8F46-92DA-4A8213A15A4F}" srcOrd="0" destOrd="0" presId="urn:microsoft.com/office/officeart/2005/8/layout/radial5"/>
    <dgm:cxn modelId="{84FEB241-0CF0-E145-B140-83B0FC4296AB}" type="presOf" srcId="{20B916A1-E159-5E44-B567-DEE7F7467F75}" destId="{2F98F9E7-E965-7042-9030-593AB9DFDA14}" srcOrd="1" destOrd="0" presId="urn:microsoft.com/office/officeart/2005/8/layout/radial5"/>
    <dgm:cxn modelId="{F645B641-7714-514C-8812-657CFA3DBB6A}" type="presOf" srcId="{EAE24718-755A-9343-8FAF-817412D2A0A1}" destId="{F6C4F6F5-9805-074D-8233-F52CF1066929}" srcOrd="1" destOrd="0" presId="urn:microsoft.com/office/officeart/2005/8/layout/radial5"/>
    <dgm:cxn modelId="{B9523A43-80B4-5044-9387-FCBE62BB0249}" type="presOf" srcId="{9B4EA9AD-AE7E-A241-9A90-BA6BFC6D220D}" destId="{FDBFD0B2-A986-F042-9D63-BC8E2764F0CE}" srcOrd="0" destOrd="0" presId="urn:microsoft.com/office/officeart/2005/8/layout/radial5"/>
    <dgm:cxn modelId="{219F5D45-E636-3B42-A4F5-A6553AC33038}" srcId="{0DE8AACA-E8D5-244F-8022-B8C617472695}" destId="{41772BF5-A210-894B-B2B3-A92DB027FB6A}" srcOrd="0" destOrd="0" parTransId="{A26726C0-6C1B-F445-93D1-696002691473}" sibTransId="{F60567CE-D8C3-1B47-874A-DB4DE1AE0E2D}"/>
    <dgm:cxn modelId="{8BF17C4D-4656-1E43-8376-FEAC8D031DF7}" type="presOf" srcId="{1C5EE2FE-A776-F640-865A-3CBEA56FEE56}" destId="{9BC273B0-0E2A-1240-B2CF-3ECA285520C6}" srcOrd="0" destOrd="0" presId="urn:microsoft.com/office/officeart/2005/8/layout/radial5"/>
    <dgm:cxn modelId="{CE3AA952-C55E-0440-B101-131935C638FA}" srcId="{0DE8AACA-E8D5-244F-8022-B8C617472695}" destId="{7EDCD30D-1DDB-074E-9DA6-551B4EE77005}" srcOrd="9" destOrd="0" parTransId="{86F65CA1-36C2-2F45-8769-AB564F16FE51}" sibTransId="{189FD4DC-2F93-3045-90BE-4EBF2372851B}"/>
    <dgm:cxn modelId="{86610856-988C-6143-AF54-C382EE0C0B87}" type="presOf" srcId="{CBAF40AA-2AAA-954C-B1ED-06B7609CB4C4}" destId="{25F6DFEA-A798-8947-95DE-A2E5EF078EC7}" srcOrd="0" destOrd="0" presId="urn:microsoft.com/office/officeart/2005/8/layout/radial5"/>
    <dgm:cxn modelId="{9F3FD165-DAAB-6148-A273-84EA4604800D}" type="presOf" srcId="{E8771F52-1967-5E4F-B9F4-9098A4ACA4CC}" destId="{DCB77EFE-7405-5A45-B6BE-E01B541D5DF6}" srcOrd="0" destOrd="0" presId="urn:microsoft.com/office/officeart/2005/8/layout/radial5"/>
    <dgm:cxn modelId="{040D2B66-00E2-8D43-8FF9-4B9384E11FA1}" srcId="{0DE8AACA-E8D5-244F-8022-B8C617472695}" destId="{F69196CB-C9F2-5C44-B3F7-40AE893211C5}" srcOrd="1" destOrd="0" parTransId="{EAE24718-755A-9343-8FAF-817412D2A0A1}" sibTransId="{2B7E0796-86A9-664A-8303-177E54566E62}"/>
    <dgm:cxn modelId="{C2972D6B-0B1F-8B4A-A0DF-109321F9E8B7}" srcId="{CBAF40AA-2AAA-954C-B1ED-06B7609CB4C4}" destId="{0DE8AACA-E8D5-244F-8022-B8C617472695}" srcOrd="0" destOrd="0" parTransId="{678C9156-9985-5F47-AD45-215DF0B84BD0}" sibTransId="{04FF8CA4-7206-1746-8590-7135AB1C929B}"/>
    <dgm:cxn modelId="{3A0CD87A-B683-7A4A-B234-F2B49414BF7B}" type="presOf" srcId="{03A5C446-F49F-CB4A-8E70-A47EA5FA50C1}" destId="{7E8EAA4F-AA03-B149-80D9-6B90F3C8A770}" srcOrd="0" destOrd="0" presId="urn:microsoft.com/office/officeart/2005/8/layout/radial5"/>
    <dgm:cxn modelId="{55518982-134F-074E-8B30-3ED0B340275F}" type="presOf" srcId="{74DA9AB7-F419-1F4E-90E7-5D2DA7E2DE2B}" destId="{67616A04-3A64-C94C-BAF4-9A319CC201C5}" srcOrd="1" destOrd="0" presId="urn:microsoft.com/office/officeart/2005/8/layout/radial5"/>
    <dgm:cxn modelId="{544DCB8B-7A64-7044-AE55-9EE4B1F5B465}" type="presOf" srcId="{421C7418-FD31-F246-AD11-DE959B378C74}" destId="{DA719A5C-C052-CC48-9F43-F5A202DD758B}" srcOrd="1" destOrd="0" presId="urn:microsoft.com/office/officeart/2005/8/layout/radial5"/>
    <dgm:cxn modelId="{95772391-0B31-824F-87E4-055052AC5070}" srcId="{0DE8AACA-E8D5-244F-8022-B8C617472695}" destId="{E8771F52-1967-5E4F-B9F4-9098A4ACA4CC}" srcOrd="6" destOrd="0" parTransId="{20B916A1-E159-5E44-B567-DEE7F7467F75}" sibTransId="{D577E718-7B9E-8348-B9EB-EC4030A67FF4}"/>
    <dgm:cxn modelId="{33905C95-8704-6D4A-81F7-B132DC059164}" type="presOf" srcId="{74DA9AB7-F419-1F4E-90E7-5D2DA7E2DE2B}" destId="{A2B85E99-F17F-8445-9A49-8D07F2FCCF98}" srcOrd="0" destOrd="0" presId="urn:microsoft.com/office/officeart/2005/8/layout/radial5"/>
    <dgm:cxn modelId="{3108A3A0-0B4B-7C4C-BD01-27F62E13D8BB}" type="presOf" srcId="{64ECEAAA-20F5-5645-887D-88CAAD8AB4E1}" destId="{C6F663C4-9CCE-2B46-96EE-9B6709802083}" srcOrd="0" destOrd="0" presId="urn:microsoft.com/office/officeart/2005/8/layout/radial5"/>
    <dgm:cxn modelId="{9E9929A2-34CE-C64B-B511-F6DB7100D244}" type="presOf" srcId="{F815D5AC-FD21-AA47-B6A6-B254686B6673}" destId="{D8259047-84D8-A141-B98B-971709FB4362}" srcOrd="0" destOrd="0" presId="urn:microsoft.com/office/officeart/2005/8/layout/radial5"/>
    <dgm:cxn modelId="{D06EDBAC-A110-EF48-AEAD-259A71F869A4}" type="presOf" srcId="{91794F1D-D92B-C445-8325-DED52FBC1BD5}" destId="{6B45C52D-FE49-9746-9FF5-89DCBACCE2D7}" srcOrd="1" destOrd="0" presId="urn:microsoft.com/office/officeart/2005/8/layout/radial5"/>
    <dgm:cxn modelId="{479A1FAE-08B1-2943-BE36-48AFA63B738D}" type="presOf" srcId="{A26726C0-6C1B-F445-93D1-696002691473}" destId="{E15A2A0C-C987-AE4E-921B-6AEBC479D8AF}" srcOrd="0" destOrd="0" presId="urn:microsoft.com/office/officeart/2005/8/layout/radial5"/>
    <dgm:cxn modelId="{4C00E2B0-C99E-5F45-992E-983ABC647901}" type="presOf" srcId="{3321137B-F32A-DF42-A492-F3F0E8094FE2}" destId="{E3BC3E52-E1D3-5840-98B8-D954A0770923}" srcOrd="1" destOrd="0" presId="urn:microsoft.com/office/officeart/2005/8/layout/radial5"/>
    <dgm:cxn modelId="{D7056FB2-D19D-1D4D-B26F-6E7269C28E46}" type="presOf" srcId="{F69196CB-C9F2-5C44-B3F7-40AE893211C5}" destId="{092387B5-6588-B94C-BE4D-5C0C8FC233A6}" srcOrd="0" destOrd="0" presId="urn:microsoft.com/office/officeart/2005/8/layout/radial5"/>
    <dgm:cxn modelId="{809BD7BD-8231-0842-9360-239369001E4E}" type="presOf" srcId="{41772BF5-A210-894B-B2B3-A92DB027FB6A}" destId="{014F4A43-92F3-2341-B244-DC63717246D2}" srcOrd="0" destOrd="0" presId="urn:microsoft.com/office/officeart/2005/8/layout/radial5"/>
    <dgm:cxn modelId="{17E393BE-83E5-1743-84B0-AC391A7618D8}" type="presOf" srcId="{86F65CA1-36C2-2F45-8769-AB564F16FE51}" destId="{F3BE0D34-E818-A141-9218-3C4AF7CEC2BC}" srcOrd="1" destOrd="0" presId="urn:microsoft.com/office/officeart/2005/8/layout/radial5"/>
    <dgm:cxn modelId="{5870C6C2-426F-6042-B29F-A94A8A3C8004}" srcId="{0DE8AACA-E8D5-244F-8022-B8C617472695}" destId="{D378D717-0FCB-8C4D-9454-9E667E8FA238}" srcOrd="3" destOrd="0" parTransId="{421C7418-FD31-F246-AD11-DE959B378C74}" sibTransId="{9E24507E-85B3-EB42-9F08-EE386F9D4A0B}"/>
    <dgm:cxn modelId="{E03082C9-FE36-454B-A1CF-EE7CD7B2724A}" type="presOf" srcId="{86F65CA1-36C2-2F45-8769-AB564F16FE51}" destId="{4EA8F009-886E-EF45-A9B6-0A6C1B40BD9E}" srcOrd="0" destOrd="0" presId="urn:microsoft.com/office/officeart/2005/8/layout/radial5"/>
    <dgm:cxn modelId="{29EC45D6-DF14-EA4F-9BA2-C9F2D61F2AF4}" srcId="{0DE8AACA-E8D5-244F-8022-B8C617472695}" destId="{1C5EE2FE-A776-F640-865A-3CBEA56FEE56}" srcOrd="7" destOrd="0" parTransId="{74DA9AB7-F419-1F4E-90E7-5D2DA7E2DE2B}" sibTransId="{36F9D9BA-8863-A646-99DE-97B69B432398}"/>
    <dgm:cxn modelId="{0503C8D8-AEFE-B141-A008-3399D32657D5}" type="presOf" srcId="{D378D717-0FCB-8C4D-9454-9E667E8FA238}" destId="{0E885965-241F-5B42-B0C2-FA283AB8F185}" srcOrd="0" destOrd="0" presId="urn:microsoft.com/office/officeart/2005/8/layout/radial5"/>
    <dgm:cxn modelId="{50BC6EEB-67A2-1646-B63F-217DBFD8C7DF}" type="presOf" srcId="{0DE8AACA-E8D5-244F-8022-B8C617472695}" destId="{6698D6FA-3704-CF4A-8B42-CD03A6E678CA}" srcOrd="0" destOrd="0" presId="urn:microsoft.com/office/officeart/2005/8/layout/radial5"/>
    <dgm:cxn modelId="{89B17FEB-F7A3-C042-86D2-950FF8DB6D62}" srcId="{0DE8AACA-E8D5-244F-8022-B8C617472695}" destId="{03A5C446-F49F-CB4A-8E70-A47EA5FA50C1}" srcOrd="8" destOrd="0" parTransId="{3321137B-F32A-DF42-A492-F3F0E8094FE2}" sibTransId="{74879A71-CB18-FB45-9C21-EB67437E73C7}"/>
    <dgm:cxn modelId="{B0D0DBEB-5F3B-EF42-996E-C1FF40890068}" type="presOf" srcId="{B114D736-EE40-0B4A-BEA9-0C4FB4EC0C6E}" destId="{66754933-2292-204B-B42E-57952733241E}" srcOrd="0" destOrd="0" presId="urn:microsoft.com/office/officeart/2005/8/layout/radial5"/>
    <dgm:cxn modelId="{8C873EF3-A579-B84F-9F63-AEF7E4493331}" type="presOf" srcId="{7EDCD30D-1DDB-074E-9DA6-551B4EE77005}" destId="{12CE52FB-A355-F64F-8BBC-9E50BBE9203A}" srcOrd="0" destOrd="0" presId="urn:microsoft.com/office/officeart/2005/8/layout/radial5"/>
    <dgm:cxn modelId="{A71457F7-7DCC-C84F-B066-9FE5A29D3315}" type="presOf" srcId="{20B916A1-E159-5E44-B567-DEE7F7467F75}" destId="{6BD66FDD-C7D5-C44B-9E84-C1CD84F510C5}" srcOrd="0" destOrd="0" presId="urn:microsoft.com/office/officeart/2005/8/layout/radial5"/>
    <dgm:cxn modelId="{2CFDA2F9-7CE3-2B45-87C9-9810A9864087}" type="presOf" srcId="{EAE24718-755A-9343-8FAF-817412D2A0A1}" destId="{661D153D-622A-324A-BC1D-E05E0C417FF3}" srcOrd="0" destOrd="0" presId="urn:microsoft.com/office/officeart/2005/8/layout/radial5"/>
    <dgm:cxn modelId="{64698176-532D-3549-88F0-4F4F1B48CA26}" type="presParOf" srcId="{25F6DFEA-A798-8947-95DE-A2E5EF078EC7}" destId="{6698D6FA-3704-CF4A-8B42-CD03A6E678CA}" srcOrd="0" destOrd="0" presId="urn:microsoft.com/office/officeart/2005/8/layout/radial5"/>
    <dgm:cxn modelId="{A8DA0EB2-F709-A84F-8501-D41DA94C9490}" type="presParOf" srcId="{25F6DFEA-A798-8947-95DE-A2E5EF078EC7}" destId="{E15A2A0C-C987-AE4E-921B-6AEBC479D8AF}" srcOrd="1" destOrd="0" presId="urn:microsoft.com/office/officeart/2005/8/layout/radial5"/>
    <dgm:cxn modelId="{D9CE6D2C-E08A-2348-BA42-5386A67F045F}" type="presParOf" srcId="{E15A2A0C-C987-AE4E-921B-6AEBC479D8AF}" destId="{0C83CDC8-9E34-7E45-AFD8-FC0E9B3C736E}" srcOrd="0" destOrd="0" presId="urn:microsoft.com/office/officeart/2005/8/layout/radial5"/>
    <dgm:cxn modelId="{E8D773F3-1C04-EE48-9707-00517A101509}" type="presParOf" srcId="{25F6DFEA-A798-8947-95DE-A2E5EF078EC7}" destId="{014F4A43-92F3-2341-B244-DC63717246D2}" srcOrd="2" destOrd="0" presId="urn:microsoft.com/office/officeart/2005/8/layout/radial5"/>
    <dgm:cxn modelId="{C4D79924-342D-A946-A460-F69E7D7326E7}" type="presParOf" srcId="{25F6DFEA-A798-8947-95DE-A2E5EF078EC7}" destId="{661D153D-622A-324A-BC1D-E05E0C417FF3}" srcOrd="3" destOrd="0" presId="urn:microsoft.com/office/officeart/2005/8/layout/radial5"/>
    <dgm:cxn modelId="{6C5FB11F-7554-014B-A2EE-C21C1AD1D8BD}" type="presParOf" srcId="{661D153D-622A-324A-BC1D-E05E0C417FF3}" destId="{F6C4F6F5-9805-074D-8233-F52CF1066929}" srcOrd="0" destOrd="0" presId="urn:microsoft.com/office/officeart/2005/8/layout/radial5"/>
    <dgm:cxn modelId="{D589AD38-1F6A-1348-8A69-51F5FD1321A8}" type="presParOf" srcId="{25F6DFEA-A798-8947-95DE-A2E5EF078EC7}" destId="{092387B5-6588-B94C-BE4D-5C0C8FC233A6}" srcOrd="4" destOrd="0" presId="urn:microsoft.com/office/officeart/2005/8/layout/radial5"/>
    <dgm:cxn modelId="{316B0911-622B-E142-ABB0-9D4CE8BBE2AF}" type="presParOf" srcId="{25F6DFEA-A798-8947-95DE-A2E5EF078EC7}" destId="{C6F663C4-9CCE-2B46-96EE-9B6709802083}" srcOrd="5" destOrd="0" presId="urn:microsoft.com/office/officeart/2005/8/layout/radial5"/>
    <dgm:cxn modelId="{80115B1E-DFDB-CF44-A00A-94056E7F7C8E}" type="presParOf" srcId="{C6F663C4-9CCE-2B46-96EE-9B6709802083}" destId="{D4B988F8-BD41-4740-B801-7E7C2D4D04B7}" srcOrd="0" destOrd="0" presId="urn:microsoft.com/office/officeart/2005/8/layout/radial5"/>
    <dgm:cxn modelId="{548771BF-1270-C649-8B4B-DF44816F2523}" type="presParOf" srcId="{25F6DFEA-A798-8947-95DE-A2E5EF078EC7}" destId="{66754933-2292-204B-B42E-57952733241E}" srcOrd="6" destOrd="0" presId="urn:microsoft.com/office/officeart/2005/8/layout/radial5"/>
    <dgm:cxn modelId="{F71DB589-2FB8-EA48-B608-8D8C70C54C60}" type="presParOf" srcId="{25F6DFEA-A798-8947-95DE-A2E5EF078EC7}" destId="{BF7D66D6-E83F-E140-BEB2-C49D2A17C69F}" srcOrd="7" destOrd="0" presId="urn:microsoft.com/office/officeart/2005/8/layout/radial5"/>
    <dgm:cxn modelId="{4E82B283-7A37-E447-8270-4B2C405486EB}" type="presParOf" srcId="{BF7D66D6-E83F-E140-BEB2-C49D2A17C69F}" destId="{DA719A5C-C052-CC48-9F43-F5A202DD758B}" srcOrd="0" destOrd="0" presId="urn:microsoft.com/office/officeart/2005/8/layout/radial5"/>
    <dgm:cxn modelId="{4D5C5414-56A7-B043-A913-0E14C09C98D0}" type="presParOf" srcId="{25F6DFEA-A798-8947-95DE-A2E5EF078EC7}" destId="{0E885965-241F-5B42-B0C2-FA283AB8F185}" srcOrd="8" destOrd="0" presId="urn:microsoft.com/office/officeart/2005/8/layout/radial5"/>
    <dgm:cxn modelId="{B4F8A36B-77F7-9544-B3B5-5D6220A4E3FD}" type="presParOf" srcId="{25F6DFEA-A798-8947-95DE-A2E5EF078EC7}" destId="{FDBFD0B2-A986-F042-9D63-BC8E2764F0CE}" srcOrd="9" destOrd="0" presId="urn:microsoft.com/office/officeart/2005/8/layout/radial5"/>
    <dgm:cxn modelId="{7E594D9A-DEAA-7C46-833A-298668090352}" type="presParOf" srcId="{FDBFD0B2-A986-F042-9D63-BC8E2764F0CE}" destId="{31753780-1A83-4A46-A017-5D47FE2F5729}" srcOrd="0" destOrd="0" presId="urn:microsoft.com/office/officeart/2005/8/layout/radial5"/>
    <dgm:cxn modelId="{9DF25FD2-1311-EA4E-975D-980DFBF15B47}" type="presParOf" srcId="{25F6DFEA-A798-8947-95DE-A2E5EF078EC7}" destId="{D778EF57-CBFE-BA40-89BE-D5C4577E05A2}" srcOrd="10" destOrd="0" presId="urn:microsoft.com/office/officeart/2005/8/layout/radial5"/>
    <dgm:cxn modelId="{D6D2D92F-8494-6343-A4FB-B5D1689174E6}" type="presParOf" srcId="{25F6DFEA-A798-8947-95DE-A2E5EF078EC7}" destId="{524953AB-DB0C-9E46-B219-02ADBBC864DD}" srcOrd="11" destOrd="0" presId="urn:microsoft.com/office/officeart/2005/8/layout/radial5"/>
    <dgm:cxn modelId="{9D61E4EF-8CF3-2F41-98B9-89EA97601A8B}" type="presParOf" srcId="{524953AB-DB0C-9E46-B219-02ADBBC864DD}" destId="{6B45C52D-FE49-9746-9FF5-89DCBACCE2D7}" srcOrd="0" destOrd="0" presId="urn:microsoft.com/office/officeart/2005/8/layout/radial5"/>
    <dgm:cxn modelId="{F8C7A360-3752-7D4C-8724-DD1B3A22B858}" type="presParOf" srcId="{25F6DFEA-A798-8947-95DE-A2E5EF078EC7}" destId="{D8259047-84D8-A141-B98B-971709FB4362}" srcOrd="12" destOrd="0" presId="urn:microsoft.com/office/officeart/2005/8/layout/radial5"/>
    <dgm:cxn modelId="{D87DC9F5-F451-534D-B7F3-C7D172C4844E}" type="presParOf" srcId="{25F6DFEA-A798-8947-95DE-A2E5EF078EC7}" destId="{6BD66FDD-C7D5-C44B-9E84-C1CD84F510C5}" srcOrd="13" destOrd="0" presId="urn:microsoft.com/office/officeart/2005/8/layout/radial5"/>
    <dgm:cxn modelId="{C4C4941C-9671-094C-9DB6-556D70F1F79D}" type="presParOf" srcId="{6BD66FDD-C7D5-C44B-9E84-C1CD84F510C5}" destId="{2F98F9E7-E965-7042-9030-593AB9DFDA14}" srcOrd="0" destOrd="0" presId="urn:microsoft.com/office/officeart/2005/8/layout/radial5"/>
    <dgm:cxn modelId="{11C26C61-429D-3C49-8741-E145C0DAA857}" type="presParOf" srcId="{25F6DFEA-A798-8947-95DE-A2E5EF078EC7}" destId="{DCB77EFE-7405-5A45-B6BE-E01B541D5DF6}" srcOrd="14" destOrd="0" presId="urn:microsoft.com/office/officeart/2005/8/layout/radial5"/>
    <dgm:cxn modelId="{5890AF3D-0FB5-3A4D-90A4-967327020DA7}" type="presParOf" srcId="{25F6DFEA-A798-8947-95DE-A2E5EF078EC7}" destId="{A2B85E99-F17F-8445-9A49-8D07F2FCCF98}" srcOrd="15" destOrd="0" presId="urn:microsoft.com/office/officeart/2005/8/layout/radial5"/>
    <dgm:cxn modelId="{68DA8AE5-5EB8-F04F-89CC-063DA21EF73A}" type="presParOf" srcId="{A2B85E99-F17F-8445-9A49-8D07F2FCCF98}" destId="{67616A04-3A64-C94C-BAF4-9A319CC201C5}" srcOrd="0" destOrd="0" presId="urn:microsoft.com/office/officeart/2005/8/layout/radial5"/>
    <dgm:cxn modelId="{622FC9FF-E831-5D48-B98A-DD81E23E5C70}" type="presParOf" srcId="{25F6DFEA-A798-8947-95DE-A2E5EF078EC7}" destId="{9BC273B0-0E2A-1240-B2CF-3ECA285520C6}" srcOrd="16" destOrd="0" presId="urn:microsoft.com/office/officeart/2005/8/layout/radial5"/>
    <dgm:cxn modelId="{2E7C468E-3837-E246-88F8-2C5CF1F24C4C}" type="presParOf" srcId="{25F6DFEA-A798-8947-95DE-A2E5EF078EC7}" destId="{D2F4412E-C6C3-8F46-92DA-4A8213A15A4F}" srcOrd="17" destOrd="0" presId="urn:microsoft.com/office/officeart/2005/8/layout/radial5"/>
    <dgm:cxn modelId="{A8F61141-A207-124C-B226-887D6F03A203}" type="presParOf" srcId="{D2F4412E-C6C3-8F46-92DA-4A8213A15A4F}" destId="{E3BC3E52-E1D3-5840-98B8-D954A0770923}" srcOrd="0" destOrd="0" presId="urn:microsoft.com/office/officeart/2005/8/layout/radial5"/>
    <dgm:cxn modelId="{42E84276-C6B2-B14C-8006-1E1FD7333A8A}" type="presParOf" srcId="{25F6DFEA-A798-8947-95DE-A2E5EF078EC7}" destId="{7E8EAA4F-AA03-B149-80D9-6B90F3C8A770}" srcOrd="18" destOrd="0" presId="urn:microsoft.com/office/officeart/2005/8/layout/radial5"/>
    <dgm:cxn modelId="{B5F707EB-42EB-2141-B1B6-C2F8AF4397D7}" type="presParOf" srcId="{25F6DFEA-A798-8947-95DE-A2E5EF078EC7}" destId="{4EA8F009-886E-EF45-A9B6-0A6C1B40BD9E}" srcOrd="19" destOrd="0" presId="urn:microsoft.com/office/officeart/2005/8/layout/radial5"/>
    <dgm:cxn modelId="{7DD3DEBF-1F32-7646-83B3-E1A6053F2E94}" type="presParOf" srcId="{4EA8F009-886E-EF45-A9B6-0A6C1B40BD9E}" destId="{F3BE0D34-E818-A141-9218-3C4AF7CEC2BC}" srcOrd="0" destOrd="0" presId="urn:microsoft.com/office/officeart/2005/8/layout/radial5"/>
    <dgm:cxn modelId="{D733F983-CCD4-2441-86AE-2349D8B23E82}" type="presParOf" srcId="{25F6DFEA-A798-8947-95DE-A2E5EF078EC7}" destId="{12CE52FB-A355-F64F-8BBC-9E50BBE9203A}" srcOrd="20" destOrd="0" presId="urn:microsoft.com/office/officeart/2005/8/layout/radial5"/>
  </dgm:cxnLst>
  <dgm:bg>
    <a:solidFill>
      <a:schemeClr val="bg2"/>
    </a:solidFill>
    <a:effectLst>
      <a:glow rad="101600">
        <a:srgbClr val="000090">
          <a:alpha val="75000"/>
        </a:srgbClr>
      </a:glo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8D6FA-3704-CF4A-8B42-CD03A6E678CA}">
      <dsp:nvSpPr>
        <dsp:cNvPr id="0" name=""/>
        <dsp:cNvSpPr/>
      </dsp:nvSpPr>
      <dsp:spPr>
        <a:xfrm>
          <a:off x="4541461" y="2422801"/>
          <a:ext cx="2397704" cy="1236172"/>
        </a:xfrm>
        <a:prstGeom prst="ellipse">
          <a:avLst/>
        </a:prstGeom>
        <a:solidFill>
          <a:schemeClr val="accent2">
            <a:lumMod val="60000"/>
            <a:lumOff val="4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Random Variable </a:t>
          </a:r>
        </a:p>
      </dsp:txBody>
      <dsp:txXfrm>
        <a:off x="4892597" y="2603834"/>
        <a:ext cx="1695432" cy="874106"/>
      </dsp:txXfrm>
    </dsp:sp>
    <dsp:sp modelId="{E15A2A0C-C987-AE4E-921B-6AEBC479D8AF}">
      <dsp:nvSpPr>
        <dsp:cNvPr id="0" name=""/>
        <dsp:cNvSpPr/>
      </dsp:nvSpPr>
      <dsp:spPr>
        <a:xfrm rot="16181802">
          <a:off x="5452613" y="1659509"/>
          <a:ext cx="563396"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endParaRPr lang="en-US" sz="1100" kern="1200"/>
        </a:p>
      </dsp:txBody>
      <dsp:txXfrm rot="10800000">
        <a:off x="5527328" y="1832926"/>
        <a:ext cx="414752" cy="297289"/>
      </dsp:txXfrm>
    </dsp:sp>
    <dsp:sp modelId="{014F4A43-92F3-2341-B244-DC63717246D2}">
      <dsp:nvSpPr>
        <dsp:cNvPr id="0" name=""/>
        <dsp:cNvSpPr/>
      </dsp:nvSpPr>
      <dsp:spPr>
        <a:xfrm>
          <a:off x="4955720" y="193972"/>
          <a:ext cx="154521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Properties (Sum and Product)</a:t>
          </a:r>
        </a:p>
      </dsp:txBody>
      <dsp:txXfrm>
        <a:off x="5182011" y="364705"/>
        <a:ext cx="1092633" cy="824373"/>
      </dsp:txXfrm>
    </dsp:sp>
    <dsp:sp modelId="{661D153D-622A-324A-BC1D-E05E0C417FF3}">
      <dsp:nvSpPr>
        <dsp:cNvPr id="0" name=""/>
        <dsp:cNvSpPr/>
      </dsp:nvSpPr>
      <dsp:spPr>
        <a:xfrm rot="18832878">
          <a:off x="6378302" y="1721572"/>
          <a:ext cx="785071"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401106" y="1874238"/>
        <a:ext cx="636427" cy="297289"/>
      </dsp:txXfrm>
    </dsp:sp>
    <dsp:sp modelId="{092387B5-6588-B94C-BE4D-5C0C8FC233A6}">
      <dsp:nvSpPr>
        <dsp:cNvPr id="0" name=""/>
        <dsp:cNvSpPr/>
      </dsp:nvSpPr>
      <dsp:spPr>
        <a:xfrm>
          <a:off x="6980749" y="364739"/>
          <a:ext cx="154521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Bayes Theorem</a:t>
          </a:r>
        </a:p>
      </dsp:txBody>
      <dsp:txXfrm>
        <a:off x="7207040" y="535472"/>
        <a:ext cx="1092633" cy="824373"/>
      </dsp:txXfrm>
    </dsp:sp>
    <dsp:sp modelId="{C6F663C4-9CCE-2B46-96EE-9B6709802083}">
      <dsp:nvSpPr>
        <dsp:cNvPr id="0" name=""/>
        <dsp:cNvSpPr/>
      </dsp:nvSpPr>
      <dsp:spPr>
        <a:xfrm rot="20737199">
          <a:off x="7141250" y="2352443"/>
          <a:ext cx="728168"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43579" y="2469997"/>
        <a:ext cx="579524" cy="297289"/>
      </dsp:txXfrm>
    </dsp:sp>
    <dsp:sp modelId="{66754933-2292-204B-B42E-57952733241E}">
      <dsp:nvSpPr>
        <dsp:cNvPr id="0" name=""/>
        <dsp:cNvSpPr/>
      </dsp:nvSpPr>
      <dsp:spPr>
        <a:xfrm>
          <a:off x="8090265" y="1636784"/>
          <a:ext cx="1705961"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Common Distribution</a:t>
          </a:r>
        </a:p>
      </dsp:txBody>
      <dsp:txXfrm>
        <a:off x="8340097" y="1807517"/>
        <a:ext cx="1206297" cy="824373"/>
      </dsp:txXfrm>
    </dsp:sp>
    <dsp:sp modelId="{BF7D66D6-E83F-E140-BEB2-C49D2A17C69F}">
      <dsp:nvSpPr>
        <dsp:cNvPr id="0" name=""/>
        <dsp:cNvSpPr/>
      </dsp:nvSpPr>
      <dsp:spPr>
        <a:xfrm rot="555088">
          <a:off x="7155014" y="3078433"/>
          <a:ext cx="673491"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155981" y="3165580"/>
        <a:ext cx="524847" cy="297289"/>
      </dsp:txXfrm>
    </dsp:sp>
    <dsp:sp modelId="{0E885965-241F-5B42-B0C2-FA283AB8F185}">
      <dsp:nvSpPr>
        <dsp:cNvPr id="0" name=""/>
        <dsp:cNvSpPr/>
      </dsp:nvSpPr>
      <dsp:spPr>
        <a:xfrm>
          <a:off x="8107815" y="2995027"/>
          <a:ext cx="1859280"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Summary Statistics </a:t>
          </a:r>
        </a:p>
      </dsp:txBody>
      <dsp:txXfrm>
        <a:off x="8380100" y="3165760"/>
        <a:ext cx="1314710" cy="824373"/>
      </dsp:txXfrm>
    </dsp:sp>
    <dsp:sp modelId="{FDBFD0B2-A986-F042-9D63-BC8E2764F0CE}">
      <dsp:nvSpPr>
        <dsp:cNvPr id="0" name=""/>
        <dsp:cNvSpPr/>
      </dsp:nvSpPr>
      <dsp:spPr>
        <a:xfrm rot="2660796">
          <a:off x="6394544" y="3733062"/>
          <a:ext cx="614741"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415717" y="3780207"/>
        <a:ext cx="466097" cy="297289"/>
      </dsp:txXfrm>
    </dsp:sp>
    <dsp:sp modelId="{D778EF57-CBFE-BA40-89BE-D5C4577E05A2}">
      <dsp:nvSpPr>
        <dsp:cNvPr id="0" name=""/>
        <dsp:cNvSpPr/>
      </dsp:nvSpPr>
      <dsp:spPr>
        <a:xfrm>
          <a:off x="6828771" y="4276666"/>
          <a:ext cx="1545215" cy="1166632"/>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Sufficient Statistics</a:t>
          </a:r>
        </a:p>
      </dsp:txBody>
      <dsp:txXfrm>
        <a:off x="7055062" y="4447515"/>
        <a:ext cx="1092633" cy="824934"/>
      </dsp:txXfrm>
    </dsp:sp>
    <dsp:sp modelId="{524953AB-DB0C-9E46-B219-02ADBBC864DD}">
      <dsp:nvSpPr>
        <dsp:cNvPr id="0" name=""/>
        <dsp:cNvSpPr/>
      </dsp:nvSpPr>
      <dsp:spPr>
        <a:xfrm rot="5382677">
          <a:off x="5500371" y="3860204"/>
          <a:ext cx="490637"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573596" y="3885705"/>
        <a:ext cx="343446" cy="297289"/>
      </dsp:txXfrm>
    </dsp:sp>
    <dsp:sp modelId="{D8259047-84D8-A141-B98B-971709FB4362}">
      <dsp:nvSpPr>
        <dsp:cNvPr id="0" name=""/>
        <dsp:cNvSpPr/>
      </dsp:nvSpPr>
      <dsp:spPr>
        <a:xfrm>
          <a:off x="4978422" y="4584686"/>
          <a:ext cx="154521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Inner Product</a:t>
          </a:r>
        </a:p>
      </dsp:txBody>
      <dsp:txXfrm>
        <a:off x="5204713" y="4755419"/>
        <a:ext cx="1092633" cy="824373"/>
      </dsp:txXfrm>
    </dsp:sp>
    <dsp:sp modelId="{6BD66FDD-C7D5-C44B-9E84-C1CD84F510C5}">
      <dsp:nvSpPr>
        <dsp:cNvPr id="0" name=""/>
        <dsp:cNvSpPr/>
      </dsp:nvSpPr>
      <dsp:spPr>
        <a:xfrm rot="7958822">
          <a:off x="4498736" y="3788593"/>
          <a:ext cx="649415"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623410" y="3833022"/>
        <a:ext cx="500771" cy="297289"/>
      </dsp:txXfrm>
    </dsp:sp>
    <dsp:sp modelId="{DCB77EFE-7405-5A45-B6BE-E01B541D5DF6}">
      <dsp:nvSpPr>
        <dsp:cNvPr id="0" name=""/>
        <dsp:cNvSpPr/>
      </dsp:nvSpPr>
      <dsp:spPr>
        <a:xfrm>
          <a:off x="3182423" y="4396251"/>
          <a:ext cx="154521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Exponential Family</a:t>
          </a:r>
        </a:p>
      </dsp:txBody>
      <dsp:txXfrm>
        <a:off x="3408714" y="4566984"/>
        <a:ext cx="1092633" cy="824373"/>
      </dsp:txXfrm>
    </dsp:sp>
    <dsp:sp modelId="{A2B85E99-F17F-8445-9A49-8D07F2FCCF98}">
      <dsp:nvSpPr>
        <dsp:cNvPr id="0" name=""/>
        <dsp:cNvSpPr/>
      </dsp:nvSpPr>
      <dsp:spPr>
        <a:xfrm rot="10049216">
          <a:off x="3803910" y="3156381"/>
          <a:ext cx="599444" cy="495481"/>
        </a:xfrm>
        <a:prstGeom prst="rightArrow">
          <a:avLst>
            <a:gd name="adj1" fmla="val 60000"/>
            <a:gd name="adj2" fmla="val 50000"/>
          </a:avLst>
        </a:prstGeom>
        <a:solidFill>
          <a:srgbClr val="FEBE39"/>
        </a:solidFill>
        <a:ln>
          <a:noFill/>
        </a:ln>
        <a:effectLst>
          <a:glow rad="101600">
            <a:srgbClr val="AB852D">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950789" y="3239374"/>
        <a:ext cx="450800" cy="297289"/>
      </dsp:txXfrm>
    </dsp:sp>
    <dsp:sp modelId="{9BC273B0-0E2A-1240-B2CF-3ECA285520C6}">
      <dsp:nvSpPr>
        <dsp:cNvPr id="0" name=""/>
        <dsp:cNvSpPr/>
      </dsp:nvSpPr>
      <dsp:spPr>
        <a:xfrm>
          <a:off x="1826000" y="3132034"/>
          <a:ext cx="175414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Transformation</a:t>
          </a:r>
          <a:endParaRPr lang="en-US" sz="1100" kern="1200" dirty="0"/>
        </a:p>
      </dsp:txBody>
      <dsp:txXfrm>
        <a:off x="2082889" y="3302767"/>
        <a:ext cx="1240367" cy="824373"/>
      </dsp:txXfrm>
    </dsp:sp>
    <dsp:sp modelId="{D2F4412E-C6C3-8F46-92DA-4A8213A15A4F}">
      <dsp:nvSpPr>
        <dsp:cNvPr id="0" name=""/>
        <dsp:cNvSpPr/>
      </dsp:nvSpPr>
      <dsp:spPr>
        <a:xfrm rot="11643869">
          <a:off x="3827729" y="2389309"/>
          <a:ext cx="601222" cy="495481"/>
        </a:xfrm>
        <a:prstGeom prst="rightArrow">
          <a:avLst>
            <a:gd name="adj1" fmla="val 60000"/>
            <a:gd name="adj2" fmla="val 50000"/>
          </a:avLst>
        </a:prstGeom>
        <a:solidFill>
          <a:srgbClr val="FEBE39"/>
        </a:solidFill>
        <a:ln>
          <a:noFill/>
        </a:ln>
        <a:effectLst>
          <a:glow rad="101600">
            <a:srgbClr val="AB852D">
              <a:alpha val="75000"/>
            </a:srgbClr>
          </a:glow>
        </a:effectLst>
        <a:scene3d>
          <a:camera prst="orthographicFront"/>
          <a:lightRig rig="threePt" dir="t"/>
        </a:scene3d>
        <a:sp3d>
          <a:bevelT w="165100"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endParaRPr lang="en-US" sz="1100" kern="1200"/>
        </a:p>
      </dsp:txBody>
      <dsp:txXfrm rot="10800000">
        <a:off x="3974145" y="2506466"/>
        <a:ext cx="452578" cy="297289"/>
      </dsp:txXfrm>
    </dsp:sp>
    <dsp:sp modelId="{7E8EAA4F-AA03-B149-80D9-6B90F3C8A770}">
      <dsp:nvSpPr>
        <dsp:cNvPr id="0" name=""/>
        <dsp:cNvSpPr/>
      </dsp:nvSpPr>
      <dsp:spPr>
        <a:xfrm>
          <a:off x="1805754" y="1700022"/>
          <a:ext cx="1818231"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ML Tricks</a:t>
          </a:r>
        </a:p>
      </dsp:txBody>
      <dsp:txXfrm>
        <a:off x="2072028" y="1870755"/>
        <a:ext cx="1285683" cy="824373"/>
      </dsp:txXfrm>
    </dsp:sp>
    <dsp:sp modelId="{4EA8F009-886E-EF45-A9B6-0A6C1B40BD9E}">
      <dsp:nvSpPr>
        <dsp:cNvPr id="0" name=""/>
        <dsp:cNvSpPr/>
      </dsp:nvSpPr>
      <dsp:spPr>
        <a:xfrm rot="13689205">
          <a:off x="4470958" y="1761283"/>
          <a:ext cx="690503" cy="495481"/>
        </a:xfrm>
        <a:prstGeom prst="rightArrow">
          <a:avLst>
            <a:gd name="adj1" fmla="val 60000"/>
            <a:gd name="adj2" fmla="val 50000"/>
          </a:avLst>
        </a:prstGeom>
        <a:solidFill>
          <a:srgbClr val="FEBE39"/>
        </a:solidFill>
        <a:ln>
          <a:noFill/>
        </a:ln>
        <a:effectLst>
          <a:glow rad="101600">
            <a:srgbClr val="AB852D">
              <a:alpha val="75000"/>
            </a:srgbClr>
          </a:glow>
        </a:effectLst>
        <a:scene3d>
          <a:camera prst="orthographicFront"/>
          <a:lightRig rig="threePt" dir="t"/>
        </a:scene3d>
        <a:sp3d>
          <a:bevelT prst="coolSlant"/>
          <a:bevelB w="165100" prst="coolSlan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0">
            <a:lnSpc>
              <a:spcPct val="90000"/>
            </a:lnSpc>
            <a:spcBef>
              <a:spcPct val="0"/>
            </a:spcBef>
            <a:spcAft>
              <a:spcPct val="35000"/>
            </a:spcAft>
            <a:buNone/>
          </a:pPr>
          <a:endParaRPr lang="en-US" sz="1100" kern="1200"/>
        </a:p>
      </dsp:txBody>
      <dsp:txXfrm rot="10800000">
        <a:off x="4594863" y="1915744"/>
        <a:ext cx="541859" cy="297289"/>
      </dsp:txXfrm>
    </dsp:sp>
    <dsp:sp modelId="{12CE52FB-A355-F64F-8BBC-9E50BBE9203A}">
      <dsp:nvSpPr>
        <dsp:cNvPr id="0" name=""/>
        <dsp:cNvSpPr/>
      </dsp:nvSpPr>
      <dsp:spPr>
        <a:xfrm>
          <a:off x="3179039" y="445928"/>
          <a:ext cx="1518715" cy="1165839"/>
        </a:xfrm>
        <a:prstGeom prst="ellipse">
          <a:avLst/>
        </a:prstGeom>
        <a:solidFill>
          <a:schemeClr val="accent2">
            <a:lumMod val="40000"/>
            <a:lumOff val="60000"/>
          </a:schemeClr>
        </a:solidFill>
        <a:ln>
          <a:noFill/>
        </a:ln>
        <a:effectLst>
          <a:glow rad="101600">
            <a:srgbClr val="000090">
              <a:alpha val="75000"/>
            </a:srgbClr>
          </a:glow>
          <a:outerShdw blurRad="50800" dist="38100" dir="2700000" algn="tl" rotWithShape="0">
            <a:srgbClr val="000000">
              <a:alpha val="43000"/>
            </a:srgbClr>
          </a:outerShdw>
        </a:effectLst>
        <a:scene3d>
          <a:camera prst="orthographicFront"/>
          <a:lightRig rig="threePt" dir="t"/>
        </a:scene3d>
        <a:sp3d>
          <a:bevelT/>
          <a:bevelB/>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dirty="0"/>
            <a:t>ML Apps </a:t>
          </a:r>
        </a:p>
      </dsp:txBody>
      <dsp:txXfrm>
        <a:off x="3401450" y="616661"/>
        <a:ext cx="1073893" cy="824373"/>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8DA73-A535-DC46-B8C5-F4A02902A521}" type="datetimeFigureOut">
              <a:rPr lang="en-US" smtClean="0"/>
              <a:t>2/27/19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F3A45B-3187-FD47-9D90-B1E431549F51}" type="slidenum">
              <a:rPr lang="en-US" smtClean="0"/>
              <a:t>‹#›</a:t>
            </a:fld>
            <a:endParaRPr lang="en-US"/>
          </a:p>
        </p:txBody>
      </p:sp>
    </p:spTree>
    <p:extLst>
      <p:ext uri="{BB962C8B-B14F-4D97-AF65-F5344CB8AC3E}">
        <p14:creationId xmlns:p14="http://schemas.microsoft.com/office/powerpoint/2010/main" val="123590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68B97-3BD1-B141-9152-CEDA376B6996}"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A97A-0638-E840-8C03-5D0B62C621A0}" type="slidenum">
              <a:rPr lang="en-US" smtClean="0"/>
              <a:t>‹#›</a:t>
            </a:fld>
            <a:endParaRPr lang="en-US"/>
          </a:p>
        </p:txBody>
      </p:sp>
    </p:spTree>
    <p:extLst>
      <p:ext uri="{BB962C8B-B14F-4D97-AF65-F5344CB8AC3E}">
        <p14:creationId xmlns:p14="http://schemas.microsoft.com/office/powerpoint/2010/main" val="105424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each of the component.</a:t>
            </a:r>
          </a:p>
          <a:p>
            <a:endParaRPr lang="en-US" baseline="0" dirty="0"/>
          </a:p>
          <a:p>
            <a:r>
              <a:rPr lang="en-US" baseline="0" dirty="0"/>
              <a:t>TBD: </a:t>
            </a:r>
            <a:r>
              <a:rPr lang="en-US" baseline="0"/>
              <a:t>add tricks and apps</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212435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-rain drop on a broken roof top</a:t>
            </a:r>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95760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1601287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80820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2023231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195726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3778607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338572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873426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From previous slides we have established that we can write joint distribution as product of </a:t>
            </a:r>
            <a:r>
              <a:rPr lang="en-US" baseline="0" dirty="0" err="1"/>
              <a:t>cpds</a:t>
            </a:r>
            <a:endParaRPr lang="en-US" baseline="0" dirty="0"/>
          </a:p>
          <a:p>
            <a:pPr marL="228600" indent="-228600">
              <a:buAutoNum type="arabicParenR"/>
            </a:pPr>
            <a:r>
              <a:rPr lang="en-US" baseline="0" dirty="0"/>
              <a:t>Note that node having arrow in represents conditional pdf given parent</a:t>
            </a:r>
          </a:p>
          <a:p>
            <a:pPr marL="228600" indent="-228600">
              <a:buAutoNum type="arabicParenR"/>
            </a:pPr>
            <a:r>
              <a:rPr lang="en-US" baseline="0" dirty="0"/>
              <a:t>Total joint distribution is product of all the nodes pdf</a:t>
            </a:r>
          </a:p>
          <a:p>
            <a:pPr marL="228600" indent="-228600">
              <a:buAutoNum type="arabicParenR"/>
            </a:pPr>
            <a:r>
              <a:rPr lang="en-US" baseline="0" dirty="0"/>
              <a:t>There are many advances of using graphical representation, which we will use in future.</a:t>
            </a:r>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192240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464583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If we would like to model stock price movements using a set of conditional probability distribution</a:t>
            </a:r>
          </a:p>
          <a:p>
            <a:endParaRPr lang="en-US" baseline="0" dirty="0"/>
          </a:p>
          <a:p>
            <a:r>
              <a:rPr lang="en-US" baseline="0" dirty="0"/>
              <a:t>2) It could conditionally depend on many random variables variables for example fundamentals</a:t>
            </a:r>
          </a:p>
          <a:p>
            <a:endParaRPr lang="en-US" baseline="0" dirty="0"/>
          </a:p>
          <a:p>
            <a:r>
              <a:rPr lang="en-US" baseline="0" dirty="0"/>
              <a:t>3) Positive/negative sentiments</a:t>
            </a:r>
          </a:p>
          <a:p>
            <a:endParaRPr lang="en-US" baseline="0" dirty="0"/>
          </a:p>
          <a:p>
            <a:r>
              <a:rPr lang="en-US" baseline="0" dirty="0"/>
              <a:t>4) Technical aspects</a:t>
            </a:r>
          </a:p>
          <a:p>
            <a:endParaRPr lang="en-US" baseline="0" dirty="0"/>
          </a:p>
          <a:p>
            <a:r>
              <a:rPr lang="en-US" baseline="0" dirty="0"/>
              <a:t>Note that to find joint distribution we just multiply pdf of each node and the node that has arrow coming in has conditional probability distribution</a:t>
            </a:r>
          </a:p>
          <a:p>
            <a:endParaRPr lang="en-US" baseline="0" dirty="0"/>
          </a:p>
          <a:p>
            <a:r>
              <a:rPr lang="en-US" baseline="0" dirty="0"/>
              <a:t>5) Each of them may again conditionally depends on other </a:t>
            </a:r>
            <a:r>
              <a:rPr lang="en-US" baseline="0" dirty="0" err="1"/>
              <a:t>rv</a:t>
            </a:r>
            <a:r>
              <a:rPr lang="en-US" baseline="0" dirty="0"/>
              <a:t> for examples fundaments can be dependent on two other </a:t>
            </a:r>
            <a:r>
              <a:rPr lang="en-US" baseline="0" dirty="0" err="1"/>
              <a:t>rv</a:t>
            </a:r>
            <a:endParaRPr lang="en-US" baseline="0" dirty="0"/>
          </a:p>
          <a:p>
            <a:endParaRPr lang="en-US" baseline="0" dirty="0"/>
          </a:p>
          <a:p>
            <a:r>
              <a:rPr lang="en-US" baseline="0" dirty="0"/>
              <a:t>6) Similarly for sentiments</a:t>
            </a:r>
          </a:p>
          <a:p>
            <a:r>
              <a:rPr lang="en-US" baseline="0" dirty="0"/>
              <a:t>7) And for technical </a:t>
            </a:r>
            <a:r>
              <a:rPr lang="en-US" baseline="0" dirty="0" err="1"/>
              <a:t>analsysis</a:t>
            </a: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197632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3527621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Relation between x and theta</a:t>
            </a:r>
          </a:p>
          <a:p>
            <a:pPr marL="228600" indent="-228600">
              <a:buAutoNum type="arabicParenR"/>
            </a:pPr>
            <a:r>
              <a:rPr lang="en-US" baseline="0" dirty="0"/>
              <a:t>Explain graphically dependence on x and theta</a:t>
            </a:r>
          </a:p>
          <a:p>
            <a:pPr marL="228600" indent="-228600">
              <a:buAutoNum type="arabicParenR"/>
            </a:pPr>
            <a:r>
              <a:rPr lang="en-US" baseline="0" dirty="0"/>
              <a:t>Text of </a:t>
            </a:r>
            <a:r>
              <a:rPr lang="en-US" baseline="0" dirty="0" err="1"/>
              <a:t>suff</a:t>
            </a:r>
            <a:r>
              <a:rPr lang="en-US" baseline="0" dirty="0"/>
              <a:t> stats</a:t>
            </a:r>
          </a:p>
          <a:p>
            <a:pPr marL="228600" indent="-228600">
              <a:buAutoNum type="arabicParenR"/>
            </a:pPr>
            <a:r>
              <a:rPr lang="en-US" baseline="0" dirty="0"/>
              <a:t>Graphical how T(x) depends on x</a:t>
            </a:r>
          </a:p>
          <a:p>
            <a:pPr marL="228600" indent="-228600">
              <a:buAutoNum type="arabicParenR"/>
            </a:pPr>
            <a:r>
              <a:rPr lang="en-US" baseline="0" dirty="0"/>
              <a:t>We can view those random variable as PDF</a:t>
            </a:r>
          </a:p>
          <a:p>
            <a:pPr marL="228600" indent="-228600">
              <a:buAutoNum type="arabicParenR"/>
            </a:pPr>
            <a:r>
              <a:rPr lang="en-US" baseline="0" dirty="0"/>
              <a:t>Connection between T(x) and theta</a:t>
            </a:r>
          </a:p>
          <a:p>
            <a:pPr marL="228600" indent="-228600">
              <a:buAutoNum type="arabicParenR"/>
            </a:pPr>
            <a:r>
              <a:rPr lang="en-US" baseline="0" dirty="0" err="1"/>
              <a:t>Grahically</a:t>
            </a:r>
            <a:r>
              <a:rPr lang="en-US" baseline="0" dirty="0"/>
              <a:t> 6</a:t>
            </a:r>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2966142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35754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From previous slides we can rewrite joint distribution using two form of conditional statements</a:t>
            </a:r>
          </a:p>
          <a:p>
            <a:pPr marL="228600" indent="-228600">
              <a:buAutoNum type="arabicParenR"/>
            </a:pPr>
            <a:r>
              <a:rPr lang="en-US" dirty="0"/>
              <a:t>If we consider y as the some kind of inference we can see there is the connection between our inference and our data likelihood</a:t>
            </a:r>
          </a:p>
          <a:p>
            <a:pPr marL="228600" indent="-228600">
              <a:buAutoNum type="arabicParenR"/>
            </a:pPr>
            <a:endParaRPr lang="en-US" dirty="0"/>
          </a:p>
          <a:p>
            <a:r>
              <a:rPr lang="en-US" dirty="0"/>
              <a:t>Prior or Knowledge so far</a:t>
            </a:r>
          </a:p>
          <a:p>
            <a:endParaRPr lang="en-US" dirty="0"/>
          </a:p>
          <a:p>
            <a:r>
              <a:rPr lang="en-US" dirty="0"/>
              <a:t>Evidence or likelihood</a:t>
            </a:r>
          </a:p>
          <a:p>
            <a:endParaRPr lang="en-US" dirty="0"/>
          </a:p>
          <a:p>
            <a:r>
              <a:rPr lang="en-US" dirty="0" err="1"/>
              <a:t>Posterier</a:t>
            </a:r>
            <a:endParaRPr lang="en-US" dirty="0"/>
          </a:p>
          <a:p>
            <a:endParaRPr lang="en-US" dirty="0"/>
          </a:p>
          <a:p>
            <a:r>
              <a:rPr lang="en-US" dirty="0"/>
              <a:t>8)</a:t>
            </a:r>
          </a:p>
          <a:p>
            <a:r>
              <a:rPr lang="en-US" dirty="0"/>
              <a:t>We can </a:t>
            </a:r>
            <a:r>
              <a:rPr lang="en-US" dirty="0" err="1"/>
              <a:t>iteraively</a:t>
            </a:r>
            <a:r>
              <a:rPr lang="en-US" dirty="0"/>
              <a:t> apply Bayes theorem. Graphically representing the y and x and the conditional dependent graph. We will talk about it later more</a:t>
            </a:r>
          </a:p>
          <a:p>
            <a:r>
              <a:rPr lang="en-US" dirty="0"/>
              <a:t>We can see that we can represent </a:t>
            </a:r>
            <a:r>
              <a:rPr lang="en-US" dirty="0" err="1"/>
              <a:t>bayes</a:t>
            </a:r>
            <a:r>
              <a:rPr lang="en-US" dirty="0"/>
              <a:t> theorem in a graphical model and usually we collect data and we iteratively refine our knowledge and just </a:t>
            </a:r>
            <a:r>
              <a:rPr lang="en-US" dirty="0" err="1"/>
              <a:t>bayes</a:t>
            </a:r>
            <a:r>
              <a:rPr lang="en-US" dirty="0"/>
              <a:t> theorem can be very handy for a lot of applications to solidify our intuition </a:t>
            </a:r>
            <a:r>
              <a:rPr lang="en-US" dirty="0" err="1"/>
              <a:t>ile</a:t>
            </a:r>
            <a:r>
              <a:rPr lang="en-US" dirty="0"/>
              <a:t> prior as we get more evidence or data.</a:t>
            </a:r>
          </a:p>
        </p:txBody>
      </p:sp>
      <p:sp>
        <p:nvSpPr>
          <p:cNvPr id="4" name="Slide Number Placeholder 3"/>
          <p:cNvSpPr>
            <a:spLocks noGrp="1"/>
          </p:cNvSpPr>
          <p:nvPr>
            <p:ph type="sldNum" sz="quarter" idx="10"/>
          </p:nvPr>
        </p:nvSpPr>
        <p:spPr/>
        <p:txBody>
          <a:bodyPr/>
          <a:lstStyle/>
          <a:p>
            <a:fld id="{0A7CA97A-0638-E840-8C03-5D0B62C621A0}" type="slidenum">
              <a:rPr lang="en-US" smtClean="0"/>
              <a:t>26</a:t>
            </a:fld>
            <a:endParaRPr lang="en-US"/>
          </a:p>
        </p:txBody>
      </p:sp>
    </p:spTree>
    <p:extLst>
      <p:ext uri="{BB962C8B-B14F-4D97-AF65-F5344CB8AC3E}">
        <p14:creationId xmlns:p14="http://schemas.microsoft.com/office/powerpoint/2010/main" val="2437298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Explain Animation:</a:t>
            </a:r>
          </a:p>
          <a:p>
            <a:endParaRPr lang="en-US" baseline="0" dirty="0"/>
          </a:p>
          <a:p>
            <a:pPr marL="228600" indent="-228600">
              <a:buAutoNum type="arabicParenR"/>
            </a:pPr>
            <a:r>
              <a:rPr lang="en-US" baseline="0" dirty="0"/>
              <a:t>Why is Bayes theorem so important? Since it allows us to modify our degree of belief to the as we get more evidence.</a:t>
            </a:r>
          </a:p>
          <a:p>
            <a:pPr marL="228600" indent="-228600">
              <a:buAutoNum type="arabicParenR"/>
            </a:pPr>
            <a:r>
              <a:rPr lang="en-US" baseline="0" dirty="0"/>
              <a:t>Lets assume that we are given a unfair coin so that it likely to land on head more often. Lets quantify it to be 0.7 the probability of head by vertical red line. </a:t>
            </a:r>
          </a:p>
          <a:p>
            <a:pPr marL="228600" indent="-228600">
              <a:buAutoNum type="arabicParenR"/>
            </a:pPr>
            <a:r>
              <a:rPr lang="en-US" baseline="0" dirty="0"/>
              <a:t>Since we don’t know the p(H) of unfair coin is 0.7, we will experiment it and see the evidence. At each evidence we will update our belief.</a:t>
            </a:r>
          </a:p>
          <a:p>
            <a:pPr marL="228600" indent="-228600">
              <a:buAutoNum type="arabicParenR"/>
            </a:pPr>
            <a:r>
              <a:rPr lang="en-US" baseline="0" dirty="0"/>
              <a:t>Since we don’t know what is the best belief system lets assume that we can get any range of p(H) to be triangular</a:t>
            </a:r>
          </a:p>
          <a:p>
            <a:pPr marL="228600" indent="-228600">
              <a:buAutoNum type="arabicParenR"/>
            </a:pPr>
            <a:r>
              <a:rPr lang="en-US" baseline="0" dirty="0"/>
              <a:t>We keep tossing coin and update our belief.</a:t>
            </a:r>
          </a:p>
          <a:p>
            <a:pPr marL="228600" indent="-228600">
              <a:buAutoNum type="arabicParenR"/>
            </a:pPr>
            <a:r>
              <a:rPr lang="en-US" baseline="0" dirty="0"/>
              <a:t>How do we know that we have collected enough samples?</a:t>
            </a:r>
          </a:p>
          <a:p>
            <a:pPr marL="228600" indent="-228600">
              <a:buAutoNum type="arabicParenR"/>
            </a:pPr>
            <a:r>
              <a:rPr lang="en-US" baseline="0" dirty="0"/>
              <a:t>We will stop when the variance start to tapper.</a:t>
            </a:r>
          </a:p>
          <a:p>
            <a:pPr marL="228600" indent="-228600">
              <a:buAutoNum type="arabicParenR"/>
            </a:pPr>
            <a:endParaRPr lang="en-US" baseline="0" dirty="0"/>
          </a:p>
          <a:p>
            <a:pPr marL="228600" indent="-228600">
              <a:buAutoNum type="arabicParenR"/>
            </a:pPr>
            <a:r>
              <a:rPr lang="en-US" baseline="0" dirty="0"/>
              <a:t>In the middle of simulation, we can see that we are far more confident that we are converging to some range that’s one of apps . We will see more of the </a:t>
            </a:r>
            <a:r>
              <a:rPr lang="en-US" baseline="0" dirty="0" err="1"/>
              <a:t>bayes</a:t>
            </a:r>
            <a:r>
              <a:rPr lang="en-US" baseline="0" dirty="0"/>
              <a:t> theorem apps in the actual ML sections.</a:t>
            </a:r>
          </a:p>
        </p:txBody>
      </p:sp>
      <p:sp>
        <p:nvSpPr>
          <p:cNvPr id="4" name="Slide Number Placeholder 3"/>
          <p:cNvSpPr>
            <a:spLocks noGrp="1"/>
          </p:cNvSpPr>
          <p:nvPr>
            <p:ph type="sldNum" sz="quarter" idx="10"/>
          </p:nvPr>
        </p:nvSpPr>
        <p:spPr/>
        <p:txBody>
          <a:bodyPr/>
          <a:lstStyle/>
          <a:p>
            <a:fld id="{18D02FFD-07D4-5C4F-BD77-921008177348}" type="slidenum">
              <a:rPr lang="en-US" smtClean="0"/>
              <a:t>27</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495561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means we can express the content from 0 to 3 thus using 2 bits of information</a:t>
            </a:r>
          </a:p>
        </p:txBody>
      </p:sp>
      <p:sp>
        <p:nvSpPr>
          <p:cNvPr id="4" name="Slide Number Placeholder 3"/>
          <p:cNvSpPr>
            <a:spLocks noGrp="1"/>
          </p:cNvSpPr>
          <p:nvPr>
            <p:ph type="sldNum" sz="quarter" idx="10"/>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853556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30</a:t>
            </a:fld>
            <a:endParaRPr lang="en-US"/>
          </a:p>
        </p:txBody>
      </p:sp>
    </p:spTree>
    <p:extLst>
      <p:ext uri="{BB962C8B-B14F-4D97-AF65-F5344CB8AC3E}">
        <p14:creationId xmlns:p14="http://schemas.microsoft.com/office/powerpoint/2010/main" val="3769310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307906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i="0" dirty="0">
                <a:latin typeface="IBM Plex Sans" charset="0"/>
                <a:ea typeface="IBM Plex Sans" charset="0"/>
                <a:cs typeface="IBM Plex Sans" charset="0"/>
              </a:rPr>
              <a:t>Explain Animation: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i="0" dirty="0">
              <a:latin typeface="IBM Plex Sans" charset="0"/>
              <a:ea typeface="IBM Plex Sans" charset="0"/>
              <a:cs typeface="IBM Plex Sans" charset="0"/>
            </a:endParaRPr>
          </a:p>
          <a:p>
            <a:pPr marL="457200" marR="0" indent="-4572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latin typeface="IBM Plex Sans" charset="0"/>
                <a:ea typeface="IBM Plex Sans" charset="0"/>
                <a:cs typeface="IBM Plex Sans" charset="0"/>
              </a:rPr>
              <a:t>An</a:t>
            </a:r>
            <a:r>
              <a:rPr lang="en-US" sz="2000" b="0" i="0" baseline="0" dirty="0">
                <a:latin typeface="IBM Plex Sans" charset="0"/>
                <a:ea typeface="IBM Plex Sans" charset="0"/>
                <a:cs typeface="IBM Plex Sans" charset="0"/>
              </a:rPr>
              <a:t> experiment creates all possibilities but then we do the frequency stats to find that the best way to defined the RV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baseline="0" dirty="0">
                <a:latin typeface="IBM Plex Sans" charset="0"/>
                <a:ea typeface="IBM Plex Sans" charset="0"/>
                <a:cs typeface="IBM Plex Sans" charset="0"/>
              </a:rPr>
              <a:t>How random variable is not really random but is a function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baseline="0" dirty="0">
                <a:latin typeface="IBM Plex Sans" charset="0"/>
                <a:ea typeface="IBM Plex Sans" charset="0"/>
                <a:cs typeface="IBM Plex Sans" charset="0"/>
              </a:rPr>
              <a:t>Concept of measurement space. And how probability relates to it.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baseline="0" dirty="0">
                <a:latin typeface="IBM Plex Sans" charset="0"/>
                <a:ea typeface="IBM Plex Sans" charset="0"/>
                <a:cs typeface="IBM Plex Sans" charset="0"/>
              </a:rPr>
              <a:t>Why this way of thinking is more important for the future conversations.</a:t>
            </a:r>
            <a:endParaRPr lang="en-US" b="0"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Since black rectangle all pixels are zero so there is no surprise</a:t>
            </a:r>
          </a:p>
          <a:p>
            <a:pPr marL="228600" indent="-228600">
              <a:buAutoNum type="arabicParenR"/>
            </a:pPr>
            <a:r>
              <a:rPr lang="en-US" baseline="0" dirty="0"/>
              <a:t>Similarly white rectangle all pixels are 1 and hence there is no surprise</a:t>
            </a:r>
          </a:p>
          <a:p>
            <a:pPr marL="228600" indent="-228600">
              <a:buAutoNum type="arabicParenR"/>
            </a:pPr>
            <a:r>
              <a:rPr lang="en-US" baseline="0" dirty="0"/>
              <a:t>Here is a shaded gradient blue and we can predict pixel 100% so there is surprise and hence non zero entropy</a:t>
            </a:r>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1893136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196975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284382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761076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87557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6836318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3805097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2276888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2497099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67833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Animation:</a:t>
            </a:r>
          </a:p>
          <a:p>
            <a:endParaRPr lang="en-US" dirty="0"/>
          </a:p>
          <a:p>
            <a:r>
              <a:rPr lang="en-US" dirty="0"/>
              <a:t>We can have more than one</a:t>
            </a:r>
            <a:r>
              <a:rPr lang="en-US" baseline="0" dirty="0"/>
              <a:t> random variables. Which might interact with each others. Ideally if we have two different random variables say for examples for box containing blue and red ball. We can </a:t>
            </a:r>
          </a:p>
          <a:p>
            <a:r>
              <a:rPr lang="en-US" baseline="0" dirty="0" err="1"/>
              <a:t>Especify</a:t>
            </a:r>
            <a:r>
              <a:rPr lang="en-US" baseline="0" dirty="0"/>
              <a:t> them using the joint distribution</a:t>
            </a:r>
          </a:p>
          <a:p>
            <a:endParaRPr lang="en-US" baseline="0" dirty="0"/>
          </a:p>
          <a:p>
            <a:r>
              <a:rPr lang="en-US" baseline="0" dirty="0"/>
              <a:t>Extension of the previous experiments. </a:t>
            </a:r>
          </a:p>
          <a:p>
            <a:pPr marL="228600" indent="-228600">
              <a:buAutoNum type="arabicParenR"/>
            </a:pPr>
            <a:r>
              <a:rPr lang="en-US" baseline="0" dirty="0" err="1"/>
              <a:t>Rv</a:t>
            </a:r>
            <a:r>
              <a:rPr lang="en-US" baseline="0" dirty="0"/>
              <a:t> 1 is coin toss y</a:t>
            </a:r>
          </a:p>
          <a:p>
            <a:pPr marL="228600" indent="-228600">
              <a:buAutoNum type="arabicParenR"/>
            </a:pPr>
            <a:r>
              <a:rPr lang="en-US" baseline="0" dirty="0" err="1"/>
              <a:t>Rv</a:t>
            </a:r>
            <a:r>
              <a:rPr lang="en-US" baseline="0" dirty="0"/>
              <a:t> 2 is dice rolling x </a:t>
            </a:r>
          </a:p>
          <a:p>
            <a:pPr marL="228600" indent="-228600">
              <a:buAutoNum type="arabicParenR"/>
            </a:pPr>
            <a:endParaRPr lang="en-US" baseline="0" dirty="0"/>
          </a:p>
          <a:p>
            <a:pPr marL="228600" indent="-228600">
              <a:buAutoNum type="arabicParenR"/>
            </a:pPr>
            <a:r>
              <a:rPr lang="en-US" baseline="0" dirty="0"/>
              <a:t>We will get the frequency table</a:t>
            </a:r>
          </a:p>
          <a:p>
            <a:pPr marL="228600" indent="-228600">
              <a:buAutoNum type="arabicParenR"/>
            </a:pPr>
            <a:r>
              <a:rPr lang="en-US" baseline="0" dirty="0"/>
              <a:t>If we are interested in only in y1. We can add all the rows since the other information doesn’t matter</a:t>
            </a:r>
          </a:p>
          <a:p>
            <a:pPr marL="228600" indent="-228600">
              <a:buAutoNum type="arabicParenR"/>
            </a:pPr>
            <a:r>
              <a:rPr lang="en-US" baseline="0" dirty="0"/>
              <a:t>If we are interested in only in x. We can add all the columns</a:t>
            </a:r>
          </a:p>
          <a:p>
            <a:pPr marL="228600" indent="-228600">
              <a:buAutoNum type="arabicParenR"/>
            </a:pPr>
            <a:r>
              <a:rPr lang="en-US" baseline="0" dirty="0"/>
              <a:t>Lets say we don’t see the whole events but say if the dice is 5 </a:t>
            </a:r>
            <a:r>
              <a:rPr lang="en-US" baseline="0" dirty="0" err="1"/>
              <a:t>i.e</a:t>
            </a:r>
            <a:r>
              <a:rPr lang="en-US" baseline="0" dirty="0"/>
              <a:t> x5 what is the frequency measurement for coin </a:t>
            </a:r>
            <a:r>
              <a:rPr lang="en-US" baseline="0" dirty="0" err="1"/>
              <a:t>i.e</a:t>
            </a:r>
            <a:r>
              <a:rPr lang="en-US" baseline="0" dirty="0"/>
              <a:t> y1</a:t>
            </a:r>
          </a:p>
          <a:p>
            <a:pPr marL="228600" indent="-228600">
              <a:buAutoNum type="arabicParenR"/>
            </a:pPr>
            <a:endParaRPr lang="en-US" baseline="0" dirty="0"/>
          </a:p>
          <a:p>
            <a:pPr marL="228600" indent="-228600">
              <a:buAutoNum type="arabicParenR"/>
            </a:pPr>
            <a:r>
              <a:rPr lang="en-US" dirty="0"/>
              <a:t>First two cases are called marginal measurement</a:t>
            </a:r>
          </a:p>
          <a:p>
            <a:pPr marL="228600" indent="-228600">
              <a:buAutoNum type="arabicParenR"/>
            </a:pPr>
            <a:r>
              <a:rPr lang="en-US" dirty="0"/>
              <a:t>And last one called the conditional measurement</a:t>
            </a:r>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388079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Any distribution of the form this is very important for many of the ML and AI applications and hence we must study them</a:t>
            </a:r>
          </a:p>
          <a:p>
            <a:pPr marL="228600" indent="-228600">
              <a:buAutoNum type="arabicParenR"/>
            </a:pPr>
            <a:r>
              <a:rPr lang="en-US" dirty="0"/>
              <a:t>The main part is the a n variables random variable is determined by the shape function and the exponential part is the pair wise </a:t>
            </a:r>
            <a:r>
              <a:rPr lang="en-US" dirty="0" err="1"/>
              <a:t>i.e</a:t>
            </a:r>
            <a:r>
              <a:rPr lang="en-US" dirty="0"/>
              <a:t> dot product of sufficient statistics and natural parameters</a:t>
            </a:r>
          </a:p>
          <a:p>
            <a:pPr marL="228600" indent="-228600">
              <a:buAutoNum type="arabicParenR"/>
            </a:pPr>
            <a:r>
              <a:rPr lang="en-US" dirty="0"/>
              <a:t>Natural parameter could be just the normal parameters but it make sure that the dim are the same to perform dot product</a:t>
            </a:r>
          </a:p>
          <a:p>
            <a:pPr marL="228600" indent="-228600">
              <a:buAutoNum type="arabicParenR"/>
            </a:pPr>
            <a:r>
              <a:rPr lang="en-US" dirty="0"/>
              <a:t>Z is the partition or normalization function.</a:t>
            </a:r>
          </a:p>
        </p:txBody>
      </p:sp>
      <p:sp>
        <p:nvSpPr>
          <p:cNvPr id="4" name="Slide Number Placeholder 3"/>
          <p:cNvSpPr>
            <a:spLocks noGrp="1"/>
          </p:cNvSpPr>
          <p:nvPr>
            <p:ph type="sldNum" sz="quarter" idx="10"/>
          </p:nvPr>
        </p:nvSpPr>
        <p:spPr/>
        <p:txBody>
          <a:bodyPr/>
          <a:lstStyle/>
          <a:p>
            <a:fld id="{0A7CA97A-0638-E840-8C03-5D0B62C621A0}" type="slidenum">
              <a:rPr lang="en-US" smtClean="0"/>
              <a:t>43</a:t>
            </a:fld>
            <a:endParaRPr lang="en-US"/>
          </a:p>
        </p:txBody>
      </p:sp>
    </p:spTree>
    <p:extLst>
      <p:ext uri="{BB962C8B-B14F-4D97-AF65-F5344CB8AC3E}">
        <p14:creationId xmlns:p14="http://schemas.microsoft.com/office/powerpoint/2010/main" val="38585311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3813635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Explain why as numerical process can move on</a:t>
            </a:r>
          </a:p>
        </p:txBody>
      </p:sp>
      <p:sp>
        <p:nvSpPr>
          <p:cNvPr id="4" name="Slide Number Placeholder 3"/>
          <p:cNvSpPr>
            <a:spLocks noGrp="1"/>
          </p:cNvSpPr>
          <p:nvPr>
            <p:ph type="sldNum" sz="quarter" idx="10"/>
          </p:nvPr>
        </p:nvSpPr>
        <p:spPr/>
        <p:txBody>
          <a:bodyPr/>
          <a:lstStyle/>
          <a:p>
            <a:fld id="{18D02FFD-07D4-5C4F-BD77-921008177348}" type="slidenum">
              <a:rPr lang="en-US" smtClean="0"/>
              <a:t>45</a:t>
            </a:fld>
            <a:endParaRPr lang="en-US"/>
          </a:p>
        </p:txBody>
      </p:sp>
    </p:spTree>
    <p:extLst>
      <p:ext uri="{BB962C8B-B14F-4D97-AF65-F5344CB8AC3E}">
        <p14:creationId xmlns:p14="http://schemas.microsoft.com/office/powerpoint/2010/main" val="3302634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Explain why as numerical process can move on</a:t>
            </a:r>
          </a:p>
        </p:txBody>
      </p:sp>
      <p:sp>
        <p:nvSpPr>
          <p:cNvPr id="4" name="Slide Number Placeholder 3"/>
          <p:cNvSpPr>
            <a:spLocks noGrp="1"/>
          </p:cNvSpPr>
          <p:nvPr>
            <p:ph type="sldNum" sz="quarter" idx="10"/>
          </p:nvPr>
        </p:nvSpPr>
        <p:spPr/>
        <p:txBody>
          <a:bodyPr/>
          <a:lstStyle/>
          <a:p>
            <a:fld id="{18D02FFD-07D4-5C4F-BD77-921008177348}" type="slidenum">
              <a:rPr lang="en-US" smtClean="0"/>
              <a:t>46</a:t>
            </a:fld>
            <a:endParaRPr lang="en-US"/>
          </a:p>
        </p:txBody>
      </p:sp>
    </p:spTree>
    <p:extLst>
      <p:ext uri="{BB962C8B-B14F-4D97-AF65-F5344CB8AC3E}">
        <p14:creationId xmlns:p14="http://schemas.microsoft.com/office/powerpoint/2010/main" val="1796565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47</a:t>
            </a:fld>
            <a:endParaRPr lang="en-US"/>
          </a:p>
        </p:txBody>
      </p:sp>
    </p:spTree>
    <p:extLst>
      <p:ext uri="{BB962C8B-B14F-4D97-AF65-F5344CB8AC3E}">
        <p14:creationId xmlns:p14="http://schemas.microsoft.com/office/powerpoint/2010/main" val="177094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005877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49</a:t>
            </a:fld>
            <a:endParaRPr lang="en-US"/>
          </a:p>
        </p:txBody>
      </p:sp>
    </p:spTree>
    <p:extLst>
      <p:ext uri="{BB962C8B-B14F-4D97-AF65-F5344CB8AC3E}">
        <p14:creationId xmlns:p14="http://schemas.microsoft.com/office/powerpoint/2010/main" val="688784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50</a:t>
            </a:fld>
            <a:endParaRPr lang="en-US"/>
          </a:p>
        </p:txBody>
      </p:sp>
    </p:spTree>
    <p:extLst>
      <p:ext uri="{BB962C8B-B14F-4D97-AF65-F5344CB8AC3E}">
        <p14:creationId xmlns:p14="http://schemas.microsoft.com/office/powerpoint/2010/main" val="1774465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Lets have random viable x, represented on horizontal axis</a:t>
            </a:r>
          </a:p>
          <a:p>
            <a:pPr marL="228600" indent="-228600">
              <a:buAutoNum type="arabicParenR"/>
            </a:pPr>
            <a:r>
              <a:rPr lang="en-US" dirty="0"/>
              <a:t>It can take various values </a:t>
            </a:r>
            <a:r>
              <a:rPr lang="en-US" dirty="0" err="1"/>
              <a:t>i.e</a:t>
            </a:r>
            <a:r>
              <a:rPr lang="en-US" dirty="0"/>
              <a:t> x1, x2..xn</a:t>
            </a:r>
          </a:p>
          <a:p>
            <a:pPr marL="228600" indent="-228600">
              <a:buAutoNum type="arabicParenR"/>
            </a:pPr>
            <a:r>
              <a:rPr lang="en-US" dirty="0"/>
              <a:t>Since it is RV, there is the expected value of it . Lets say it is </a:t>
            </a:r>
            <a:r>
              <a:rPr lang="en-US" dirty="0" err="1"/>
              <a:t>xe</a:t>
            </a:r>
            <a:endParaRPr lang="en-US" dirty="0"/>
          </a:p>
          <a:p>
            <a:pPr marL="228600" indent="-228600">
              <a:buAutoNum type="arabicParenR"/>
            </a:pPr>
            <a:r>
              <a:rPr lang="en-US" dirty="0"/>
              <a:t>Which is given by following equation</a:t>
            </a:r>
          </a:p>
          <a:p>
            <a:pPr marL="228600" indent="-228600">
              <a:buAutoNum type="arabicParenR"/>
            </a:pPr>
            <a:r>
              <a:rPr lang="en-US" dirty="0"/>
              <a:t>For brevity we can remove p(x)</a:t>
            </a:r>
          </a:p>
          <a:p>
            <a:pPr marL="228600" indent="-228600">
              <a:buAutoNum type="arabicParenR"/>
            </a:pPr>
            <a:r>
              <a:rPr lang="en-US" dirty="0"/>
              <a:t>Now, consider a convex function f(x), which maps </a:t>
            </a:r>
            <a:r>
              <a:rPr lang="en-US" dirty="0" err="1"/>
              <a:t>rv</a:t>
            </a:r>
            <a:r>
              <a:rPr lang="en-US" dirty="0"/>
              <a:t> X to new random variable y onto vertical axis</a:t>
            </a:r>
          </a:p>
          <a:p>
            <a:pPr marL="228600" indent="-228600">
              <a:buAutoNum type="arabicParenR"/>
            </a:pPr>
            <a:r>
              <a:rPr lang="en-US" dirty="0"/>
              <a:t>Each of the value of corresponding random variable can be found by mapping by f(x). For example </a:t>
            </a:r>
            <a:r>
              <a:rPr lang="en-US" dirty="0" err="1"/>
              <a:t>xn</a:t>
            </a:r>
            <a:r>
              <a:rPr lang="en-US" dirty="0"/>
              <a:t> maps to </a:t>
            </a:r>
            <a:r>
              <a:rPr lang="en-US" dirty="0" err="1"/>
              <a:t>yn</a:t>
            </a:r>
            <a:r>
              <a:rPr lang="en-US" dirty="0"/>
              <a:t> . </a:t>
            </a:r>
          </a:p>
          <a:p>
            <a:pPr marL="228600" indent="-228600">
              <a:buAutoNum type="arabicParenR"/>
            </a:pPr>
            <a:r>
              <a:rPr lang="en-US" dirty="0"/>
              <a:t>Similarly we can map all the corresponding xi to </a:t>
            </a:r>
            <a:r>
              <a:rPr lang="en-US" dirty="0" err="1"/>
              <a:t>yi</a:t>
            </a:r>
            <a:r>
              <a:rPr lang="en-US" dirty="0"/>
              <a:t>.</a:t>
            </a:r>
          </a:p>
          <a:p>
            <a:pPr marL="228600" indent="-228600">
              <a:buAutoNum type="arabicParenR"/>
            </a:pPr>
            <a:r>
              <a:rPr lang="en-US" dirty="0"/>
              <a:t>We can always calculate the expected value of y on vertical axis as we did for x.</a:t>
            </a:r>
          </a:p>
          <a:p>
            <a:pPr marL="228600" indent="-228600">
              <a:buAutoNum type="arabicParenR"/>
            </a:pPr>
            <a:r>
              <a:rPr lang="en-US" dirty="0"/>
              <a:t>Now lets consider the tangent on the f(x) at point </a:t>
            </a:r>
            <a:r>
              <a:rPr lang="en-US" dirty="0" err="1"/>
              <a:t>xe</a:t>
            </a:r>
            <a:r>
              <a:rPr lang="en-US" dirty="0"/>
              <a:t> the expected value of x</a:t>
            </a:r>
          </a:p>
          <a:p>
            <a:pPr marL="228600" indent="-228600">
              <a:buAutoNum type="arabicParenR"/>
            </a:pPr>
            <a:r>
              <a:rPr lang="en-US" dirty="0"/>
              <a:t>Equation of tangent will always be linear and can be express as </a:t>
            </a:r>
          </a:p>
          <a:p>
            <a:pPr marL="228600" indent="-228600">
              <a:buAutoNum type="arabicParenR"/>
            </a:pPr>
            <a:r>
              <a:rPr lang="en-US" dirty="0"/>
              <a:t>This tangent will map each xi to li on the vertical axis.</a:t>
            </a:r>
          </a:p>
          <a:p>
            <a:pPr marL="228600" indent="-228600">
              <a:buAutoNum type="arabicParenR"/>
            </a:pPr>
            <a:r>
              <a:rPr lang="en-US" dirty="0"/>
              <a:t>We can also calculate it’s expected value. And since it is the linear function expected value will be simple image of </a:t>
            </a:r>
            <a:r>
              <a:rPr lang="en-US" dirty="0" err="1"/>
              <a:t>xe</a:t>
            </a:r>
            <a:endParaRPr lang="en-US" dirty="0"/>
          </a:p>
          <a:p>
            <a:pPr marL="228600" indent="-228600">
              <a:buAutoNum type="arabicParenR"/>
            </a:pPr>
            <a:r>
              <a:rPr lang="en-US" dirty="0"/>
              <a:t> </a:t>
            </a:r>
          </a:p>
          <a:p>
            <a:pPr marL="228600" indent="-228600">
              <a:buAutoNum type="arabicParenR"/>
            </a:pPr>
            <a:r>
              <a:rPr lang="en-US" dirty="0"/>
              <a:t> </a:t>
            </a:r>
          </a:p>
          <a:p>
            <a:pPr marL="228600" indent="-228600">
              <a:buAutoNum type="arabicParenR"/>
            </a:pPr>
            <a:r>
              <a:rPr lang="en-US" dirty="0"/>
              <a:t>Lets consider important point </a:t>
            </a:r>
            <a:r>
              <a:rPr lang="en-US" dirty="0" err="1"/>
              <a:t>xe</a:t>
            </a:r>
            <a:r>
              <a:rPr lang="en-US" dirty="0"/>
              <a:t> whose corresponding </a:t>
            </a:r>
            <a:r>
              <a:rPr lang="en-US" dirty="0" err="1"/>
              <a:t>convext</a:t>
            </a:r>
            <a:r>
              <a:rPr lang="en-US" dirty="0"/>
              <a:t> image is ye., a linear function of x , which is tangent at convex curve at </a:t>
            </a:r>
            <a:r>
              <a:rPr lang="en-US" dirty="0" err="1"/>
              <a:t>xe</a:t>
            </a:r>
            <a:endParaRPr lang="en-US" dirty="0"/>
          </a:p>
          <a:p>
            <a:pPr marL="228600" indent="-228600">
              <a:buAutoNum type="arabicParenR"/>
            </a:pPr>
            <a:r>
              <a:rPr lang="en-US" dirty="0"/>
              <a:t>Due to tangent property ye is same as le</a:t>
            </a:r>
          </a:p>
          <a:p>
            <a:pPr marL="228600" indent="-228600">
              <a:buAutoNum type="arabicParenR"/>
            </a:pPr>
            <a:r>
              <a:rPr lang="en-US" dirty="0"/>
              <a:t>This allows us the like expectation of l as </a:t>
            </a:r>
          </a:p>
          <a:p>
            <a:pPr marL="228600" indent="-228600">
              <a:buAutoNum type="arabicParenR"/>
            </a:pPr>
            <a:r>
              <a:rPr lang="en-US" dirty="0"/>
              <a:t>How we have seen that each </a:t>
            </a:r>
            <a:r>
              <a:rPr lang="en-US" dirty="0" err="1"/>
              <a:t>yi</a:t>
            </a:r>
            <a:r>
              <a:rPr lang="en-US" dirty="0"/>
              <a:t> is greater than li</a:t>
            </a:r>
          </a:p>
          <a:p>
            <a:pPr marL="228600" indent="-228600">
              <a:buAutoNum type="arabicParenR"/>
            </a:pPr>
            <a:r>
              <a:rPr lang="en-US" dirty="0"/>
              <a:t>I can sum both side the inequality holds also</a:t>
            </a:r>
          </a:p>
          <a:p>
            <a:pPr marL="228600" indent="-228600">
              <a:buAutoNum type="arabicParenR"/>
            </a:pPr>
            <a:r>
              <a:rPr lang="en-US" dirty="0"/>
              <a:t>We can multiply both side with p(xi) and it will also hold true</a:t>
            </a:r>
          </a:p>
          <a:p>
            <a:pPr marL="228600" indent="-228600">
              <a:buAutoNum type="arabicParenR"/>
            </a:pPr>
            <a:r>
              <a:rPr lang="en-US" dirty="0"/>
              <a:t>But this is nothing but expectation of y on LHS and l on RHS</a:t>
            </a:r>
          </a:p>
          <a:p>
            <a:pPr marL="228600" indent="-228600">
              <a:buAutoNum type="arabicParenR"/>
            </a:pPr>
            <a:r>
              <a:rPr lang="en-US" dirty="0"/>
              <a:t>From 3 RHS can be written as </a:t>
            </a:r>
          </a:p>
          <a:p>
            <a:pPr marL="228600" indent="-228600">
              <a:buAutoNum type="arabicParenR"/>
            </a:pPr>
            <a:r>
              <a:rPr lang="en-US" dirty="0"/>
              <a:t>From 2 LHS can be written as Jensen inequality.</a:t>
            </a:r>
          </a:p>
        </p:txBody>
      </p:sp>
      <p:sp>
        <p:nvSpPr>
          <p:cNvPr id="4" name="Slide Number Placeholder 3"/>
          <p:cNvSpPr>
            <a:spLocks noGrp="1"/>
          </p:cNvSpPr>
          <p:nvPr>
            <p:ph type="sldNum" sz="quarter" idx="10"/>
          </p:nvPr>
        </p:nvSpPr>
        <p:spPr/>
        <p:txBody>
          <a:bodyPr/>
          <a:lstStyle/>
          <a:p>
            <a:fld id="{18D02FFD-07D4-5C4F-BD77-921008177348}" type="slidenum">
              <a:rPr lang="en-US" smtClean="0"/>
              <a:t>51</a:t>
            </a:fld>
            <a:endParaRPr lang="en-US"/>
          </a:p>
        </p:txBody>
      </p:sp>
    </p:spTree>
    <p:extLst>
      <p:ext uri="{BB962C8B-B14F-4D97-AF65-F5344CB8AC3E}">
        <p14:creationId xmlns:p14="http://schemas.microsoft.com/office/powerpoint/2010/main" val="51114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Explain Animation:</a:t>
            </a:r>
          </a:p>
          <a:p>
            <a:endParaRPr lang="en-US" baseline="0" dirty="0"/>
          </a:p>
          <a:p>
            <a:endParaRPr lang="en-US" baseline="0" dirty="0"/>
          </a:p>
          <a:p>
            <a:r>
              <a:rPr lang="en-US" baseline="0" dirty="0"/>
              <a:t>1 &amp; 2) Lets </a:t>
            </a:r>
            <a:r>
              <a:rPr lang="en-US" baseline="0" dirty="0" err="1"/>
              <a:t>rv</a:t>
            </a:r>
            <a:r>
              <a:rPr lang="en-US" baseline="0" dirty="0"/>
              <a:t> x has </a:t>
            </a:r>
            <a:r>
              <a:rPr lang="en-US" baseline="0" dirty="0" err="1"/>
              <a:t>cadanility</a:t>
            </a:r>
            <a:r>
              <a:rPr lang="en-US" baseline="0" dirty="0"/>
              <a:t> #x and </a:t>
            </a:r>
            <a:r>
              <a:rPr lang="en-US" baseline="0" dirty="0" err="1"/>
              <a:t>rv</a:t>
            </a:r>
            <a:r>
              <a:rPr lang="en-US" baseline="0" dirty="0"/>
              <a:t> y has </a:t>
            </a:r>
            <a:r>
              <a:rPr lang="en-US" baseline="0" dirty="0" err="1"/>
              <a:t>cardanility</a:t>
            </a:r>
            <a:r>
              <a:rPr lang="en-US" baseline="0" dirty="0"/>
              <a:t> #y</a:t>
            </a:r>
          </a:p>
          <a:p>
            <a:r>
              <a:rPr lang="en-US" dirty="0"/>
              <a:t>3) We</a:t>
            </a:r>
            <a:r>
              <a:rPr lang="en-US" baseline="0" dirty="0"/>
              <a:t> will create the rectangular grid as before</a:t>
            </a:r>
          </a:p>
          <a:p>
            <a:r>
              <a:rPr lang="en-US" baseline="0" dirty="0"/>
              <a:t>4) Let each box contains the number of samples </a:t>
            </a:r>
            <a:r>
              <a:rPr lang="en-US" baseline="0" dirty="0" err="1"/>
              <a:t>nij</a:t>
            </a:r>
            <a:endParaRPr lang="en-US" baseline="0" dirty="0"/>
          </a:p>
          <a:p>
            <a:r>
              <a:rPr lang="en-US" baseline="0" dirty="0"/>
              <a:t>5) We can sum over each row indexed by j corresponding to each </a:t>
            </a:r>
            <a:r>
              <a:rPr lang="en-US" baseline="0" dirty="0" err="1"/>
              <a:t>yj</a:t>
            </a:r>
            <a:r>
              <a:rPr lang="en-US" baseline="0" dirty="0"/>
              <a:t> to get </a:t>
            </a:r>
            <a:r>
              <a:rPr lang="en-US" baseline="0" dirty="0" err="1"/>
              <a:t>rj</a:t>
            </a:r>
            <a:endParaRPr lang="en-US" baseline="0" dirty="0"/>
          </a:p>
          <a:p>
            <a:r>
              <a:rPr lang="en-US" baseline="0" dirty="0"/>
              <a:t>6) Similarly we can sum over each col indexed by I corresponding to each xi to get ci.</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7) Lets formalize it. Since it is more convenient to normalize the measurement in the range of 0 to 1 so that we can convert it into probability.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 We will divide</a:t>
            </a:r>
            <a:r>
              <a:rPr lang="en-US" baseline="0" dirty="0"/>
              <a:t> every measurement with the total sample size which is just the sum of each of the boxes.</a:t>
            </a:r>
          </a:p>
          <a:p>
            <a:endParaRPr lang="en-US" baseline="0" dirty="0"/>
          </a:p>
          <a:p>
            <a:r>
              <a:rPr lang="en-US" baseline="0" dirty="0"/>
              <a:t>8) Once we have these information, we can always find the marginal probability as the normalized measurement as talked in previous slides. Note </a:t>
            </a:r>
          </a:p>
          <a:p>
            <a:r>
              <a:rPr lang="en-US" baseline="0" dirty="0"/>
              <a:t>  that marginal xi measurement is just the sum of </a:t>
            </a:r>
            <a:r>
              <a:rPr lang="en-US" baseline="0" dirty="0" err="1"/>
              <a:t>ith</a:t>
            </a:r>
            <a:r>
              <a:rPr lang="en-US" baseline="0" dirty="0"/>
              <a:t> columns and marginal </a:t>
            </a:r>
            <a:r>
              <a:rPr lang="en-US" baseline="0" dirty="0" err="1"/>
              <a:t>yj</a:t>
            </a:r>
            <a:r>
              <a:rPr lang="en-US" baseline="0" dirty="0"/>
              <a:t> is the sum of </a:t>
            </a:r>
            <a:r>
              <a:rPr lang="en-US" baseline="0" dirty="0" err="1"/>
              <a:t>jth</a:t>
            </a:r>
            <a:r>
              <a:rPr lang="en-US" baseline="0" dirty="0"/>
              <a:t> row</a:t>
            </a:r>
          </a:p>
          <a:p>
            <a:r>
              <a:rPr lang="en-US" baseline="0" dirty="0"/>
              <a:t>9) Similarly the the joint probability for each of the co-ordinate is represented by measurement corresponding to each box and is given by the normalized frequency</a:t>
            </a:r>
          </a:p>
          <a:p>
            <a:r>
              <a:rPr lang="en-US" baseline="0" dirty="0"/>
              <a:t>10) For the conditional probability the total sample size is not N but is conditioned on the given random variable . </a:t>
            </a:r>
            <a:r>
              <a:rPr lang="en-US" baseline="0" dirty="0" err="1"/>
              <a:t>i.e</a:t>
            </a:r>
            <a:r>
              <a:rPr lang="en-US" baseline="0" dirty="0"/>
              <a:t> if we already know that x = xi then we have to only consider the total sample space corresponding to xi which is ci and we can normalized the frequency of y with this ci</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Explain why as numerical process can move on</a:t>
            </a:r>
          </a:p>
        </p:txBody>
      </p:sp>
      <p:sp>
        <p:nvSpPr>
          <p:cNvPr id="4" name="Slide Number Placeholder 3"/>
          <p:cNvSpPr>
            <a:spLocks noGrp="1"/>
          </p:cNvSpPr>
          <p:nvPr>
            <p:ph type="sldNum" sz="quarter" idx="10"/>
          </p:nvPr>
        </p:nvSpPr>
        <p:spPr/>
        <p:txBody>
          <a:bodyPr/>
          <a:lstStyle/>
          <a:p>
            <a:fld id="{18D02FFD-07D4-5C4F-BD77-921008177348}" type="slidenum">
              <a:rPr lang="en-US" smtClean="0"/>
              <a:t>52</a:t>
            </a:fld>
            <a:endParaRPr lang="en-US"/>
          </a:p>
        </p:txBody>
      </p:sp>
    </p:spTree>
    <p:extLst>
      <p:ext uri="{BB962C8B-B14F-4D97-AF65-F5344CB8AC3E}">
        <p14:creationId xmlns:p14="http://schemas.microsoft.com/office/powerpoint/2010/main" val="645245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Explain why as numerical process can move on</a:t>
            </a:r>
          </a:p>
        </p:txBody>
      </p:sp>
      <p:sp>
        <p:nvSpPr>
          <p:cNvPr id="4" name="Slide Number Placeholder 3"/>
          <p:cNvSpPr>
            <a:spLocks noGrp="1"/>
          </p:cNvSpPr>
          <p:nvPr>
            <p:ph type="sldNum" sz="quarter" idx="10"/>
          </p:nvPr>
        </p:nvSpPr>
        <p:spPr/>
        <p:txBody>
          <a:bodyPr/>
          <a:lstStyle/>
          <a:p>
            <a:fld id="{18D02FFD-07D4-5C4F-BD77-921008177348}" type="slidenum">
              <a:rPr lang="en-US" smtClean="0"/>
              <a:t>53</a:t>
            </a:fld>
            <a:endParaRPr lang="en-US"/>
          </a:p>
        </p:txBody>
      </p:sp>
    </p:spTree>
    <p:extLst>
      <p:ext uri="{BB962C8B-B14F-4D97-AF65-F5344CB8AC3E}">
        <p14:creationId xmlns:p14="http://schemas.microsoft.com/office/powerpoint/2010/main" val="3144371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54</a:t>
            </a:fld>
            <a:endParaRPr lang="en-US"/>
          </a:p>
        </p:txBody>
      </p:sp>
    </p:spTree>
    <p:extLst>
      <p:ext uri="{BB962C8B-B14F-4D97-AF65-F5344CB8AC3E}">
        <p14:creationId xmlns:p14="http://schemas.microsoft.com/office/powerpoint/2010/main" val="2081591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55</a:t>
            </a:fld>
            <a:endParaRPr lang="en-US"/>
          </a:p>
        </p:txBody>
      </p:sp>
    </p:spTree>
    <p:extLst>
      <p:ext uri="{BB962C8B-B14F-4D97-AF65-F5344CB8AC3E}">
        <p14:creationId xmlns:p14="http://schemas.microsoft.com/office/powerpoint/2010/main" val="4088484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Explain why as numerical process can move on</a:t>
            </a:r>
          </a:p>
        </p:txBody>
      </p:sp>
      <p:sp>
        <p:nvSpPr>
          <p:cNvPr id="4" name="Slide Number Placeholder 3"/>
          <p:cNvSpPr>
            <a:spLocks noGrp="1"/>
          </p:cNvSpPr>
          <p:nvPr>
            <p:ph type="sldNum" sz="quarter" idx="10"/>
          </p:nvPr>
        </p:nvSpPr>
        <p:spPr/>
        <p:txBody>
          <a:bodyPr/>
          <a:lstStyle/>
          <a:p>
            <a:fld id="{18D02FFD-07D4-5C4F-BD77-921008177348}" type="slidenum">
              <a:rPr lang="en-US" smtClean="0"/>
              <a:t>56</a:t>
            </a:fld>
            <a:endParaRPr lang="en-US"/>
          </a:p>
        </p:txBody>
      </p:sp>
    </p:spTree>
    <p:extLst>
      <p:ext uri="{BB962C8B-B14F-4D97-AF65-F5344CB8AC3E}">
        <p14:creationId xmlns:p14="http://schemas.microsoft.com/office/powerpoint/2010/main" val="30138292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a:p>
            <a:pPr marL="228600" indent="-228600" algn="l">
              <a:buFont typeface="Arial" panose="020B0604020202020204" pitchFamily="34" charset="0"/>
              <a:buChar char="•"/>
            </a:pPr>
            <a:r>
              <a:rPr lang="en-US" dirty="0"/>
              <a:t>When using the statistics or probability or frequency to find the trend or an inference. It is important to be aware of </a:t>
            </a:r>
            <a:r>
              <a:rPr lang="en-US" dirty="0" err="1"/>
              <a:t>simpson</a:t>
            </a:r>
            <a:r>
              <a:rPr lang="en-US" dirty="0"/>
              <a:t> paradox and it can be illustrated here using hypothetical example</a:t>
            </a:r>
          </a:p>
          <a:p>
            <a:pPr marL="228600" indent="-228600" algn="l">
              <a:buFont typeface="Arial" panose="020B0604020202020204" pitchFamily="34" charset="0"/>
              <a:buChar char="•"/>
            </a:pPr>
            <a:r>
              <a:rPr lang="en-US" dirty="0"/>
              <a:t>1. Lets say y axis represent liking and x axis represent weight of people</a:t>
            </a:r>
          </a:p>
          <a:p>
            <a:pPr marL="228600" indent="-228600" algn="l">
              <a:buFont typeface="Arial" panose="020B0604020202020204" pitchFamily="34" charset="0"/>
              <a:buChar char="•"/>
            </a:pPr>
            <a:r>
              <a:rPr lang="en-US" dirty="0"/>
              <a:t>2,3 We can collect data for example with two variables and we only consider one group then it has negative trend say for men</a:t>
            </a:r>
          </a:p>
          <a:p>
            <a:pPr marL="228600" indent="-228600" algn="l">
              <a:buFont typeface="Arial" panose="020B0604020202020204" pitchFamily="34" charset="0"/>
              <a:buChar char="•"/>
            </a:pPr>
            <a:r>
              <a:rPr lang="en-US" dirty="0"/>
              <a:t>4,5 For another group it is also has negative trend for women</a:t>
            </a:r>
          </a:p>
          <a:p>
            <a:pPr marL="228600" indent="-228600" algn="l">
              <a:buFont typeface="Arial" panose="020B0604020202020204" pitchFamily="34" charset="0"/>
              <a:buChar char="•"/>
            </a:pPr>
            <a:r>
              <a:rPr lang="en-US" dirty="0"/>
              <a:t>6.But if your product is gender neutral say popcorn then you may have to see the trend as the whole</a:t>
            </a:r>
          </a:p>
          <a:p>
            <a:pPr marL="228600" indent="-228600" algn="l">
              <a:buFont typeface="Arial" panose="020B0604020202020204" pitchFamily="34" charset="0"/>
              <a:buChar char="•"/>
            </a:pPr>
            <a:r>
              <a:rPr lang="en-US" dirty="0"/>
              <a:t>7.If we see this as the whole it gives a positive trends.</a:t>
            </a:r>
          </a:p>
        </p:txBody>
      </p:sp>
      <p:sp>
        <p:nvSpPr>
          <p:cNvPr id="4" name="Slide Number Placeholder 3"/>
          <p:cNvSpPr>
            <a:spLocks noGrp="1"/>
          </p:cNvSpPr>
          <p:nvPr>
            <p:ph type="sldNum" sz="quarter" idx="10"/>
          </p:nvPr>
        </p:nvSpPr>
        <p:spPr/>
        <p:txBody>
          <a:bodyPr/>
          <a:lstStyle/>
          <a:p>
            <a:fld id="{18D02FFD-07D4-5C4F-BD77-921008177348}" type="slidenum">
              <a:rPr lang="en-US" smtClean="0"/>
              <a:t>57</a:t>
            </a:fld>
            <a:endParaRPr lang="en-US"/>
          </a:p>
        </p:txBody>
      </p:sp>
    </p:spTree>
    <p:extLst>
      <p:ext uri="{BB962C8B-B14F-4D97-AF65-F5344CB8AC3E}">
        <p14:creationId xmlns:p14="http://schemas.microsoft.com/office/powerpoint/2010/main" val="33402312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58</a:t>
            </a:fld>
            <a:endParaRPr lang="en-US"/>
          </a:p>
        </p:txBody>
      </p:sp>
    </p:spTree>
    <p:extLst>
      <p:ext uri="{BB962C8B-B14F-4D97-AF65-F5344CB8AC3E}">
        <p14:creationId xmlns:p14="http://schemas.microsoft.com/office/powerpoint/2010/main" val="11784198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8915400" y="2778125"/>
            <a:ext cx="24688800" cy="1388903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17593519"/>
            <a:ext cx="5486400" cy="16667544"/>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6924732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60</a:t>
            </a:fld>
            <a:endParaRPr lang="en-US"/>
          </a:p>
        </p:txBody>
      </p:sp>
    </p:spTree>
    <p:extLst>
      <p:ext uri="{BB962C8B-B14F-4D97-AF65-F5344CB8AC3E}">
        <p14:creationId xmlns:p14="http://schemas.microsoft.com/office/powerpoint/2010/main" val="11149323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aseline="0" dirty="0"/>
              <a:t>Learning Involves from the estimating the parameters theta is previous graphical model. </a:t>
            </a:r>
          </a:p>
          <a:p>
            <a:pPr marL="228600" indent="-228600">
              <a:buAutoNum type="arabicParenR"/>
            </a:pPr>
            <a:r>
              <a:rPr lang="en-US" baseline="0" dirty="0"/>
              <a:t>We will use principal of likelihood to equate the joint PDF to the likelihood, thus getting function of theta in terms of dataset.</a:t>
            </a:r>
          </a:p>
          <a:p>
            <a:pPr marL="228600" indent="-228600">
              <a:buAutoNum type="arabicParenR"/>
            </a:pPr>
            <a:r>
              <a:rPr lang="en-US" baseline="0" dirty="0"/>
              <a:t>We can maximize it by finding theta which maximizes the likelihood</a:t>
            </a:r>
          </a:p>
          <a:p>
            <a:pPr marL="228600" indent="-228600">
              <a:buAutoNum type="arabicParenR"/>
            </a:pPr>
            <a:r>
              <a:rPr lang="en-US" baseline="0" dirty="0"/>
              <a:t>Using log trick we can convert the problem in the minimizes negative log likelihood.</a:t>
            </a:r>
          </a:p>
          <a:p>
            <a:pPr marL="228600" indent="-228600">
              <a:buAutoNum type="arabicParenR"/>
            </a:pPr>
            <a:r>
              <a:rPr lang="en-US" baseline="0" dirty="0"/>
              <a:t>Typically you would differentiate the negative log likelihood function and equation to zero to get the theta MLE. </a:t>
            </a:r>
          </a:p>
          <a:p>
            <a:pPr marL="228600" indent="-228600">
              <a:buAutoNum type="arabicParenR"/>
            </a:pPr>
            <a:r>
              <a:rPr lang="en-US" baseline="0" dirty="0"/>
              <a:t>We will cover more of numerical techniques in the other sub-modules.</a:t>
            </a:r>
          </a:p>
        </p:txBody>
      </p:sp>
      <p:sp>
        <p:nvSpPr>
          <p:cNvPr id="4" name="Slide Number Placeholder 3"/>
          <p:cNvSpPr>
            <a:spLocks noGrp="1"/>
          </p:cNvSpPr>
          <p:nvPr>
            <p:ph type="sldNum" sz="quarter" idx="10"/>
          </p:nvPr>
        </p:nvSpPr>
        <p:spPr/>
        <p:txBody>
          <a:bodyPr/>
          <a:lstStyle/>
          <a:p>
            <a:fld id="{18D02FFD-07D4-5C4F-BD77-921008177348}" type="slidenum">
              <a:rPr lang="en-US" smtClean="0"/>
              <a:t>61</a:t>
            </a:fld>
            <a:endParaRPr lang="en-US"/>
          </a:p>
        </p:txBody>
      </p:sp>
    </p:spTree>
    <p:extLst>
      <p:ext uri="{BB962C8B-B14F-4D97-AF65-F5344CB8AC3E}">
        <p14:creationId xmlns:p14="http://schemas.microsoft.com/office/powerpoint/2010/main" val="373269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Explain Animation:</a:t>
            </a:r>
          </a:p>
          <a:p>
            <a:endParaRPr lang="en-US" baseline="0" dirty="0"/>
          </a:p>
          <a:p>
            <a:r>
              <a:rPr lang="en-US" baseline="0" dirty="0"/>
              <a:t>1) From previous slides we notice that actual calculation of marginal just involves summing out the unwanted variables. Visual summing is equivalent to summing the unwanted variables algebraically as algebra is easier than visual approach for writing programs</a:t>
            </a:r>
          </a:p>
          <a:p>
            <a:endParaRPr lang="en-US" baseline="0" dirty="0"/>
          </a:p>
          <a:p>
            <a:endParaRPr lang="en-US" baseline="0" dirty="0"/>
          </a:p>
          <a:p>
            <a:r>
              <a:rPr lang="en-US" baseline="0" dirty="0"/>
              <a:t>2) Lets consider probability of xi sample which is just the ratio of col sum of </a:t>
            </a:r>
            <a:r>
              <a:rPr lang="en-US" baseline="0" dirty="0" err="1"/>
              <a:t>ith</a:t>
            </a:r>
            <a:r>
              <a:rPr lang="en-US" baseline="0" dirty="0"/>
              <a:t> col divided by N but </a:t>
            </a:r>
            <a:r>
              <a:rPr lang="en-US" baseline="0" dirty="0" err="1"/>
              <a:t>I’th</a:t>
            </a:r>
            <a:r>
              <a:rPr lang="en-US" baseline="0" dirty="0"/>
              <a:t> col sum can be represented as summing everything in blue arrow and which in turn is the join probability for samples in the </a:t>
            </a:r>
            <a:r>
              <a:rPr lang="en-US" baseline="0" dirty="0" err="1"/>
              <a:t>I,j</a:t>
            </a:r>
            <a:r>
              <a:rPr lang="en-US" baseline="0" dirty="0"/>
              <a:t> box.</a:t>
            </a:r>
          </a:p>
          <a:p>
            <a:r>
              <a:rPr lang="en-US" baseline="0" dirty="0"/>
              <a:t>Similar argument applies to </a:t>
            </a:r>
            <a:r>
              <a:rPr lang="en-US" baseline="0" dirty="0" err="1"/>
              <a:t>yi</a:t>
            </a:r>
            <a:r>
              <a:rPr lang="en-US" baseline="0" dirty="0"/>
              <a:t> samples</a:t>
            </a:r>
          </a:p>
          <a:p>
            <a:r>
              <a:rPr lang="en-US" baseline="0" dirty="0"/>
              <a:t>3) Now since the above rule is true for each of the xi and </a:t>
            </a:r>
            <a:r>
              <a:rPr lang="en-US" baseline="0" dirty="0" err="1"/>
              <a:t>yj</a:t>
            </a:r>
            <a:r>
              <a:rPr lang="en-US" baseline="0" dirty="0"/>
              <a:t> , we can compactly write them as follows. Note that sum rule is just the </a:t>
            </a:r>
            <a:r>
              <a:rPr lang="en-US" baseline="0" dirty="0" err="1"/>
              <a:t>marginilization</a:t>
            </a:r>
            <a:endParaRPr lang="en-US" baseline="0" dirty="0"/>
          </a:p>
          <a:p>
            <a:endParaRPr lang="en-US" baseline="0" dirty="0"/>
          </a:p>
          <a:p>
            <a:r>
              <a:rPr lang="en-US" baseline="0" dirty="0"/>
              <a:t>4) Lets look at the joint probability for the </a:t>
            </a:r>
            <a:r>
              <a:rPr lang="en-US" baseline="0" dirty="0" err="1"/>
              <a:t>I,j</a:t>
            </a:r>
            <a:r>
              <a:rPr lang="en-US" baseline="0" dirty="0"/>
              <a:t> sample </a:t>
            </a:r>
            <a:r>
              <a:rPr lang="en-US" baseline="0" dirty="0" err="1"/>
              <a:t>i.e</a:t>
            </a:r>
            <a:r>
              <a:rPr lang="en-US" baseline="0" dirty="0"/>
              <a:t> (xi, </a:t>
            </a:r>
            <a:r>
              <a:rPr lang="en-US" baseline="0" dirty="0" err="1"/>
              <a:t>yj</a:t>
            </a:r>
            <a:r>
              <a:rPr lang="en-US" baseline="0" dirty="0"/>
              <a:t>) which is just the ratio of </a:t>
            </a:r>
            <a:r>
              <a:rPr lang="en-US" baseline="0" dirty="0" err="1"/>
              <a:t>nij</a:t>
            </a:r>
            <a:r>
              <a:rPr lang="en-US" baseline="0" dirty="0"/>
              <a:t>/N but we do some algebraic manipulation by multiplying and dividing by </a:t>
            </a:r>
            <a:r>
              <a:rPr lang="en-US" baseline="0" dirty="0" err="1"/>
              <a:t>I’th</a:t>
            </a:r>
            <a:r>
              <a:rPr lang="en-US" baseline="0" dirty="0"/>
              <a:t> col sum and we notice the first term is the conditional distribution and second is the marginal probability. Thus we can express the joint distribution as the product of conditional and marginal </a:t>
            </a:r>
            <a:r>
              <a:rPr lang="en-US" baseline="0" dirty="0" err="1"/>
              <a:t>probailities</a:t>
            </a:r>
            <a:r>
              <a:rPr lang="en-US" baseline="0" dirty="0"/>
              <a:t>.</a:t>
            </a:r>
          </a:p>
          <a:p>
            <a:endParaRPr lang="en-US" baseline="0" dirty="0"/>
          </a:p>
          <a:p>
            <a:r>
              <a:rPr lang="en-US" baseline="0" dirty="0"/>
              <a:t>5) Here also this is true for all the samples and hence we can compactly write them as </a:t>
            </a:r>
            <a:r>
              <a:rPr lang="mr-IN" baseline="0" dirty="0"/>
              <a:t>…</a:t>
            </a: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308187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62</a:t>
            </a:fld>
            <a:endParaRPr lang="en-US"/>
          </a:p>
        </p:txBody>
      </p:sp>
    </p:spTree>
    <p:extLst>
      <p:ext uri="{BB962C8B-B14F-4D97-AF65-F5344CB8AC3E}">
        <p14:creationId xmlns:p14="http://schemas.microsoft.com/office/powerpoint/2010/main" val="394313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63</a:t>
            </a:fld>
            <a:endParaRPr lang="en-US"/>
          </a:p>
        </p:txBody>
      </p:sp>
    </p:spTree>
    <p:extLst>
      <p:ext uri="{BB962C8B-B14F-4D97-AF65-F5344CB8AC3E}">
        <p14:creationId xmlns:p14="http://schemas.microsoft.com/office/powerpoint/2010/main" val="401957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64</a:t>
            </a:fld>
            <a:endParaRPr lang="en-US"/>
          </a:p>
        </p:txBody>
      </p:sp>
    </p:spTree>
    <p:extLst>
      <p:ext uri="{BB962C8B-B14F-4D97-AF65-F5344CB8AC3E}">
        <p14:creationId xmlns:p14="http://schemas.microsoft.com/office/powerpoint/2010/main" val="2557778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65</a:t>
            </a:fld>
            <a:endParaRPr lang="en-US"/>
          </a:p>
        </p:txBody>
      </p:sp>
    </p:spTree>
    <p:extLst>
      <p:ext uri="{BB962C8B-B14F-4D97-AF65-F5344CB8AC3E}">
        <p14:creationId xmlns:p14="http://schemas.microsoft.com/office/powerpoint/2010/main" val="2090031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perform some experiments</a:t>
            </a:r>
            <a:r>
              <a:rPr lang="en-US" baseline="0" dirty="0"/>
              <a:t> like flipping a coin or rolling a dice or just counting the number of cars crossing a particular intersections.</a:t>
            </a:r>
          </a:p>
          <a:p>
            <a:r>
              <a:rPr lang="en-US" baseline="0" dirty="0"/>
              <a:t>There will be some </a:t>
            </a:r>
            <a:r>
              <a:rPr lang="en-US" baseline="0"/>
              <a:t>variat</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66</a:t>
            </a:fld>
            <a:endParaRPr lang="en-US"/>
          </a:p>
        </p:txBody>
      </p:sp>
    </p:spTree>
    <p:extLst>
      <p:ext uri="{BB962C8B-B14F-4D97-AF65-F5344CB8AC3E}">
        <p14:creationId xmlns:p14="http://schemas.microsoft.com/office/powerpoint/2010/main" val="108030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623759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a:p>
            <a:pPr marL="228600" indent="-228600">
              <a:buAutoNum type="arabicParenR"/>
            </a:pPr>
            <a:r>
              <a:rPr lang="en-US" baseline="0" dirty="0"/>
              <a:t>A) Since any continuous curve can be represented as the combination of multiples rectangles. </a:t>
            </a:r>
          </a:p>
          <a:p>
            <a:pPr marL="228600" indent="-228600">
              <a:buFont typeface="Arial" panose="020B0604020202020204" pitchFamily="34" charset="0"/>
              <a:buChar char="•"/>
            </a:pPr>
            <a:r>
              <a:rPr lang="en-US" baseline="0" dirty="0"/>
              <a:t>B) Since whether you consider the area under the red curve or the sum of all the blue rectangles they are same and hence the expression in green and red must be same. </a:t>
            </a:r>
          </a:p>
          <a:p>
            <a:pPr marL="228600" indent="-228600">
              <a:buFont typeface="Arial" panose="020B0604020202020204" pitchFamily="34" charset="0"/>
              <a:buChar char="•"/>
            </a:pPr>
            <a:r>
              <a:rPr lang="en-US" baseline="0" dirty="0"/>
              <a:t>C) meaning all the knowledge for the discreet case can be applied to the continuous case, as long as we replace discreet version with the proper </a:t>
            </a:r>
            <a:r>
              <a:rPr lang="en-US" baseline="0" dirty="0" err="1"/>
              <a:t>continouse</a:t>
            </a:r>
            <a:r>
              <a:rPr lang="en-US" baseline="0" dirty="0"/>
              <a:t> version </a:t>
            </a:r>
            <a:r>
              <a:rPr lang="en-US" baseline="0" dirty="0" err="1"/>
              <a:t>i.e</a:t>
            </a:r>
            <a:r>
              <a:rPr lang="en-US" baseline="0" dirty="0"/>
              <a:t> p(xi) for discreet == p(x)dx for continuous case</a:t>
            </a:r>
          </a:p>
          <a:p>
            <a:pPr marL="228600" indent="-228600">
              <a:buFont typeface="Arial" panose="020B0604020202020204" pitchFamily="34" charset="0"/>
              <a:buChar char="•"/>
            </a:pPr>
            <a:r>
              <a:rPr lang="en-US" baseline="0" dirty="0"/>
              <a:t>D) All our reasoning holds true for the continuous case too</a:t>
            </a:r>
          </a:p>
          <a:p>
            <a:pPr marL="228600" indent="-228600">
              <a:buFont typeface="Arial" panose="020B0604020202020204" pitchFamily="34" charset="0"/>
              <a:buChar char="•"/>
            </a:pPr>
            <a:endParaRPr lang="en-US" baseline="0" dirty="0"/>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199200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perform some experiments</a:t>
            </a:r>
            <a:r>
              <a:rPr lang="en-US" baseline="0" dirty="0"/>
              <a:t> like flipping a coin or rolling a dice or just counting the number of cars crossing a particular intersections.</a:t>
            </a:r>
          </a:p>
          <a:p>
            <a:r>
              <a:rPr lang="en-US" baseline="0" dirty="0"/>
              <a:t>There will be some </a:t>
            </a:r>
            <a:r>
              <a:rPr lang="en-US" baseline="0"/>
              <a:t>variat</a:t>
            </a:r>
            <a:endParaRPr lang="en-US" dirty="0"/>
          </a:p>
        </p:txBody>
      </p:sp>
      <p:sp>
        <p:nvSpPr>
          <p:cNvPr id="4" name="Slide Number Placeholder 3"/>
          <p:cNvSpPr>
            <a:spLocks noGrp="1"/>
          </p:cNvSpPr>
          <p:nvPr>
            <p:ph type="sldNum" sz="quarter" idx="10"/>
          </p:nvPr>
        </p:nvSpPr>
        <p:spPr/>
        <p:txBody>
          <a:bodyPr/>
          <a:lstStyle/>
          <a:p>
            <a:fld id="{0A7CA97A-0638-E840-8C03-5D0B62C621A0}" type="slidenum">
              <a:rPr lang="en-US" smtClean="0"/>
              <a:t>11</a:t>
            </a:fld>
            <a:endParaRPr lang="en-US"/>
          </a:p>
        </p:txBody>
      </p:sp>
    </p:spTree>
    <p:extLst>
      <p:ext uri="{BB962C8B-B14F-4D97-AF65-F5344CB8AC3E}">
        <p14:creationId xmlns:p14="http://schemas.microsoft.com/office/powerpoint/2010/main" val="41836576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3.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5.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39.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0.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1.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solidFill>
          <a:srgbClr val="2B2B2B"/>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pic>
        <p:nvPicPr>
          <p:cNvPr id="11" name="Picture 10">
            <a:extLst>
              <a:ext uri="{FF2B5EF4-FFF2-40B4-BE49-F238E27FC236}">
                <a16:creationId xmlns:a16="http://schemas.microsoft.com/office/drawing/2014/main" id="{D417D140-5DFB-7C4C-846D-CF5E5E1C1D28}"/>
              </a:ext>
            </a:extLst>
          </p:cNvPr>
          <p:cNvPicPr>
            <a:picLocks noChangeAspect="1"/>
          </p:cNvPicPr>
          <p:nvPr userDrawn="1"/>
        </p:nvPicPr>
        <p:blipFill>
          <a:blip r:embed="rId4"/>
          <a:stretch>
            <a:fillRect/>
          </a:stretch>
        </p:blipFill>
        <p:spPr>
          <a:xfrm>
            <a:off x="7125079" y="2199995"/>
            <a:ext cx="4584546" cy="591556"/>
          </a:xfrm>
          <a:prstGeom prst="rect">
            <a:avLst/>
          </a:prstGeom>
        </p:spPr>
      </p:pic>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blank">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nsight, text, boxes">
    <p:bg>
      <p:bgPr>
        <a:solidFill>
          <a:srgbClr val="2B2B2B"/>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rgbClr val="2B2B2B"/>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r>
              <a:rPr lang="en-US"/>
              <a:t>Drag picture to placeholder or click icon to add</a:t>
            </a:r>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2F89987E-587A-4B57-8D46-2A41E8956ECC}"/>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rgbClr val="2B2B2B"/>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r>
              <a:rPr lang="en-US"/>
              <a:t>Drag picture to placeholder or click icon to add</a:t>
            </a:r>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Picture Placeholder 5"/>
          <p:cNvSpPr>
            <a:spLocks noGrp="1"/>
          </p:cNvSpPr>
          <p:nvPr>
            <p:ph type="pic" sz="quarter" idx="12"/>
          </p:nvPr>
        </p:nvSpPr>
        <p:spPr>
          <a:xfrm>
            <a:off x="1161950" y="437323"/>
            <a:ext cx="9730040" cy="5473148"/>
          </a:xfrm>
        </p:spPr>
        <p:txBody>
          <a:bodyPr/>
          <a:lstStyle/>
          <a:p>
            <a:r>
              <a:rPr lang="en-US"/>
              <a:t>Drag picture to placeholder or click icon to add</a:t>
            </a:r>
          </a:p>
        </p:txBody>
      </p:sp>
    </p:spTree>
    <p:custDataLst>
      <p:tags r:id="rId1"/>
    </p:custDataLs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rgbClr val="2B2B2B"/>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ection divider">
    <p:spTree>
      <p:nvGrpSpPr>
        <p:cNvPr id="1" name=""/>
        <p:cNvGrpSpPr/>
        <p:nvPr/>
      </p:nvGrpSpPr>
      <p:grpSpPr>
        <a:xfrm>
          <a:off x="0" y="0"/>
          <a:ext cx="0" cy="0"/>
          <a:chOff x="0" y="0"/>
          <a:chExt cx="0" cy="0"/>
        </a:xfrm>
      </p:grpSpPr>
      <p:sp>
        <p:nvSpPr>
          <p:cNvPr id="2" name="Title 1"/>
          <p:cNvSpPr>
            <a:spLocks noGrp="1"/>
          </p:cNvSpPr>
          <p:nvPr>
            <p:ph type="ctrTitle"/>
          </p:nvPr>
        </p:nvSpPr>
        <p:spPr>
          <a:xfrm>
            <a:off x="0" y="23214"/>
            <a:ext cx="6260951" cy="2364385"/>
          </a:xfrm>
        </p:spPr>
        <p:txBody>
          <a:bodyPr anchor="b"/>
          <a:lstStyle>
            <a:lvl1pPr marL="228600" algn="l">
              <a:defRPr sz="6000"/>
            </a:lvl1pPr>
          </a:lstStyle>
          <a:p>
            <a:r>
              <a:rPr lang="en-US"/>
              <a:t>Click to edit Master title style</a:t>
            </a:r>
            <a:endParaRPr lang="en-US" dirty="0"/>
          </a:p>
        </p:txBody>
      </p:sp>
      <p:sp>
        <p:nvSpPr>
          <p:cNvPr id="3" name="Subtitle 2"/>
          <p:cNvSpPr>
            <a:spLocks noGrp="1"/>
          </p:cNvSpPr>
          <p:nvPr>
            <p:ph type="subTitle" idx="1"/>
          </p:nvPr>
        </p:nvSpPr>
        <p:spPr>
          <a:xfrm>
            <a:off x="0" y="2495773"/>
            <a:ext cx="6260951" cy="1639663"/>
          </a:xfrm>
        </p:spPr>
        <p:txBody>
          <a:bodyPr/>
          <a:lstStyle>
            <a:lvl1pPr marL="22860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F53CFF89-25B9-F548-8F7C-CBACCD28F3CA}" type="slidenum">
              <a:rPr lang="en-US" smtClean="0"/>
              <a:t>‹#›</a:t>
            </a:fld>
            <a:endParaRPr lang="en-US"/>
          </a:p>
        </p:txBody>
      </p:sp>
      <p:pic>
        <p:nvPicPr>
          <p:cNvPr id="10" name="Picture 9">
            <a:extLst>
              <a:ext uri="{FF2B5EF4-FFF2-40B4-BE49-F238E27FC236}">
                <a16:creationId xmlns:a16="http://schemas.microsoft.com/office/drawing/2014/main" id="{BA46FA28-7BAF-435F-973D-8C531704259F}"/>
              </a:ext>
            </a:extLst>
          </p:cNvPr>
          <p:cNvPicPr>
            <a:picLocks noChangeAspect="1"/>
          </p:cNvPicPr>
          <p:nvPr userDrawn="1"/>
        </p:nvPicPr>
        <p:blipFill>
          <a:blip r:embed="rId3"/>
          <a:stretch>
            <a:fillRect/>
          </a:stretch>
        </p:blipFill>
        <p:spPr>
          <a:xfrm>
            <a:off x="6013524" y="1714500"/>
            <a:ext cx="6260952" cy="2285946"/>
          </a:xfrm>
          <a:prstGeom prst="rect">
            <a:avLst/>
          </a:prstGeom>
        </p:spPr>
      </p:pic>
      <p:pic>
        <p:nvPicPr>
          <p:cNvPr id="11" name="Picture 10">
            <a:extLst>
              <a:ext uri="{FF2B5EF4-FFF2-40B4-BE49-F238E27FC236}">
                <a16:creationId xmlns:a16="http://schemas.microsoft.com/office/drawing/2014/main" id="{B0F69715-858B-4029-950E-DB80CC0EF8CF}"/>
              </a:ext>
            </a:extLst>
          </p:cNvPr>
          <p:cNvPicPr>
            <a:picLocks noChangeAspect="1"/>
          </p:cNvPicPr>
          <p:nvPr userDrawn="1"/>
        </p:nvPicPr>
        <p:blipFill>
          <a:blip r:embed="rId3"/>
          <a:stretch>
            <a:fillRect/>
          </a:stretch>
        </p:blipFill>
        <p:spPr>
          <a:xfrm>
            <a:off x="0" y="6240629"/>
            <a:ext cx="1567287" cy="572235"/>
          </a:xfrm>
          <a:prstGeom prst="rect">
            <a:avLst/>
          </a:prstGeom>
        </p:spPr>
      </p:pic>
    </p:spTree>
    <p:custDataLst>
      <p:tags r:id="rId1"/>
    </p:custDataLst>
    <p:extLst>
      <p:ext uri="{BB962C8B-B14F-4D97-AF65-F5344CB8AC3E}">
        <p14:creationId xmlns:p14="http://schemas.microsoft.com/office/powerpoint/2010/main" val="744506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bm sign-off">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30368" y="2914867"/>
            <a:ext cx="1722792" cy="701463"/>
          </a:xfrm>
          <a:prstGeom prst="rect">
            <a:avLst/>
          </a:prstGeom>
        </p:spPr>
      </p:pic>
    </p:spTree>
    <p:custDataLst>
      <p:tags r:id="rId1"/>
    </p:custDataLs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118601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sp>
        <p:nvSpPr>
          <p:cNvPr id="7" name="Slide Number Placeholder 6"/>
          <p:cNvSpPr>
            <a:spLocks noGrp="1"/>
          </p:cNvSpPr>
          <p:nvPr>
            <p:ph type="sldNum" sz="quarter" idx="11"/>
          </p:nvPr>
        </p:nvSpPr>
        <p:spPr/>
        <p:txBody>
          <a:bodyPr/>
          <a:lstStyle/>
          <a:p>
            <a:fld id="{3FD999D4-B456-9943-89B7-30D56181CE18}" type="slidenum">
              <a:rPr lang="en-US" smtClean="0"/>
              <a:pPr/>
              <a:t>‹#›</a:t>
            </a:fld>
            <a:endParaRPr lang="en-US"/>
          </a:p>
        </p:txBody>
      </p:sp>
      <p:sp>
        <p:nvSpPr>
          <p:cNvPr id="8" name="Title 3"/>
          <p:cNvSpPr txBox="1">
            <a:spLocks/>
          </p:cNvSpPr>
          <p:nvPr userDrawn="1"/>
        </p:nvSpPr>
        <p:spPr>
          <a:xfrm>
            <a:off x="304800" y="2174204"/>
            <a:ext cx="5486401" cy="190249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r>
              <a:rPr lang="en-US" sz="1600" baseline="0" dirty="0"/>
              <a:t>Click to edit Master title style</a:t>
            </a:r>
          </a:p>
        </p:txBody>
      </p:sp>
    </p:spTree>
    <p:custDataLst>
      <p:tags r:id="rId1"/>
    </p:custDataLs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ustDataLst>
      <p:tags r:id="rId1"/>
    </p:custDataLs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ustDataLst>
      <p:tags r:id="rId1"/>
    </p:custDataLs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image">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half-blank are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lumMod val="75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Tree>
    <p:custDataLst>
      <p:tags r:id="rId1"/>
    </p:custDataLs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black box) over image(s)">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8" name="Content Placeholder 7"/>
          <p:cNvSpPr>
            <a:spLocks noGrp="1"/>
          </p:cNvSpPr>
          <p:nvPr>
            <p:ph sz="quarter" idx="12"/>
          </p:nvPr>
        </p:nvSpPr>
        <p:spPr>
          <a:xfrm>
            <a:off x="1032667" y="2020679"/>
            <a:ext cx="10126662"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black box) over image(s)">
    <p:bg>
      <p:bgPr>
        <a:solidFill>
          <a:schemeClr val="bg2"/>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6" name="Picture 5">
            <a:extLst>
              <a:ext uri="{FF2B5EF4-FFF2-40B4-BE49-F238E27FC236}">
                <a16:creationId xmlns:a16="http://schemas.microsoft.com/office/drawing/2014/main" id="{E218EFB1-0560-4A44-A1D6-082CE6B90E83}"/>
              </a:ext>
            </a:extLst>
          </p:cNvPr>
          <p:cNvPicPr>
            <a:picLocks noChangeAspect="1"/>
          </p:cNvPicPr>
          <p:nvPr userDrawn="1"/>
        </p:nvPicPr>
        <p:blipFill>
          <a:blip r:embed="rId3">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1"/>
    </p:custDataLs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black box) over image(s)">
    <p:bg>
      <p:bgPr>
        <a:solidFill>
          <a:schemeClr val="bg2"/>
        </a:solidFill>
        <a:effectLst/>
      </p:bgPr>
    </p:bg>
    <p:spTree>
      <p:nvGrpSpPr>
        <p:cNvPr id="1" name=""/>
        <p:cNvGrpSpPr/>
        <p:nvPr/>
      </p:nvGrpSpPr>
      <p:grpSpPr>
        <a:xfrm>
          <a:off x="0" y="0"/>
          <a:ext cx="0" cy="0"/>
          <a:chOff x="0" y="0"/>
          <a:chExt cx="0" cy="0"/>
        </a:xfrm>
      </p:grpSpPr>
      <p:sp>
        <p:nvSpPr>
          <p:cNvPr id="8" name="Picture Placeholder 8"/>
          <p:cNvSpPr>
            <a:spLocks noGrp="1"/>
          </p:cNvSpPr>
          <p:nvPr>
            <p:ph type="pic" sz="quarter" idx="21"/>
          </p:nvPr>
        </p:nvSpPr>
        <p:spPr>
          <a:xfrm>
            <a:off x="0" y="0"/>
            <a:ext cx="12192000" cy="6858000"/>
          </a:xfrm>
        </p:spPr>
        <p:txBody>
          <a:bodyPr/>
          <a:lstStyle/>
          <a:p>
            <a:endParaRPr lang="en-US"/>
          </a:p>
        </p:txBody>
      </p:sp>
      <p:sp>
        <p:nvSpPr>
          <p:cNvPr id="7" name="Content Placeholder 6"/>
          <p:cNvSpPr>
            <a:spLocks noGrp="1"/>
          </p:cNvSpPr>
          <p:nvPr>
            <p:ph sz="quarter" idx="19"/>
          </p:nvPr>
        </p:nvSpPr>
        <p:spPr>
          <a:xfrm>
            <a:off x="914400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pPr/>
              <a:t>‹#›</a:t>
            </a:fld>
            <a:endParaRPr lang="en-US"/>
          </a:p>
        </p:txBody>
      </p:sp>
    </p:spTree>
    <p:custDataLst>
      <p:tags r:id="rId1"/>
    </p:custDataLs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p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abl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ustDataLst>
      <p:tags r:id="rId1"/>
    </p:custDataLs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2"/>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1267968" y="450575"/>
            <a:ext cx="9730040" cy="5473148"/>
          </a:xfrm>
        </p:spPr>
        <p:txBody>
          <a:bodyPr/>
          <a:lstStyle/>
          <a:p>
            <a:endParaRPr lang="en-US"/>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ustDataLst>
      <p:tags r:id="rId1"/>
    </p:custDataLs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bm sign-off">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5" name="Picture 4" descr="ibm_gr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0367" y="2916935"/>
            <a:ext cx="1737360" cy="704388"/>
          </a:xfrm>
          <a:prstGeom prst="rect">
            <a:avLst/>
          </a:prstGeom>
        </p:spPr>
      </p:pic>
    </p:spTree>
    <p:custDataLst>
      <p:tags r:id="rId1"/>
    </p:custDataLs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custDataLst>
      <p:tags r:id="rId1"/>
    </p:custDataLst>
    <p:extLst>
      <p:ext uri="{BB962C8B-B14F-4D97-AF65-F5344CB8AC3E}">
        <p14:creationId xmlns:p14="http://schemas.microsoft.com/office/powerpoint/2010/main" val="199723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text (two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text (four columns)">
    <p:bg>
      <p:bgPr>
        <a:solidFill>
          <a:srgbClr val="2B2B2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text, half-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p:bg>
      <p:bgPr>
        <a:solidFill>
          <a:srgbClr val="2B2B2B"/>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custDataLst>
      <p:tags r:id="rId1"/>
    </p:custDataLs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ags" Target="../tags/tag2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B2B2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pic>
        <p:nvPicPr>
          <p:cNvPr id="5" name="Picture 4">
            <a:extLst>
              <a:ext uri="{FF2B5EF4-FFF2-40B4-BE49-F238E27FC236}">
                <a16:creationId xmlns:a16="http://schemas.microsoft.com/office/drawing/2014/main" id="{90D00697-9282-41EE-AE75-1F6C88384D89}"/>
              </a:ext>
            </a:extLst>
          </p:cNvPr>
          <p:cNvPicPr>
            <a:picLocks noChangeAspect="1"/>
          </p:cNvPicPr>
          <p:nvPr/>
        </p:nvPicPr>
        <p:blipFill>
          <a:blip r:embed="rId25"/>
          <a:stretch>
            <a:fillRect/>
          </a:stretch>
        </p:blipFill>
        <p:spPr>
          <a:xfrm>
            <a:off x="0" y="6240629"/>
            <a:ext cx="1567287" cy="572235"/>
          </a:xfrm>
          <a:prstGeom prst="rect">
            <a:avLst/>
          </a:prstGeom>
        </p:spPr>
      </p:pic>
    </p:spTree>
    <p:custDataLst>
      <p:tags r:id="rId24"/>
    </p:custDataLst>
    <p:extLst>
      <p:ext uri="{BB962C8B-B14F-4D97-AF65-F5344CB8AC3E}">
        <p14:creationId xmlns:p14="http://schemas.microsoft.com/office/powerpoint/2010/main" val="839514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70" r:id="rId5"/>
    <p:sldLayoutId id="2147483672" r:id="rId6"/>
    <p:sldLayoutId id="2147483673" r:id="rId7"/>
    <p:sldLayoutId id="2147483674" r:id="rId8"/>
    <p:sldLayoutId id="2147483678" r:id="rId9"/>
    <p:sldLayoutId id="2147483679" r:id="rId10"/>
    <p:sldLayoutId id="2147483680" r:id="rId11"/>
    <p:sldLayoutId id="2147483681" r:id="rId12"/>
    <p:sldLayoutId id="2147483684" r:id="rId13"/>
    <p:sldLayoutId id="2147483685" r:id="rId14"/>
    <p:sldLayoutId id="2147483699" r:id="rId15"/>
    <p:sldLayoutId id="2147483687" r:id="rId16"/>
    <p:sldLayoutId id="2147483692" r:id="rId17"/>
    <p:sldLayoutId id="2147483694" r:id="rId18"/>
    <p:sldLayoutId id="2147483696" r:id="rId19"/>
    <p:sldLayoutId id="2147483698" r:id="rId20"/>
    <p:sldLayoutId id="2147483697" r:id="rId21"/>
    <p:sldLayoutId id="2147483722" r:id="rId22"/>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rgbClr val="2B2B2B"/>
                </a:solidFill>
                <a:latin typeface="+mn-lt"/>
                <a:ea typeface="Arial" charset="0"/>
                <a:cs typeface="Arial" charset="0"/>
              </a:defRPr>
            </a:lvl1pPr>
          </a:lstStyle>
          <a:p>
            <a:fld id="{3FD999D4-B456-9943-89B7-30D56181CE18}" type="slidenum">
              <a:rPr lang="en-US" smtClean="0"/>
              <a:pPr/>
              <a:t>‹#›</a:t>
            </a:fld>
            <a:endParaRPr lang="en-US"/>
          </a:p>
        </p:txBody>
      </p:sp>
      <p:pic>
        <p:nvPicPr>
          <p:cNvPr id="8" name="Picture 7">
            <a:extLst>
              <a:ext uri="{FF2B5EF4-FFF2-40B4-BE49-F238E27FC236}">
                <a16:creationId xmlns:a16="http://schemas.microsoft.com/office/drawing/2014/main" id="{330ABD7A-BE41-440B-9ADD-FED20D64D8AB}"/>
              </a:ext>
            </a:extLst>
          </p:cNvPr>
          <p:cNvPicPr>
            <a:picLocks noChangeAspect="1"/>
          </p:cNvPicPr>
          <p:nvPr/>
        </p:nvPicPr>
        <p:blipFill>
          <a:blip r:embed="rId24">
            <a:duotone>
              <a:prstClr val="black"/>
              <a:schemeClr val="accent1">
                <a:tint val="45000"/>
                <a:satMod val="400000"/>
              </a:schemeClr>
            </a:duotone>
          </a:blip>
          <a:stretch>
            <a:fillRect/>
          </a:stretch>
        </p:blipFill>
        <p:spPr>
          <a:xfrm>
            <a:off x="0" y="6240629"/>
            <a:ext cx="1567287" cy="572235"/>
          </a:xfrm>
          <a:prstGeom prst="rect">
            <a:avLst/>
          </a:prstGeom>
        </p:spPr>
      </p:pic>
    </p:spTree>
    <p:custDataLst>
      <p:tags r:id="rId23"/>
    </p:custDataLst>
    <p:extLst>
      <p:ext uri="{BB962C8B-B14F-4D97-AF65-F5344CB8AC3E}">
        <p14:creationId xmlns:p14="http://schemas.microsoft.com/office/powerpoint/2010/main" val="4079159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3" r:id="rId21"/>
  </p:sldLayoutIdLst>
  <p:hf hdr="0" dt="0"/>
  <p:txStyles>
    <p:title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rgbClr val="2B2B2B"/>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rgbClr val="2B2B2B"/>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47.xml"/></Relationships>
</file>

<file path=ppt/slides/_rels/slide10.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35.png"/><Relationship Id="rId2" Type="http://schemas.microsoft.com/office/2007/relationships/media" Target="../media/media1.mp4"/><Relationship Id="rId1" Type="http://schemas.openxmlformats.org/officeDocument/2006/relationships/tags" Target="../tags/tag54.xml"/><Relationship Id="rId6" Type="http://schemas.openxmlformats.org/officeDocument/2006/relationships/image" Target="../media/image330.png"/><Relationship Id="rId5" Type="http://schemas.openxmlformats.org/officeDocument/2006/relationships/notesSlide" Target="../notesSlides/notesSlide8.xml"/><Relationship Id="rId4"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notesSlide" Target="../notesSlides/notesSlide11.xml"/><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slideLayout" Target="../slideLayouts/slideLayout33.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55.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3.xml"/><Relationship Id="rId1" Type="http://schemas.openxmlformats.org/officeDocument/2006/relationships/tags" Target="../tags/tag5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3.xml"/><Relationship Id="rId1" Type="http://schemas.openxmlformats.org/officeDocument/2006/relationships/tags" Target="../tags/tag57.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58.xml"/><Relationship Id="rId5" Type="http://schemas.openxmlformats.org/officeDocument/2006/relationships/image" Target="../media/image61.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3.xml"/><Relationship Id="rId1" Type="http://schemas.openxmlformats.org/officeDocument/2006/relationships/tags" Target="../tags/tag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nul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60.xml"/><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7.xml"/><Relationship Id="rId7" Type="http://schemas.openxmlformats.org/officeDocument/2006/relationships/image" Target="../media/image70.png"/><Relationship Id="rId2" Type="http://schemas.openxmlformats.org/officeDocument/2006/relationships/slideLayout" Target="../slideLayouts/slideLayout33.xml"/><Relationship Id="rId1" Type="http://schemas.openxmlformats.org/officeDocument/2006/relationships/tags" Target="../tags/tag6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tags" Target="../tags/tag6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00.png"/><Relationship Id="rId2" Type="http://schemas.openxmlformats.org/officeDocument/2006/relationships/slideLayout" Target="../slideLayouts/slideLayout33.xml"/><Relationship Id="rId1" Type="http://schemas.openxmlformats.org/officeDocument/2006/relationships/tags" Target="../tags/tag63.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550.png"/><Relationship Id="rId13" Type="http://schemas.openxmlformats.org/officeDocument/2006/relationships/image" Target="../media/image600.png"/><Relationship Id="rId3" Type="http://schemas.openxmlformats.org/officeDocument/2006/relationships/notesSlide" Target="../notesSlides/notesSlide20.xml"/><Relationship Id="rId7" Type="http://schemas.openxmlformats.org/officeDocument/2006/relationships/image" Target="../media/image540.png"/><Relationship Id="rId12" Type="http://schemas.openxmlformats.org/officeDocument/2006/relationships/image" Target="../media/image590.png"/><Relationship Id="rId2" Type="http://schemas.openxmlformats.org/officeDocument/2006/relationships/slideLayout" Target="../slideLayouts/slideLayout33.xml"/><Relationship Id="rId1" Type="http://schemas.openxmlformats.org/officeDocument/2006/relationships/tags" Target="../tags/tag64.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0" Type="http://schemas.openxmlformats.org/officeDocument/2006/relationships/image" Target="../media/image570.png"/><Relationship Id="rId4" Type="http://schemas.openxmlformats.org/officeDocument/2006/relationships/image" Target="../media/image510.png"/><Relationship Id="rId9" Type="http://schemas.openxmlformats.org/officeDocument/2006/relationships/image" Target="../media/image560.png"/><Relationship Id="rId14" Type="http://schemas.openxmlformats.org/officeDocument/2006/relationships/image" Target="../media/image610.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21.xml"/><Relationship Id="rId7" Type="http://schemas.openxmlformats.org/officeDocument/2006/relationships/image" Target="../media/image80.png"/><Relationship Id="rId2" Type="http://schemas.openxmlformats.org/officeDocument/2006/relationships/slideLayout" Target="../slideLayouts/slideLayout33.xml"/><Relationship Id="rId1" Type="http://schemas.openxmlformats.org/officeDocument/2006/relationships/tags" Target="../tags/tag6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notesSlide" Target="../notesSlides/notesSlide22.xml"/><Relationship Id="rId7" Type="http://schemas.openxmlformats.org/officeDocument/2006/relationships/image" Target="../media/image650.png"/><Relationship Id="rId12" Type="http://schemas.openxmlformats.org/officeDocument/2006/relationships/image" Target="../media/image700.png"/><Relationship Id="rId2" Type="http://schemas.openxmlformats.org/officeDocument/2006/relationships/slideLayout" Target="../slideLayouts/slideLayout33.xml"/><Relationship Id="rId1" Type="http://schemas.openxmlformats.org/officeDocument/2006/relationships/tags" Target="../tags/tag66.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0" Type="http://schemas.openxmlformats.org/officeDocument/2006/relationships/image" Target="../media/image680.png"/><Relationship Id="rId4" Type="http://schemas.openxmlformats.org/officeDocument/2006/relationships/image" Target="../media/image62.png"/><Relationship Id="rId9" Type="http://schemas.openxmlformats.org/officeDocument/2006/relationships/image" Target="../media/image670.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60.png"/><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750.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67.xml"/><Relationship Id="rId6" Type="http://schemas.openxmlformats.org/officeDocument/2006/relationships/image" Target="../media/image86.png"/><Relationship Id="rId5" Type="http://schemas.openxmlformats.org/officeDocument/2006/relationships/notesSlide" Target="../notesSlides/notesSlide25.xml"/><Relationship Id="rId4"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3.xml"/><Relationship Id="rId1" Type="http://schemas.openxmlformats.org/officeDocument/2006/relationships/tags" Target="../tags/tag68.xml"/><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33.xml"/><Relationship Id="rId1" Type="http://schemas.openxmlformats.org/officeDocument/2006/relationships/tags" Target="../tags/tag4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8" Type="http://schemas.openxmlformats.org/officeDocument/2006/relationships/image" Target="../media/image850.png"/><Relationship Id="rId3" Type="http://schemas.openxmlformats.org/officeDocument/2006/relationships/notesSlide" Target="../notesSlides/notesSlide28.xml"/><Relationship Id="rId7" Type="http://schemas.openxmlformats.org/officeDocument/2006/relationships/image" Target="../media/image840.png"/><Relationship Id="rId2" Type="http://schemas.openxmlformats.org/officeDocument/2006/relationships/slideLayout" Target="../slideLayouts/slideLayout33.xml"/><Relationship Id="rId1" Type="http://schemas.openxmlformats.org/officeDocument/2006/relationships/tags" Target="../tags/tag69.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810.png"/><Relationship Id="rId9" Type="http://schemas.openxmlformats.org/officeDocument/2006/relationships/image" Target="../media/image86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3.xml"/><Relationship Id="rId1" Type="http://schemas.openxmlformats.org/officeDocument/2006/relationships/tags" Target="../tags/tag70.xml"/><Relationship Id="rId5" Type="http://schemas.openxmlformats.org/officeDocument/2006/relationships/image" Target="../media/image87.png"/><Relationship Id="rId4" Type="http://schemas.openxmlformats.org/officeDocument/2006/relationships/image" Target="../media/image87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3.xml"/><Relationship Id="rId1" Type="http://schemas.openxmlformats.org/officeDocument/2006/relationships/tags" Target="../tags/tag7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3.xml"/><Relationship Id="rId1" Type="http://schemas.openxmlformats.org/officeDocument/2006/relationships/tags" Target="../tags/tag72.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73.xml"/><Relationship Id="rId6" Type="http://schemas.openxmlformats.org/officeDocument/2006/relationships/image" Target="../media/image92.png"/><Relationship Id="rId5" Type="http://schemas.openxmlformats.org/officeDocument/2006/relationships/notesSlide" Target="../notesSlides/notesSlide32.xml"/><Relationship Id="rId4"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3.xml"/><Relationship Id="rId1" Type="http://schemas.openxmlformats.org/officeDocument/2006/relationships/tags" Target="../tags/tag7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3.xml"/><Relationship Id="rId1" Type="http://schemas.openxmlformats.org/officeDocument/2006/relationships/tags" Target="../tags/tag75.xml"/><Relationship Id="rId6" Type="http://schemas.openxmlformats.org/officeDocument/2006/relationships/image" Target="../media/image96.png"/><Relationship Id="rId5" Type="http://schemas.openxmlformats.org/officeDocument/2006/relationships/image" Target="../media/image95.(null)"/><Relationship Id="rId4" Type="http://schemas.openxmlformats.org/officeDocument/2006/relationships/image" Target="../media/image94.(nul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3.xml"/><Relationship Id="rId1" Type="http://schemas.openxmlformats.org/officeDocument/2006/relationships/tags" Target="../tags/tag76.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3.xml"/><Relationship Id="rId1" Type="http://schemas.openxmlformats.org/officeDocument/2006/relationships/tags" Target="../tags/tag77.xml"/><Relationship Id="rId4" Type="http://schemas.openxmlformats.org/officeDocument/2006/relationships/image" Target="../media/image98.(nul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3.xml"/><Relationship Id="rId1" Type="http://schemas.openxmlformats.org/officeDocument/2006/relationships/tags" Target="../tags/tag7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3.xml"/><Relationship Id="rId1" Type="http://schemas.openxmlformats.org/officeDocument/2006/relationships/tags" Target="../tags/tag79.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33.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3.xml"/><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3.xml"/><Relationship Id="rId1" Type="http://schemas.openxmlformats.org/officeDocument/2006/relationships/tags" Target="../tags/tag81.xml"/></Relationships>
</file>

<file path=ppt/slides/_rels/slide4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44.xml"/><Relationship Id="rId7" Type="http://schemas.openxmlformats.org/officeDocument/2006/relationships/image" Target="../media/image104.png"/><Relationship Id="rId2" Type="http://schemas.openxmlformats.org/officeDocument/2006/relationships/slideLayout" Target="../slideLayouts/slideLayout33.xml"/><Relationship Id="rId1" Type="http://schemas.openxmlformats.org/officeDocument/2006/relationships/tags" Target="../tags/tag82.xml"/><Relationship Id="rId6" Type="http://schemas.openxmlformats.org/officeDocument/2006/relationships/image" Target="../media/image103.png"/><Relationship Id="rId5" Type="http://schemas.openxmlformats.org/officeDocument/2006/relationships/image" Target="../media/image1020.png"/><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3.xml"/><Relationship Id="rId1" Type="http://schemas.openxmlformats.org/officeDocument/2006/relationships/tags" Target="../tags/tag83.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3.xml"/><Relationship Id="rId1" Type="http://schemas.openxmlformats.org/officeDocument/2006/relationships/tags" Target="../tags/tag84.xml"/><Relationship Id="rId5" Type="http://schemas.openxmlformats.org/officeDocument/2006/relationships/image" Target="../media/image106.png"/><Relationship Id="rId4" Type="http://schemas.openxmlformats.org/officeDocument/2006/relationships/image" Target="../media/image100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33.xml"/><Relationship Id="rId1" Type="http://schemas.openxmlformats.org/officeDocument/2006/relationships/tags" Target="../tags/tag49.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3.xml"/><Relationship Id="rId1" Type="http://schemas.openxmlformats.org/officeDocument/2006/relationships/tags" Target="../tags/tag85.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13" Type="http://schemas.openxmlformats.org/officeDocument/2006/relationships/image" Target="../media/image116.png"/><Relationship Id="rId18" Type="http://schemas.openxmlformats.org/officeDocument/2006/relationships/image" Target="../media/image121.png"/><Relationship Id="rId26" Type="http://schemas.openxmlformats.org/officeDocument/2006/relationships/image" Target="../media/image129.png"/><Relationship Id="rId3" Type="http://schemas.openxmlformats.org/officeDocument/2006/relationships/notesSlide" Target="../notesSlides/notesSlide49.xml"/><Relationship Id="rId21" Type="http://schemas.openxmlformats.org/officeDocument/2006/relationships/image" Target="../media/image124.png"/><Relationship Id="rId34" Type="http://schemas.openxmlformats.org/officeDocument/2006/relationships/image" Target="../media/image137.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slideLayout" Target="../slideLayouts/slideLayout33.xml"/><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tags" Target="../tags/tag86.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image" Target="../media/image1071.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 Id="rId8"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141.png"/><Relationship Id="rId2" Type="http://schemas.openxmlformats.org/officeDocument/2006/relationships/slideLayout" Target="../slideLayouts/slideLayout33.xml"/><Relationship Id="rId1" Type="http://schemas.openxmlformats.org/officeDocument/2006/relationships/tags" Target="../tags/tag8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notesSlide" Target="../notesSlides/notesSlide51.xml"/><Relationship Id="rId7" Type="http://schemas.openxmlformats.org/officeDocument/2006/relationships/image" Target="../media/image142.png"/><Relationship Id="rId2" Type="http://schemas.openxmlformats.org/officeDocument/2006/relationships/slideLayout" Target="../slideLayouts/slideLayout33.xml"/><Relationship Id="rId1" Type="http://schemas.openxmlformats.org/officeDocument/2006/relationships/tags" Target="../tags/tag88.xml"/><Relationship Id="rId6" Type="http://schemas.openxmlformats.org/officeDocument/2006/relationships/image" Target="../media/image1070.png"/><Relationship Id="rId11" Type="http://schemas.openxmlformats.org/officeDocument/2006/relationships/image" Target="../media/image144.png"/><Relationship Id="rId5" Type="http://schemas.openxmlformats.org/officeDocument/2006/relationships/image" Target="../media/image1060.png"/><Relationship Id="rId10" Type="http://schemas.openxmlformats.org/officeDocument/2006/relationships/image" Target="../media/image143.png"/><Relationship Id="rId9" Type="http://schemas.openxmlformats.org/officeDocument/2006/relationships/image" Target="../media/image1100.png"/></Relationships>
</file>

<file path=ppt/slides/_rels/slide5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52.xml"/><Relationship Id="rId7" Type="http://schemas.openxmlformats.org/officeDocument/2006/relationships/image" Target="../media/image148.png"/><Relationship Id="rId2" Type="http://schemas.openxmlformats.org/officeDocument/2006/relationships/slideLayout" Target="../slideLayouts/slideLayout33.xml"/><Relationship Id="rId1" Type="http://schemas.openxmlformats.org/officeDocument/2006/relationships/tags" Target="../tags/tag89.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55.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53.xml"/><Relationship Id="rId7" Type="http://schemas.openxmlformats.org/officeDocument/2006/relationships/image" Target="../media/image156.png"/><Relationship Id="rId2" Type="http://schemas.openxmlformats.org/officeDocument/2006/relationships/slideLayout" Target="../slideLayouts/slideLayout33.xml"/><Relationship Id="rId1" Type="http://schemas.openxmlformats.org/officeDocument/2006/relationships/tags" Target="../tags/tag90.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3.xml"/><Relationship Id="rId1" Type="http://schemas.openxmlformats.org/officeDocument/2006/relationships/tags" Target="../tags/tag9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3.xml"/><Relationship Id="rId1" Type="http://schemas.openxmlformats.org/officeDocument/2006/relationships/tags" Target="../tags/tag9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3.xml"/><Relationship Id="rId1" Type="http://schemas.openxmlformats.org/officeDocument/2006/relationships/tags" Target="../tags/tag93.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tags" Target="../tags/tag50.xml"/></Relationships>
</file>

<file path=ppt/slides/_rels/slide60.xml.rels><?xml version="1.0" encoding="UTF-8" standalone="yes"?>
<Relationships xmlns="http://schemas.openxmlformats.org/package/2006/relationships"><Relationship Id="rId8" Type="http://schemas.openxmlformats.org/officeDocument/2006/relationships/image" Target="../media/image1090.png"/><Relationship Id="rId13" Type="http://schemas.openxmlformats.org/officeDocument/2006/relationships/image" Target="../media/image1490.png"/><Relationship Id="rId3" Type="http://schemas.openxmlformats.org/officeDocument/2006/relationships/notesSlide" Target="../notesSlides/notesSlide58.xml"/><Relationship Id="rId7" Type="http://schemas.openxmlformats.org/officeDocument/2006/relationships/image" Target="../media/image1460.png"/><Relationship Id="rId12" Type="http://schemas.openxmlformats.org/officeDocument/2006/relationships/image" Target="../media/image1480.png"/><Relationship Id="rId2" Type="http://schemas.openxmlformats.org/officeDocument/2006/relationships/slideLayout" Target="../slideLayouts/slideLayout33.xml"/><Relationship Id="rId1" Type="http://schemas.openxmlformats.org/officeDocument/2006/relationships/tags" Target="../tags/tag94.xml"/><Relationship Id="rId6" Type="http://schemas.openxmlformats.org/officeDocument/2006/relationships/image" Target="../media/image1070.png"/><Relationship Id="rId11" Type="http://schemas.openxmlformats.org/officeDocument/2006/relationships/image" Target="../media/image1470.png"/><Relationship Id="rId5" Type="http://schemas.openxmlformats.org/officeDocument/2006/relationships/image" Target="../media/image1060.png"/><Relationship Id="rId10" Type="http://schemas.openxmlformats.org/officeDocument/2006/relationships/image" Target="../media/image143.png"/><Relationship Id="rId4" Type="http://schemas.openxmlformats.org/officeDocument/2006/relationships/image" Target="../media/image1450.png"/><Relationship Id="rId9" Type="http://schemas.openxmlformats.org/officeDocument/2006/relationships/image" Target="../media/image1100.png"/></Relationships>
</file>

<file path=ppt/slides/_rels/slide61.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notesSlide" Target="../notesSlides/notesSlide59.xml"/><Relationship Id="rId7" Type="http://schemas.openxmlformats.org/officeDocument/2006/relationships/image" Target="../media/image1530.png"/><Relationship Id="rId2" Type="http://schemas.openxmlformats.org/officeDocument/2006/relationships/slideLayout" Target="../slideLayouts/slideLayout33.xml"/><Relationship Id="rId1" Type="http://schemas.openxmlformats.org/officeDocument/2006/relationships/tags" Target="../tags/tag95.xml"/><Relationship Id="rId6" Type="http://schemas.openxmlformats.org/officeDocument/2006/relationships/image" Target="../media/image1520.png"/><Relationship Id="rId5" Type="http://schemas.openxmlformats.org/officeDocument/2006/relationships/image" Target="../media/image1510.png"/><Relationship Id="rId4" Type="http://schemas.openxmlformats.org/officeDocument/2006/relationships/image" Target="../media/image161.png"/><Relationship Id="rId9" Type="http://schemas.openxmlformats.org/officeDocument/2006/relationships/image" Target="../media/image1550.png"/></Relationships>
</file>

<file path=ppt/slides/_rels/slide62.xml.rels><?xml version="1.0" encoding="UTF-8" standalone="yes"?>
<Relationships xmlns="http://schemas.openxmlformats.org/package/2006/relationships"><Relationship Id="rId8" Type="http://schemas.openxmlformats.org/officeDocument/2006/relationships/image" Target="../media/image1600.png"/><Relationship Id="rId13" Type="http://schemas.openxmlformats.org/officeDocument/2006/relationships/image" Target="../media/image1090.png"/><Relationship Id="rId3" Type="http://schemas.openxmlformats.org/officeDocument/2006/relationships/notesSlide" Target="../notesSlides/notesSlide60.xml"/><Relationship Id="rId7" Type="http://schemas.openxmlformats.org/officeDocument/2006/relationships/image" Target="../media/image1590.png"/><Relationship Id="rId12" Type="http://schemas.openxmlformats.org/officeDocument/2006/relationships/image" Target="../media/image1070.png"/><Relationship Id="rId2" Type="http://schemas.openxmlformats.org/officeDocument/2006/relationships/slideLayout" Target="../slideLayouts/slideLayout33.xml"/><Relationship Id="rId1" Type="http://schemas.openxmlformats.org/officeDocument/2006/relationships/tags" Target="../tags/tag96.xml"/><Relationship Id="rId6" Type="http://schemas.openxmlformats.org/officeDocument/2006/relationships/image" Target="../media/image1580.png"/><Relationship Id="rId11" Type="http://schemas.openxmlformats.org/officeDocument/2006/relationships/image" Target="../media/image1060.png"/><Relationship Id="rId5" Type="http://schemas.openxmlformats.org/officeDocument/2006/relationships/image" Target="../media/image1570.png"/><Relationship Id="rId10" Type="http://schemas.openxmlformats.org/officeDocument/2006/relationships/image" Target="../media/image162.png"/><Relationship Id="rId4" Type="http://schemas.openxmlformats.org/officeDocument/2006/relationships/image" Target="../media/image1560.png"/><Relationship Id="rId9" Type="http://schemas.openxmlformats.org/officeDocument/2006/relationships/image" Target="../media/image1610.png"/><Relationship Id="rId14" Type="http://schemas.openxmlformats.org/officeDocument/2006/relationships/image" Target="../media/image110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166.png"/><Relationship Id="rId2" Type="http://schemas.openxmlformats.org/officeDocument/2006/relationships/slideLayout" Target="../slideLayouts/slideLayout33.xml"/><Relationship Id="rId1" Type="http://schemas.openxmlformats.org/officeDocument/2006/relationships/tags" Target="../tags/tag9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70.png"/><Relationship Id="rId2" Type="http://schemas.openxmlformats.org/officeDocument/2006/relationships/slideLayout" Target="../slideLayouts/slideLayout33.xml"/><Relationship Id="rId1" Type="http://schemas.openxmlformats.org/officeDocument/2006/relationships/tags" Target="../tags/tag9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174.png"/><Relationship Id="rId2" Type="http://schemas.openxmlformats.org/officeDocument/2006/relationships/slideLayout" Target="../slideLayouts/slideLayout33.xml"/><Relationship Id="rId1" Type="http://schemas.openxmlformats.org/officeDocument/2006/relationships/tags" Target="../tags/tag99.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02.jpeg"/><Relationship Id="rId7" Type="http://schemas.openxmlformats.org/officeDocument/2006/relationships/hyperlink" Target="https://developer.ibm.com/" TargetMode="External"/><Relationship Id="rId12" Type="http://schemas.openxmlformats.org/officeDocument/2006/relationships/image" Target="../media/image178.jpeg"/><Relationship Id="rId2" Type="http://schemas.openxmlformats.org/officeDocument/2006/relationships/slideLayout" Target="../slideLayouts/slideLayout34.xml"/><Relationship Id="rId1" Type="http://schemas.openxmlformats.org/officeDocument/2006/relationships/tags" Target="../tags/tag100.xml"/><Relationship Id="rId6" Type="http://schemas.openxmlformats.org/officeDocument/2006/relationships/hyperlink" Target="https://github.com/IBM" TargetMode="External"/><Relationship Id="rId11" Type="http://schemas.openxmlformats.org/officeDocument/2006/relationships/image" Target="../media/image177.tiff"/><Relationship Id="rId5" Type="http://schemas.openxmlformats.org/officeDocument/2006/relationships/hyperlink" Target="https://twitter.com/ibmdeveloper" TargetMode="External"/><Relationship Id="rId10" Type="http://schemas.openxmlformats.org/officeDocument/2006/relationships/image" Target="../media/image176.tiff"/><Relationship Id="rId4" Type="http://schemas.openxmlformats.org/officeDocument/2006/relationships/hyperlink" Target="https://www.ibm.com/cloud/watson-studio" TargetMode="External"/><Relationship Id="rId9" Type="http://schemas.openxmlformats.org/officeDocument/2006/relationships/image" Target="../media/image17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0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notesSlide" Target="../notesSlides/notesSlide5.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slideLayout" Target="../slideLayouts/slideLayout33.xml"/><Relationship Id="rId1" Type="http://schemas.openxmlformats.org/officeDocument/2006/relationships/tags" Target="../tags/tag5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0.png"/><Relationship Id="rId3" Type="http://schemas.openxmlformats.org/officeDocument/2006/relationships/notesSlide" Target="../notesSlides/notesSlide6.xml"/><Relationship Id="rId7" Type="http://schemas.openxmlformats.org/officeDocument/2006/relationships/image" Target="../media/image21.png"/><Relationship Id="rId12" Type="http://schemas.openxmlformats.org/officeDocument/2006/relationships/image" Target="../media/image29.png"/><Relationship Id="rId2" Type="http://schemas.openxmlformats.org/officeDocument/2006/relationships/slideLayout" Target="../slideLayouts/slideLayout33.xml"/><Relationship Id="rId1" Type="http://schemas.openxmlformats.org/officeDocument/2006/relationships/tags" Target="../tags/tag52.xml"/><Relationship Id="rId6" Type="http://schemas.openxmlformats.org/officeDocument/2006/relationships/image" Target="../media/image20.png"/><Relationship Id="rId11" Type="http://schemas.openxmlformats.org/officeDocument/2006/relationships/image" Target="../media/image28.png"/><Relationship Id="rId5" Type="http://schemas.openxmlformats.org/officeDocument/2006/relationships/image" Target="../media/image19.png"/><Relationship Id="rId15" Type="http://schemas.openxmlformats.org/officeDocument/2006/relationships/image" Target="../media/image32.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33.xml"/><Relationship Id="rId1" Type="http://schemas.openxmlformats.org/officeDocument/2006/relationships/tags" Target="../tags/tag53.xml"/><Relationship Id="rId6" Type="http://schemas.openxmlformats.org/officeDocument/2006/relationships/image" Target="../media/image22.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433294"/>
            <a:ext cx="9517529" cy="2479239"/>
          </a:xfrm>
        </p:spPr>
        <p:txBody>
          <a:bodyPr/>
          <a:lstStyle/>
          <a:p>
            <a:r>
              <a:rPr lang="en-US" sz="4800" b="1" dirty="0">
                <a:ln w="1905"/>
                <a:solidFill>
                  <a:srgbClr val="008000"/>
                </a:solidFill>
                <a:effectLst>
                  <a:innerShdw blurRad="69850" dist="43180" dir="5400000">
                    <a:srgbClr val="000000">
                      <a:alpha val="65000"/>
                    </a:srgbClr>
                  </a:innerShdw>
                </a:effectLst>
              </a:rPr>
              <a:t>Machine Learning Foundations:</a:t>
            </a:r>
            <a:br>
              <a:rPr lang="en-US" sz="4800" dirty="0"/>
            </a:br>
            <a:r>
              <a:rPr lang="en-US" sz="7200" b="1" dirty="0">
                <a:ln w="17780" cmpd="sng">
                  <a:solidFill>
                    <a:schemeClr val="accent1">
                      <a:tint val="3000"/>
                    </a:schemeClr>
                  </a:solidFill>
                  <a:prstDash val="solid"/>
                  <a:miter lim="800000"/>
                </a:ln>
                <a:solidFill>
                  <a:srgbClr val="FC0022"/>
                </a:solidFill>
              </a:rPr>
              <a:t>Applied Probability</a:t>
            </a:r>
            <a:br>
              <a:rPr lang="en-US"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br>
            <a:endParaRPr lang="en-US" sz="4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
        <p:nvSpPr>
          <p:cNvPr id="3" name="Subtitle 2"/>
          <p:cNvSpPr>
            <a:spLocks noGrp="1"/>
          </p:cNvSpPr>
          <p:nvPr>
            <p:ph type="subTitle" idx="1"/>
          </p:nvPr>
        </p:nvSpPr>
        <p:spPr>
          <a:xfrm>
            <a:off x="0" y="3125725"/>
            <a:ext cx="6260951" cy="1639663"/>
          </a:xfrm>
        </p:spPr>
        <p:txBody>
          <a:bodyPr/>
          <a:lstStyle/>
          <a:p>
            <a:pPr>
              <a:spcBef>
                <a:spcPts val="0"/>
              </a:spcBef>
            </a:pPr>
            <a:r>
              <a:rPr lang="en-US" dirty="0">
                <a:solidFill>
                  <a:srgbClr val="FEBE39"/>
                </a:solidFill>
              </a:rPr>
              <a:t>Alok Singh</a:t>
            </a:r>
          </a:p>
          <a:p>
            <a:pPr>
              <a:spcBef>
                <a:spcPts val="0"/>
              </a:spcBef>
            </a:pPr>
            <a:r>
              <a:rPr lang="en-US" dirty="0">
                <a:solidFill>
                  <a:srgbClr val="FEBE39"/>
                </a:solidFill>
              </a:rPr>
              <a:t>Principal Engineer</a:t>
            </a:r>
          </a:p>
        </p:txBody>
      </p:sp>
      <p:sp>
        <p:nvSpPr>
          <p:cNvPr id="4" name="Footer Placeholder 3"/>
          <p:cNvSpPr>
            <a:spLocks noGrp="1"/>
          </p:cNvSpPr>
          <p:nvPr>
            <p:ph type="ftr" sz="quarter" idx="4294967295"/>
          </p:nvPr>
        </p:nvSpPr>
        <p:spPr>
          <a:xfrm>
            <a:off x="1484693" y="6435307"/>
            <a:ext cx="7439377" cy="182880"/>
          </a:xfrm>
          <a:prstGeom prst="rect">
            <a:avLst/>
          </a:prstGeom>
        </p:spPr>
        <p:txBody>
          <a:bodyPr/>
          <a:lstStyle/>
          <a:p>
            <a:r>
              <a:rPr lang="en-US" dirty="0"/>
              <a:t>DOC ID / Month XX, 2018 / © 2018 IBM Corporation</a:t>
            </a:r>
          </a:p>
        </p:txBody>
      </p:sp>
    </p:spTree>
    <p:custDataLst>
      <p:tags r:id="rId1"/>
    </p:custDataLst>
    <p:extLst>
      <p:ext uri="{BB962C8B-B14F-4D97-AF65-F5344CB8AC3E}">
        <p14:creationId xmlns:p14="http://schemas.microsoft.com/office/powerpoint/2010/main" val="1967117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Continuous Probability.</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10</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1083213" y="5430791"/>
                <a:ext cx="10607041" cy="142720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457200" indent="-457200">
                  <a:buFont typeface="Arial" panose="020B0604020202020204" pitchFamily="34" charset="0"/>
                  <a:buChar char="•"/>
                </a:pPr>
                <a:r>
                  <a:rPr lang="en-US" sz="2000" b="1" dirty="0">
                    <a:solidFill>
                      <a:schemeClr val="accent3"/>
                    </a:solidFill>
                  </a:rPr>
                  <a:t>Continous vs Discreet is same for a lot of discreet points </a:t>
                </a:r>
              </a:p>
              <a:p>
                <a:pPr marL="342900" indent="-342900">
                  <a:buFont typeface="Arial" panose="020B0604020202020204" pitchFamily="34" charset="0"/>
                  <a:buChar char="•"/>
                </a:pPr>
                <a:r>
                  <a:rPr lang="en-US" sz="2000" b="1" dirty="0">
                    <a:solidFill>
                      <a:schemeClr val="accent3"/>
                    </a:solidFill>
                  </a:rPr>
                  <a:t>  Since Area Same =&gt; expression same</a:t>
                </a:r>
              </a:p>
              <a:p>
                <a:pPr marL="342900" indent="-342900">
                  <a:buFont typeface="Arial" panose="020B0604020202020204" pitchFamily="34" charset="0"/>
                  <a:buChar char="•"/>
                </a:pPr>
                <a:r>
                  <a:rPr lang="en-US" sz="2000" b="1" dirty="0">
                    <a:solidFill>
                      <a:schemeClr val="accent3"/>
                    </a:solidFill>
                  </a:rPr>
                  <a:t>This implies </a:t>
                </a:r>
                <a14:m>
                  <m:oMath xmlns:m="http://schemas.openxmlformats.org/officeDocument/2006/math">
                    <m:sSub>
                      <m:sSubPr>
                        <m:ctrlPr>
                          <a:rPr lang="en-US" sz="4000" b="1" i="1" smtClean="0">
                            <a:solidFill>
                              <a:srgbClr val="00B050"/>
                            </a:solidFill>
                            <a:latin typeface="Cambria Math" panose="02040503050406030204" pitchFamily="18" charset="0"/>
                          </a:rPr>
                        </m:ctrlPr>
                      </m:sSubPr>
                      <m:e>
                        <m:r>
                          <a:rPr lang="en-US" sz="4000" b="1" i="1" smtClean="0">
                            <a:solidFill>
                              <a:srgbClr val="00B050"/>
                            </a:solidFill>
                            <a:latin typeface="Cambria Math" panose="02040503050406030204" pitchFamily="18" charset="0"/>
                          </a:rPr>
                          <m:t>𝑷</m:t>
                        </m:r>
                      </m:e>
                      <m:sub>
                        <m:r>
                          <a:rPr lang="en-US" sz="4000" b="1" i="1" smtClean="0">
                            <a:solidFill>
                              <a:srgbClr val="00B050"/>
                            </a:solidFill>
                            <a:latin typeface="Cambria Math" panose="02040503050406030204" pitchFamily="18" charset="0"/>
                          </a:rPr>
                          <m:t>𝒅𝒊𝒔𝒄𝒓𝒆𝒆𝒕</m:t>
                        </m:r>
                      </m:sub>
                    </m:sSub>
                    <m:d>
                      <m:dPr>
                        <m:ctrlPr>
                          <a:rPr lang="en-US" sz="4000" b="1" i="1" smtClean="0">
                            <a:solidFill>
                              <a:srgbClr val="00B050"/>
                            </a:solidFill>
                            <a:latin typeface="Cambria Math" panose="02040503050406030204" pitchFamily="18" charset="0"/>
                          </a:rPr>
                        </m:ctrlPr>
                      </m:dPr>
                      <m:e>
                        <m:sSub>
                          <m:sSubPr>
                            <m:ctrlPr>
                              <a:rPr lang="en-US" sz="4000" b="1" i="1" smtClean="0">
                                <a:solidFill>
                                  <a:srgbClr val="00B050"/>
                                </a:solidFill>
                                <a:latin typeface="Cambria Math" panose="02040503050406030204" pitchFamily="18" charset="0"/>
                              </a:rPr>
                            </m:ctrlPr>
                          </m:sSubPr>
                          <m:e>
                            <m:r>
                              <a:rPr lang="en-US" sz="4000" b="1" i="1" smtClean="0">
                                <a:solidFill>
                                  <a:srgbClr val="00B050"/>
                                </a:solidFill>
                                <a:latin typeface="Cambria Math" panose="02040503050406030204" pitchFamily="18" charset="0"/>
                              </a:rPr>
                              <m:t>𝒙</m:t>
                            </m:r>
                          </m:e>
                          <m:sub>
                            <m:r>
                              <a:rPr lang="en-US" sz="4000" b="1" i="1" smtClean="0">
                                <a:solidFill>
                                  <a:srgbClr val="00B050"/>
                                </a:solidFill>
                                <a:latin typeface="Cambria Math" panose="02040503050406030204" pitchFamily="18" charset="0"/>
                              </a:rPr>
                              <m:t>𝒊</m:t>
                            </m:r>
                          </m:sub>
                        </m:sSub>
                      </m:e>
                    </m:d>
                    <m:r>
                      <a:rPr lang="en-US" sz="4000" b="1" i="1" smtClean="0">
                        <a:solidFill>
                          <a:srgbClr val="FF0000"/>
                        </a:solidFill>
                        <a:latin typeface="Cambria Math" panose="02040503050406030204" pitchFamily="18" charset="0"/>
                      </a:rPr>
                      <m:t>==</m:t>
                    </m:r>
                    <m:sSub>
                      <m:sSubPr>
                        <m:ctrlPr>
                          <a:rPr lang="en-US" sz="4000" b="1" i="1" smtClean="0">
                            <a:solidFill>
                              <a:srgbClr val="FF0000"/>
                            </a:solidFill>
                            <a:latin typeface="Cambria Math" panose="02040503050406030204" pitchFamily="18" charset="0"/>
                          </a:rPr>
                        </m:ctrlPr>
                      </m:sSubPr>
                      <m:e>
                        <m:r>
                          <a:rPr lang="en-US" sz="4000" b="1" i="1" smtClean="0">
                            <a:solidFill>
                              <a:srgbClr val="FF0000"/>
                            </a:solidFill>
                            <a:latin typeface="Cambria Math" panose="02040503050406030204" pitchFamily="18" charset="0"/>
                          </a:rPr>
                          <m:t>𝑷</m:t>
                        </m:r>
                      </m:e>
                      <m:sub>
                        <m:r>
                          <a:rPr lang="en-US" sz="4000" b="1" i="1" smtClean="0">
                            <a:solidFill>
                              <a:srgbClr val="FF0000"/>
                            </a:solidFill>
                            <a:latin typeface="Cambria Math" panose="02040503050406030204" pitchFamily="18" charset="0"/>
                          </a:rPr>
                          <m:t>𝒄𝒐𝒏𝒕𝒊𝒏𝒐𝒖𝒔</m:t>
                        </m:r>
                      </m:sub>
                    </m:sSub>
                    <m:d>
                      <m:dPr>
                        <m:ctrlPr>
                          <a:rPr lang="en-US" sz="4000" b="1" i="1" smtClean="0">
                            <a:solidFill>
                              <a:srgbClr val="FF0000"/>
                            </a:solidFill>
                            <a:latin typeface="Cambria Math" panose="02040503050406030204" pitchFamily="18" charset="0"/>
                          </a:rPr>
                        </m:ctrlPr>
                      </m:dPr>
                      <m:e>
                        <m:r>
                          <a:rPr lang="en-US" sz="4000" b="1" i="1" smtClean="0">
                            <a:solidFill>
                              <a:srgbClr val="FF0000"/>
                            </a:solidFill>
                            <a:latin typeface="Cambria Math" panose="02040503050406030204" pitchFamily="18" charset="0"/>
                          </a:rPr>
                          <m:t>𝒙</m:t>
                        </m:r>
                      </m:e>
                    </m:d>
                    <m:r>
                      <a:rPr lang="en-US" sz="4000" b="1" i="1" smtClean="0">
                        <a:solidFill>
                          <a:srgbClr val="FF0000"/>
                        </a:solidFill>
                        <a:latin typeface="Cambria Math" panose="02040503050406030204" pitchFamily="18" charset="0"/>
                      </a:rPr>
                      <m:t>𝒅𝒙</m:t>
                    </m:r>
                  </m:oMath>
                </a14:m>
                <a:endParaRPr lang="en-US" sz="4000" b="1" dirty="0">
                  <a:solidFill>
                    <a:schemeClr val="accent3"/>
                  </a:solidFill>
                </a:endParaRPr>
              </a:p>
              <a:p>
                <a:endParaRPr lang="en-US" dirty="0">
                  <a:solidFill>
                    <a:schemeClr val="accent3"/>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1083213" y="5430791"/>
                <a:ext cx="10607041" cy="1427209"/>
              </a:xfrm>
              <a:prstGeom prst="rect">
                <a:avLst/>
              </a:prstGeom>
              <a:blipFill>
                <a:blip r:embed="rId6"/>
                <a:stretch>
                  <a:fillRect l="-1316" t="-7080"/>
                </a:stretch>
              </a:blipFill>
            </p:spPr>
            <p:txBody>
              <a:bodyPr/>
              <a:lstStyle/>
              <a:p>
                <a:r>
                  <a:rPr lang="en-US">
                    <a:noFill/>
                  </a:rPr>
                  <a:t> </a:t>
                </a:r>
              </a:p>
            </p:txBody>
          </p:sp>
        </mc:Fallback>
      </mc:AlternateContent>
      <p:pic>
        <p:nvPicPr>
          <p:cNvPr id="3" name="prob_disc_vs_cont.mp4">
            <a:hlinkClick r:id="" action="ppaction://media"/>
            <a:extLst>
              <a:ext uri="{FF2B5EF4-FFF2-40B4-BE49-F238E27FC236}">
                <a16:creationId xmlns:a16="http://schemas.microsoft.com/office/drawing/2014/main" id="{9FDBBB9E-8DDE-8B49-8E6B-5C40A684E92A}"/>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374082" y="1076375"/>
            <a:ext cx="11786091" cy="3678506"/>
          </a:xfrm>
          <a:prstGeom prst="rect">
            <a:avLst/>
          </a:prstGeom>
        </p:spPr>
      </p:pic>
    </p:spTree>
    <p:custDataLst>
      <p:tags r:id="rId1"/>
    </p:custDataLst>
    <p:extLst>
      <p:ext uri="{BB962C8B-B14F-4D97-AF65-F5344CB8AC3E}">
        <p14:creationId xmlns:p14="http://schemas.microsoft.com/office/powerpoint/2010/main" val="102621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Random Variable, Probability summary</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11</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solidFill>
                  <a:schemeClr val="accent3"/>
                </a:solidFill>
              </a:rPr>
              <a:t>Thus we saw that to model the random ness of a variable. We map it to a function from sample space to the subset of real line.</a:t>
            </a:r>
          </a:p>
          <a:p>
            <a:pPr marL="342900" indent="-342900">
              <a:buFont typeface="Arial"/>
              <a:buChar char="•"/>
            </a:pPr>
            <a:endParaRPr lang="en-US" sz="2000" b="1" dirty="0">
              <a:solidFill>
                <a:schemeClr val="accent3"/>
              </a:solidFill>
            </a:endParaRPr>
          </a:p>
          <a:p>
            <a:pPr marL="342900" indent="-342900">
              <a:buFont typeface="Arial"/>
              <a:buChar char="•"/>
            </a:pPr>
            <a:r>
              <a:rPr lang="en-US" sz="2000" b="1" dirty="0">
                <a:solidFill>
                  <a:schemeClr val="accent3"/>
                </a:solidFill>
              </a:rPr>
              <a:t>We have considered probability as the frequency count measurement. But there is another way of thinking about it </a:t>
            </a:r>
            <a:r>
              <a:rPr lang="en-US" sz="2000" b="1" dirty="0" err="1">
                <a:solidFill>
                  <a:schemeClr val="accent3"/>
                </a:solidFill>
              </a:rPr>
              <a:t>i.e</a:t>
            </a:r>
            <a:r>
              <a:rPr lang="en-US" sz="2000" b="1" dirty="0">
                <a:solidFill>
                  <a:schemeClr val="accent3"/>
                </a:solidFill>
              </a:rPr>
              <a:t> it can be our belief system even thought we have not performed any measurement.  Example is the sampling of democrats </a:t>
            </a:r>
            <a:r>
              <a:rPr lang="en-US" sz="2000" b="1" dirty="0" err="1">
                <a:solidFill>
                  <a:schemeClr val="accent3"/>
                </a:solidFill>
              </a:rPr>
              <a:t>vs</a:t>
            </a:r>
            <a:r>
              <a:rPr lang="en-US" sz="2000" b="1" dirty="0">
                <a:solidFill>
                  <a:schemeClr val="accent3"/>
                </a:solidFill>
              </a:rPr>
              <a:t> republican.</a:t>
            </a:r>
          </a:p>
          <a:p>
            <a:pPr marL="342900" indent="-342900">
              <a:buFont typeface="Arial"/>
              <a:buChar char="•"/>
            </a:pPr>
            <a:endParaRPr lang="en-US" sz="2000" b="1" dirty="0">
              <a:solidFill>
                <a:schemeClr val="accent3"/>
              </a:solidFill>
            </a:endParaRPr>
          </a:p>
          <a:p>
            <a:pPr marL="342900" indent="-342900">
              <a:buFont typeface="Arial"/>
              <a:buChar char="•"/>
            </a:pPr>
            <a:r>
              <a:rPr lang="en-US" sz="2000" b="1" dirty="0">
                <a:solidFill>
                  <a:schemeClr val="accent3"/>
                </a:solidFill>
              </a:rPr>
              <a:t>We normalize the probability for convenience and also we can perform various algebra on the probability of various random variables.</a:t>
            </a:r>
          </a:p>
          <a:p>
            <a:pPr marL="342900" indent="-342900">
              <a:buFont typeface="Arial"/>
              <a:buChar char="•"/>
            </a:pPr>
            <a:endParaRPr lang="en-US" sz="2000" dirty="0"/>
          </a:p>
          <a:p>
            <a:pPr marL="342900" indent="-342900">
              <a:buFont typeface="Arial"/>
              <a:buChar char="•"/>
            </a:pPr>
            <a:endParaRPr lang="en-US" sz="2000" b="1" dirty="0"/>
          </a:p>
        </p:txBody>
      </p:sp>
    </p:spTree>
    <p:extLst>
      <p:ext uri="{BB962C8B-B14F-4D97-AF65-F5344CB8AC3E}">
        <p14:creationId xmlns:p14="http://schemas.microsoft.com/office/powerpoint/2010/main" val="93419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12</a:t>
            </a:fld>
            <a:endParaRPr lang="uk-UA"/>
          </a:p>
        </p:txBody>
      </p:sp>
      <p:sp>
        <p:nvSpPr>
          <p:cNvPr id="309" name="Shape 309"/>
          <p:cNvSpPr txBox="1">
            <a:spLocks noGrp="1"/>
          </p:cNvSpPr>
          <p:nvPr>
            <p:ph type="title"/>
          </p:nvPr>
        </p:nvSpPr>
        <p:spPr>
          <a:xfrm>
            <a:off x="0" y="92377"/>
            <a:ext cx="11898924" cy="2721161"/>
          </a:xfrm>
        </p:spPr>
        <p:txBody>
          <a:bodyPr/>
          <a:lstStyle/>
          <a:p>
            <a:r>
              <a:rPr lang="en-US" dirty="0"/>
              <a:t>Section: </a:t>
            </a:r>
            <a:r>
              <a:rPr lang="en-US" sz="5400" b="1" dirty="0">
                <a:solidFill>
                  <a:srgbClr val="FFFF00"/>
                </a:solidFill>
              </a:rPr>
              <a:t>Characterizing Distributions and other Representations</a:t>
            </a:r>
          </a:p>
        </p:txBody>
      </p:sp>
      <p:pic>
        <p:nvPicPr>
          <p:cNvPr id="3" name="Picture 2"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690" y="3870224"/>
            <a:ext cx="3797300" cy="2146300"/>
          </a:xfrm>
          <a:prstGeom prst="rect">
            <a:avLst/>
          </a:prstGeom>
        </p:spPr>
      </p:pic>
      <p:pic>
        <p:nvPicPr>
          <p:cNvPr id="6" name="Picture 5">
            <a:extLst>
              <a:ext uri="{FF2B5EF4-FFF2-40B4-BE49-F238E27FC236}">
                <a16:creationId xmlns:a16="http://schemas.microsoft.com/office/drawing/2014/main" id="{73433AB8-7C08-7140-86AE-2147DE528642}"/>
              </a:ext>
            </a:extLst>
          </p:cNvPr>
          <p:cNvPicPr>
            <a:picLocks noChangeAspect="1"/>
          </p:cNvPicPr>
          <p:nvPr/>
        </p:nvPicPr>
        <p:blipFill>
          <a:blip r:embed="rId4"/>
          <a:stretch>
            <a:fillRect/>
          </a:stretch>
        </p:blipFill>
        <p:spPr>
          <a:xfrm>
            <a:off x="3872955" y="2158655"/>
            <a:ext cx="3030416" cy="3030416"/>
          </a:xfrm>
          <a:prstGeom prst="rect">
            <a:avLst/>
          </a:prstGeom>
        </p:spPr>
      </p:pic>
    </p:spTree>
    <p:extLst>
      <p:ext uri="{BB962C8B-B14F-4D97-AF65-F5344CB8AC3E}">
        <p14:creationId xmlns:p14="http://schemas.microsoft.com/office/powerpoint/2010/main" val="402594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Averaging to Weighted Average (Informal Expectation)</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13</a:t>
            </a:fld>
            <a:endParaRPr lang="en-US"/>
          </a:p>
        </p:txBody>
      </p:sp>
      <p:grpSp>
        <p:nvGrpSpPr>
          <p:cNvPr id="2" name="Group 1">
            <a:extLst>
              <a:ext uri="{FF2B5EF4-FFF2-40B4-BE49-F238E27FC236}">
                <a16:creationId xmlns:a16="http://schemas.microsoft.com/office/drawing/2014/main" id="{09D5E790-8C2F-BB40-8356-E8C034D5B61B}"/>
              </a:ext>
            </a:extLst>
          </p:cNvPr>
          <p:cNvGrpSpPr/>
          <p:nvPr/>
        </p:nvGrpSpPr>
        <p:grpSpPr>
          <a:xfrm>
            <a:off x="2068957" y="911279"/>
            <a:ext cx="426097" cy="626237"/>
            <a:chOff x="1150733" y="2067137"/>
            <a:chExt cx="426097" cy="626237"/>
          </a:xfrm>
        </p:grpSpPr>
        <p:sp>
          <p:nvSpPr>
            <p:cNvPr id="7" name="Oval 6">
              <a:extLst>
                <a:ext uri="{FF2B5EF4-FFF2-40B4-BE49-F238E27FC236}">
                  <a16:creationId xmlns:a16="http://schemas.microsoft.com/office/drawing/2014/main" id="{1BBB71A6-D030-B249-9481-35FFA2816A27}"/>
                </a:ext>
              </a:extLst>
            </p:cNvPr>
            <p:cNvSpPr/>
            <p:nvPr/>
          </p:nvSpPr>
          <p:spPr>
            <a:xfrm>
              <a:off x="1150733" y="2067137"/>
              <a:ext cx="340771" cy="356816"/>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3DC07C9-7BEE-B944-A643-4F2E63356F7D}"/>
                    </a:ext>
                  </a:extLst>
                </p:cNvPr>
                <p:cNvSpPr txBox="1"/>
                <p:nvPr/>
              </p:nvSpPr>
              <p:spPr>
                <a:xfrm>
                  <a:off x="1245585" y="2385597"/>
                  <a:ext cx="3312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𝟏</m:t>
                            </m:r>
                          </m:sub>
                        </m:sSub>
                      </m:oMath>
                    </m:oMathPara>
                  </a14:m>
                  <a:endParaRPr lang="en-US" sz="2000" b="1" dirty="0"/>
                </a:p>
              </p:txBody>
            </p:sp>
          </mc:Choice>
          <mc:Fallback xmlns="">
            <p:sp>
              <p:nvSpPr>
                <p:cNvPr id="39" name="TextBox 38">
                  <a:extLst>
                    <a:ext uri="{FF2B5EF4-FFF2-40B4-BE49-F238E27FC236}">
                      <a16:creationId xmlns:a16="http://schemas.microsoft.com/office/drawing/2014/main" id="{53DC07C9-7BEE-B944-A643-4F2E63356F7D}"/>
                    </a:ext>
                  </a:extLst>
                </p:cNvPr>
                <p:cNvSpPr txBox="1">
                  <a:spLocks noRot="1" noChangeAspect="1" noMove="1" noResize="1" noEditPoints="1" noAdjustHandles="1" noChangeArrowheads="1" noChangeShapeType="1" noTextEdit="1"/>
                </p:cNvSpPr>
                <p:nvPr/>
              </p:nvSpPr>
              <p:spPr>
                <a:xfrm>
                  <a:off x="1245585" y="2385597"/>
                  <a:ext cx="331245" cy="307777"/>
                </a:xfrm>
                <a:prstGeom prst="rect">
                  <a:avLst/>
                </a:prstGeom>
                <a:blipFill>
                  <a:blip r:embed="rId4"/>
                  <a:stretch>
                    <a:fillRect l="-7407" r="-7407" b="-1600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C4938E9F-FDB3-7B41-AE79-95EAF7ED81BE}"/>
              </a:ext>
            </a:extLst>
          </p:cNvPr>
          <p:cNvGrpSpPr/>
          <p:nvPr/>
        </p:nvGrpSpPr>
        <p:grpSpPr>
          <a:xfrm>
            <a:off x="6694224" y="837837"/>
            <a:ext cx="574901" cy="611557"/>
            <a:chOff x="3215082" y="2073510"/>
            <a:chExt cx="574901" cy="611557"/>
          </a:xfrm>
        </p:grpSpPr>
        <p:sp>
          <p:nvSpPr>
            <p:cNvPr id="34" name="Oval 33">
              <a:extLst>
                <a:ext uri="{FF2B5EF4-FFF2-40B4-BE49-F238E27FC236}">
                  <a16:creationId xmlns:a16="http://schemas.microsoft.com/office/drawing/2014/main" id="{936E640C-03DD-EB4C-8C38-2726F691CA44}"/>
                </a:ext>
              </a:extLst>
            </p:cNvPr>
            <p:cNvSpPr/>
            <p:nvPr/>
          </p:nvSpPr>
          <p:spPr>
            <a:xfrm>
              <a:off x="3343801" y="2073510"/>
              <a:ext cx="340771" cy="356816"/>
            </a:xfrm>
            <a:prstGeom prst="ellipse">
              <a:avLst/>
            </a:prstGeom>
            <a:solidFill>
              <a:schemeClr val="accent3">
                <a:lumMod val="75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746D0A4-6CCF-C34F-985D-72BE18FE2967}"/>
                    </a:ext>
                  </a:extLst>
                </p:cNvPr>
                <p:cNvSpPr txBox="1"/>
                <p:nvPr/>
              </p:nvSpPr>
              <p:spPr>
                <a:xfrm>
                  <a:off x="3215082" y="2348180"/>
                  <a:ext cx="574901" cy="336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𝒂𝒗𝒈</m:t>
                            </m:r>
                          </m:sub>
                        </m:sSub>
                      </m:oMath>
                    </m:oMathPara>
                  </a14:m>
                  <a:endParaRPr lang="en-US" sz="2000" b="1" dirty="0"/>
                </a:p>
              </p:txBody>
            </p:sp>
          </mc:Choice>
          <mc:Fallback xmlns="">
            <p:sp>
              <p:nvSpPr>
                <p:cNvPr id="40" name="TextBox 39">
                  <a:extLst>
                    <a:ext uri="{FF2B5EF4-FFF2-40B4-BE49-F238E27FC236}">
                      <a16:creationId xmlns:a16="http://schemas.microsoft.com/office/drawing/2014/main" id="{E746D0A4-6CCF-C34F-985D-72BE18FE2967}"/>
                    </a:ext>
                  </a:extLst>
                </p:cNvPr>
                <p:cNvSpPr txBox="1">
                  <a:spLocks noRot="1" noChangeAspect="1" noMove="1" noResize="1" noEditPoints="1" noAdjustHandles="1" noChangeArrowheads="1" noChangeShapeType="1" noTextEdit="1"/>
                </p:cNvSpPr>
                <p:nvPr/>
              </p:nvSpPr>
              <p:spPr>
                <a:xfrm>
                  <a:off x="3215082" y="2348180"/>
                  <a:ext cx="574901" cy="336887"/>
                </a:xfrm>
                <a:prstGeom prst="rect">
                  <a:avLst/>
                </a:prstGeom>
                <a:blipFill>
                  <a:blip r:embed="rId5"/>
                  <a:stretch>
                    <a:fillRect l="-4348" r="-4348" b="-18519"/>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E112119F-25E3-8840-A5F7-9467C3748BEF}"/>
              </a:ext>
            </a:extLst>
          </p:cNvPr>
          <p:cNvGrpSpPr/>
          <p:nvPr/>
        </p:nvGrpSpPr>
        <p:grpSpPr>
          <a:xfrm>
            <a:off x="9135186" y="855713"/>
            <a:ext cx="366739" cy="593681"/>
            <a:chOff x="4253037" y="2067137"/>
            <a:chExt cx="366739" cy="593681"/>
          </a:xfrm>
        </p:grpSpPr>
        <p:sp>
          <p:nvSpPr>
            <p:cNvPr id="33" name="Oval 32">
              <a:extLst>
                <a:ext uri="{FF2B5EF4-FFF2-40B4-BE49-F238E27FC236}">
                  <a16:creationId xmlns:a16="http://schemas.microsoft.com/office/drawing/2014/main" id="{466A8FD6-C6F4-A244-9782-64210E6D7262}"/>
                </a:ext>
              </a:extLst>
            </p:cNvPr>
            <p:cNvSpPr/>
            <p:nvPr/>
          </p:nvSpPr>
          <p:spPr>
            <a:xfrm>
              <a:off x="4253037" y="2067137"/>
              <a:ext cx="340771" cy="356816"/>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AB0F51E-880E-1645-A4CC-BC2831B87498}"/>
                    </a:ext>
                  </a:extLst>
                </p:cNvPr>
                <p:cNvSpPr txBox="1"/>
                <p:nvPr/>
              </p:nvSpPr>
              <p:spPr>
                <a:xfrm>
                  <a:off x="4278913" y="2353041"/>
                  <a:ext cx="34086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𝒏</m:t>
                            </m:r>
                          </m:sub>
                        </m:sSub>
                      </m:oMath>
                    </m:oMathPara>
                  </a14:m>
                  <a:endParaRPr lang="en-US" sz="2000" b="1" dirty="0"/>
                </a:p>
              </p:txBody>
            </p:sp>
          </mc:Choice>
          <mc:Fallback xmlns="">
            <p:sp>
              <p:nvSpPr>
                <p:cNvPr id="41" name="TextBox 40">
                  <a:extLst>
                    <a:ext uri="{FF2B5EF4-FFF2-40B4-BE49-F238E27FC236}">
                      <a16:creationId xmlns:a16="http://schemas.microsoft.com/office/drawing/2014/main" id="{3AB0F51E-880E-1645-A4CC-BC2831B87498}"/>
                    </a:ext>
                  </a:extLst>
                </p:cNvPr>
                <p:cNvSpPr txBox="1">
                  <a:spLocks noRot="1" noChangeAspect="1" noMove="1" noResize="1" noEditPoints="1" noAdjustHandles="1" noChangeArrowheads="1" noChangeShapeType="1" noTextEdit="1"/>
                </p:cNvSpPr>
                <p:nvPr/>
              </p:nvSpPr>
              <p:spPr>
                <a:xfrm>
                  <a:off x="4278913" y="2353041"/>
                  <a:ext cx="340863" cy="307777"/>
                </a:xfrm>
                <a:prstGeom prst="rect">
                  <a:avLst/>
                </a:prstGeom>
                <a:blipFill>
                  <a:blip r:embed="rId6"/>
                  <a:stretch>
                    <a:fillRect l="-7143" b="-8000"/>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EF878B43-B0DA-114F-A2DC-41D381CEE6D8}"/>
              </a:ext>
            </a:extLst>
          </p:cNvPr>
          <p:cNvGrpSpPr/>
          <p:nvPr/>
        </p:nvGrpSpPr>
        <p:grpSpPr>
          <a:xfrm>
            <a:off x="3854905" y="855713"/>
            <a:ext cx="369727" cy="625127"/>
            <a:chOff x="1809664" y="2073510"/>
            <a:chExt cx="369727" cy="625127"/>
          </a:xfrm>
        </p:grpSpPr>
        <p:sp>
          <p:nvSpPr>
            <p:cNvPr id="32" name="Oval 31">
              <a:extLst>
                <a:ext uri="{FF2B5EF4-FFF2-40B4-BE49-F238E27FC236}">
                  <a16:creationId xmlns:a16="http://schemas.microsoft.com/office/drawing/2014/main" id="{D691B71A-70FF-2B45-AFBE-69857647FC68}"/>
                </a:ext>
              </a:extLst>
            </p:cNvPr>
            <p:cNvSpPr/>
            <p:nvPr/>
          </p:nvSpPr>
          <p:spPr>
            <a:xfrm>
              <a:off x="1809664" y="2073510"/>
              <a:ext cx="340771" cy="356816"/>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4F576E-AFA3-304A-A4AE-E28CEF7D351E}"/>
                    </a:ext>
                  </a:extLst>
                </p:cNvPr>
                <p:cNvSpPr txBox="1"/>
                <p:nvPr/>
              </p:nvSpPr>
              <p:spPr>
                <a:xfrm>
                  <a:off x="1848146" y="2390860"/>
                  <a:ext cx="3312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𝟐</m:t>
                            </m:r>
                          </m:sub>
                        </m:sSub>
                      </m:oMath>
                    </m:oMathPara>
                  </a14:m>
                  <a:endParaRPr lang="en-US" sz="2000" b="1" dirty="0"/>
                </a:p>
              </p:txBody>
            </p:sp>
          </mc:Choice>
          <mc:Fallback xmlns="">
            <p:sp>
              <p:nvSpPr>
                <p:cNvPr id="42" name="TextBox 41">
                  <a:extLst>
                    <a:ext uri="{FF2B5EF4-FFF2-40B4-BE49-F238E27FC236}">
                      <a16:creationId xmlns:a16="http://schemas.microsoft.com/office/drawing/2014/main" id="{264F576E-AFA3-304A-A4AE-E28CEF7D351E}"/>
                    </a:ext>
                  </a:extLst>
                </p:cNvPr>
                <p:cNvSpPr txBox="1">
                  <a:spLocks noRot="1" noChangeAspect="1" noMove="1" noResize="1" noEditPoints="1" noAdjustHandles="1" noChangeArrowheads="1" noChangeShapeType="1" noTextEdit="1"/>
                </p:cNvSpPr>
                <p:nvPr/>
              </p:nvSpPr>
              <p:spPr>
                <a:xfrm>
                  <a:off x="1848146" y="2390860"/>
                  <a:ext cx="331245" cy="307777"/>
                </a:xfrm>
                <a:prstGeom prst="rect">
                  <a:avLst/>
                </a:prstGeom>
                <a:blipFill>
                  <a:blip r:embed="rId7"/>
                  <a:stretch>
                    <a:fillRect l="-11111" r="-3704" b="-11538"/>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C5D5165C-F4C1-9049-B004-ED1173B3069D}"/>
              </a:ext>
            </a:extLst>
          </p:cNvPr>
          <p:cNvGrpSpPr/>
          <p:nvPr/>
        </p:nvGrpSpPr>
        <p:grpSpPr>
          <a:xfrm>
            <a:off x="2036475" y="4144294"/>
            <a:ext cx="337657" cy="354003"/>
            <a:chOff x="6189470" y="2121002"/>
            <a:chExt cx="337657" cy="354003"/>
          </a:xfrm>
        </p:grpSpPr>
        <p:sp>
          <p:nvSpPr>
            <p:cNvPr id="35" name="Oval 34">
              <a:extLst>
                <a:ext uri="{FF2B5EF4-FFF2-40B4-BE49-F238E27FC236}">
                  <a16:creationId xmlns:a16="http://schemas.microsoft.com/office/drawing/2014/main" id="{4C36A4CA-EDAD-FF4D-9716-DFA4A32A0E9D}"/>
                </a:ext>
              </a:extLst>
            </p:cNvPr>
            <p:cNvSpPr/>
            <p:nvPr/>
          </p:nvSpPr>
          <p:spPr>
            <a:xfrm>
              <a:off x="6217848" y="2121002"/>
              <a:ext cx="128288" cy="69308"/>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0202826-46DE-FA48-9BC9-93A40845EF29}"/>
                    </a:ext>
                  </a:extLst>
                </p:cNvPr>
                <p:cNvSpPr txBox="1"/>
                <p:nvPr/>
              </p:nvSpPr>
              <p:spPr>
                <a:xfrm>
                  <a:off x="6189470" y="2167228"/>
                  <a:ext cx="3376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𝟏</m:t>
                            </m:r>
                          </m:sub>
                        </m:sSub>
                      </m:oMath>
                    </m:oMathPara>
                  </a14:m>
                  <a:endParaRPr lang="en-US" sz="2000" b="1" dirty="0"/>
                </a:p>
              </p:txBody>
            </p:sp>
          </mc:Choice>
          <mc:Fallback xmlns="">
            <p:sp>
              <p:nvSpPr>
                <p:cNvPr id="43" name="TextBox 42">
                  <a:extLst>
                    <a:ext uri="{FF2B5EF4-FFF2-40B4-BE49-F238E27FC236}">
                      <a16:creationId xmlns:a16="http://schemas.microsoft.com/office/drawing/2014/main" id="{90202826-46DE-FA48-9BC9-93A40845EF29}"/>
                    </a:ext>
                  </a:extLst>
                </p:cNvPr>
                <p:cNvSpPr txBox="1">
                  <a:spLocks noRot="1" noChangeAspect="1" noMove="1" noResize="1" noEditPoints="1" noAdjustHandles="1" noChangeArrowheads="1" noChangeShapeType="1" noTextEdit="1"/>
                </p:cNvSpPr>
                <p:nvPr/>
              </p:nvSpPr>
              <p:spPr>
                <a:xfrm>
                  <a:off x="6189470" y="2167228"/>
                  <a:ext cx="337657" cy="307777"/>
                </a:xfrm>
                <a:prstGeom prst="rect">
                  <a:avLst/>
                </a:prstGeom>
                <a:blipFill>
                  <a:blip r:embed="rId8"/>
                  <a:stretch>
                    <a:fillRect l="-14286" r="-3571" b="-24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CBDD0C-3CDF-0745-B56D-658F770E8A21}"/>
                  </a:ext>
                </a:extLst>
              </p:cNvPr>
              <p:cNvSpPr txBox="1"/>
              <p:nvPr/>
            </p:nvSpPr>
            <p:spPr>
              <a:xfrm>
                <a:off x="1875833" y="4728230"/>
                <a:ext cx="7015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a:solidFill>
                                <a:srgbClr val="257F17"/>
                              </a:solidFill>
                              <a:latin typeface="Cambria Math" panose="02040503050406030204" pitchFamily="18" charset="0"/>
                            </a:rPr>
                            <m:t>𝒑</m:t>
                          </m:r>
                          <m:r>
                            <a:rPr lang="en-US" sz="2000" b="1" i="1">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𝟏</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44" name="TextBox 43">
                <a:extLst>
                  <a:ext uri="{FF2B5EF4-FFF2-40B4-BE49-F238E27FC236}">
                    <a16:creationId xmlns:a16="http://schemas.microsoft.com/office/drawing/2014/main" id="{34CBDD0C-3CDF-0745-B56D-658F770E8A21}"/>
                  </a:ext>
                </a:extLst>
              </p:cNvPr>
              <p:cNvSpPr txBox="1">
                <a:spLocks noRot="1" noChangeAspect="1" noMove="1" noResize="1" noEditPoints="1" noAdjustHandles="1" noChangeArrowheads="1" noChangeShapeType="1" noTextEdit="1"/>
              </p:cNvSpPr>
              <p:nvPr/>
            </p:nvSpPr>
            <p:spPr>
              <a:xfrm>
                <a:off x="1875833" y="4728230"/>
                <a:ext cx="701539" cy="307777"/>
              </a:xfrm>
              <a:prstGeom prst="rect">
                <a:avLst/>
              </a:prstGeom>
              <a:blipFill>
                <a:blip r:embed="rId9"/>
                <a:stretch>
                  <a:fillRect l="-7143" r="-10714" b="-280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48514505-EDE9-A643-AB79-C031EDA92C18}"/>
              </a:ext>
            </a:extLst>
          </p:cNvPr>
          <p:cNvGrpSpPr/>
          <p:nvPr/>
        </p:nvGrpSpPr>
        <p:grpSpPr>
          <a:xfrm>
            <a:off x="3924403" y="3840674"/>
            <a:ext cx="660848" cy="912240"/>
            <a:chOff x="7449388" y="1759525"/>
            <a:chExt cx="660848" cy="912240"/>
          </a:xfrm>
        </p:grpSpPr>
        <p:sp>
          <p:nvSpPr>
            <p:cNvPr id="36" name="Oval 35">
              <a:extLst>
                <a:ext uri="{FF2B5EF4-FFF2-40B4-BE49-F238E27FC236}">
                  <a16:creationId xmlns:a16="http://schemas.microsoft.com/office/drawing/2014/main" id="{F85B14C3-0C6E-3F47-BBA3-7E8A62C987CC}"/>
                </a:ext>
              </a:extLst>
            </p:cNvPr>
            <p:cNvSpPr/>
            <p:nvPr/>
          </p:nvSpPr>
          <p:spPr>
            <a:xfrm>
              <a:off x="7449388" y="1759525"/>
              <a:ext cx="660848" cy="670799"/>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BCBCC65-9B92-8946-9DF6-CFE5FCB48A10}"/>
                    </a:ext>
                  </a:extLst>
                </p:cNvPr>
                <p:cNvSpPr txBox="1"/>
                <p:nvPr/>
              </p:nvSpPr>
              <p:spPr>
                <a:xfrm>
                  <a:off x="7660819" y="2363988"/>
                  <a:ext cx="39748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𝟐</m:t>
                            </m:r>
                          </m:sub>
                        </m:sSub>
                      </m:oMath>
                    </m:oMathPara>
                  </a14:m>
                  <a:endParaRPr lang="en-US" sz="2000" b="1" dirty="0"/>
                </a:p>
              </p:txBody>
            </p:sp>
          </mc:Choice>
          <mc:Fallback xmlns="">
            <p:sp>
              <p:nvSpPr>
                <p:cNvPr id="46" name="TextBox 45">
                  <a:extLst>
                    <a:ext uri="{FF2B5EF4-FFF2-40B4-BE49-F238E27FC236}">
                      <a16:creationId xmlns:a16="http://schemas.microsoft.com/office/drawing/2014/main" id="{2BCBCC65-9B92-8946-9DF6-CFE5FCB48A10}"/>
                    </a:ext>
                  </a:extLst>
                </p:cNvPr>
                <p:cNvSpPr txBox="1">
                  <a:spLocks noRot="1" noChangeAspect="1" noMove="1" noResize="1" noEditPoints="1" noAdjustHandles="1" noChangeArrowheads="1" noChangeShapeType="1" noTextEdit="1"/>
                </p:cNvSpPr>
                <p:nvPr/>
              </p:nvSpPr>
              <p:spPr>
                <a:xfrm>
                  <a:off x="7660819" y="2363988"/>
                  <a:ext cx="397481" cy="307777"/>
                </a:xfrm>
                <a:prstGeom prst="rect">
                  <a:avLst/>
                </a:prstGeom>
                <a:blipFill>
                  <a:blip r:embed="rId10"/>
                  <a:stretch>
                    <a:fillRect l="-6250" b="-24000"/>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615D0CB6-CEAF-B64B-81A0-2B41799BBB08}"/>
              </a:ext>
            </a:extLst>
          </p:cNvPr>
          <p:cNvGrpSpPr/>
          <p:nvPr/>
        </p:nvGrpSpPr>
        <p:grpSpPr>
          <a:xfrm>
            <a:off x="9161062" y="3893189"/>
            <a:ext cx="402696" cy="634558"/>
            <a:chOff x="10460179" y="1895102"/>
            <a:chExt cx="402696" cy="634558"/>
          </a:xfrm>
        </p:grpSpPr>
        <p:sp>
          <p:nvSpPr>
            <p:cNvPr id="37" name="Oval 36">
              <a:extLst>
                <a:ext uri="{FF2B5EF4-FFF2-40B4-BE49-F238E27FC236}">
                  <a16:creationId xmlns:a16="http://schemas.microsoft.com/office/drawing/2014/main" id="{16FDD4AA-D282-E14D-916D-DC4ECFB3211E}"/>
                </a:ext>
              </a:extLst>
            </p:cNvPr>
            <p:cNvSpPr/>
            <p:nvPr/>
          </p:nvSpPr>
          <p:spPr>
            <a:xfrm>
              <a:off x="10460179" y="1895102"/>
              <a:ext cx="340771" cy="356816"/>
            </a:xfrm>
            <a:prstGeom prst="ellipse">
              <a:avLst/>
            </a:prstGeom>
            <a:solidFill>
              <a:schemeClr val="accent6">
                <a:lumMod val="50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C5F2BC1-6D01-7343-B0AF-CD002118769C}"/>
                    </a:ext>
                  </a:extLst>
                </p:cNvPr>
                <p:cNvSpPr txBox="1"/>
                <p:nvPr/>
              </p:nvSpPr>
              <p:spPr>
                <a:xfrm>
                  <a:off x="10515600" y="2221883"/>
                  <a:ext cx="34727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𝒏</m:t>
                            </m:r>
                          </m:sub>
                        </m:sSub>
                      </m:oMath>
                    </m:oMathPara>
                  </a14:m>
                  <a:endParaRPr lang="en-US" sz="2000" b="1" dirty="0"/>
                </a:p>
              </p:txBody>
            </p:sp>
          </mc:Choice>
          <mc:Fallback xmlns="">
            <p:sp>
              <p:nvSpPr>
                <p:cNvPr id="47" name="TextBox 46">
                  <a:extLst>
                    <a:ext uri="{FF2B5EF4-FFF2-40B4-BE49-F238E27FC236}">
                      <a16:creationId xmlns:a16="http://schemas.microsoft.com/office/drawing/2014/main" id="{7C5F2BC1-6D01-7343-B0AF-CD002118769C}"/>
                    </a:ext>
                  </a:extLst>
                </p:cNvPr>
                <p:cNvSpPr txBox="1">
                  <a:spLocks noRot="1" noChangeAspect="1" noMove="1" noResize="1" noEditPoints="1" noAdjustHandles="1" noChangeArrowheads="1" noChangeShapeType="1" noTextEdit="1"/>
                </p:cNvSpPr>
                <p:nvPr/>
              </p:nvSpPr>
              <p:spPr>
                <a:xfrm>
                  <a:off x="10515600" y="2221883"/>
                  <a:ext cx="347275" cy="307777"/>
                </a:xfrm>
                <a:prstGeom prst="rect">
                  <a:avLst/>
                </a:prstGeom>
                <a:blipFill>
                  <a:blip r:embed="rId11"/>
                  <a:stretch>
                    <a:fillRect l="-17857" b="-19231"/>
                  </a:stretch>
                </a:blipFill>
              </p:spPr>
              <p:txBody>
                <a:bodyPr/>
                <a:lstStyle/>
                <a:p>
                  <a:r>
                    <a:rPr lang="en-US">
                      <a:noFill/>
                    </a:rPr>
                    <a:t> </a:t>
                  </a:r>
                </a:p>
              </p:txBody>
            </p:sp>
          </mc:Fallback>
        </mc:AlternateContent>
      </p:grpSp>
      <p:grpSp>
        <p:nvGrpSpPr>
          <p:cNvPr id="55" name="Group 54">
            <a:extLst>
              <a:ext uri="{FF2B5EF4-FFF2-40B4-BE49-F238E27FC236}">
                <a16:creationId xmlns:a16="http://schemas.microsoft.com/office/drawing/2014/main" id="{F6C28456-EB3C-5048-BABD-D1DD936001C8}"/>
              </a:ext>
            </a:extLst>
          </p:cNvPr>
          <p:cNvGrpSpPr/>
          <p:nvPr/>
        </p:nvGrpSpPr>
        <p:grpSpPr>
          <a:xfrm>
            <a:off x="5947372" y="3880404"/>
            <a:ext cx="468897" cy="822065"/>
            <a:chOff x="8554135" y="1833059"/>
            <a:chExt cx="468897" cy="822065"/>
          </a:xfrm>
        </p:grpSpPr>
        <p:sp>
          <p:nvSpPr>
            <p:cNvPr id="38" name="Oval 37">
              <a:extLst>
                <a:ext uri="{FF2B5EF4-FFF2-40B4-BE49-F238E27FC236}">
                  <a16:creationId xmlns:a16="http://schemas.microsoft.com/office/drawing/2014/main" id="{57083C11-C3CA-534C-915E-90C2B6D3BE87}"/>
                </a:ext>
              </a:extLst>
            </p:cNvPr>
            <p:cNvSpPr/>
            <p:nvPr/>
          </p:nvSpPr>
          <p:spPr>
            <a:xfrm>
              <a:off x="8554135" y="1833059"/>
              <a:ext cx="468897" cy="523733"/>
            </a:xfrm>
            <a:prstGeom prst="ellipse">
              <a:avLst/>
            </a:prstGeom>
            <a:solidFill>
              <a:schemeClr val="accent3">
                <a:lumMod val="75000"/>
              </a:schemeClr>
            </a:solidFill>
            <a:ln>
              <a:solidFill>
                <a:schemeClr val="bg1"/>
              </a:solidFill>
            </a:ln>
          </p:spPr>
          <p:txBody>
            <a:bodyPr/>
            <a:lstStyle/>
            <a:p>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FA8950F-174B-1642-8412-6B0794FD117D}"/>
                    </a:ext>
                  </a:extLst>
                </p:cNvPr>
                <p:cNvSpPr txBox="1"/>
                <p:nvPr/>
              </p:nvSpPr>
              <p:spPr>
                <a:xfrm>
                  <a:off x="8683951" y="2347347"/>
                  <a:ext cx="3280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𝒆</m:t>
                            </m:r>
                          </m:sub>
                        </m:sSub>
                      </m:oMath>
                    </m:oMathPara>
                  </a14:m>
                  <a:endParaRPr lang="en-US" sz="2000" b="1" dirty="0"/>
                </a:p>
              </p:txBody>
            </p:sp>
          </mc:Choice>
          <mc:Fallback xmlns="">
            <p:sp>
              <p:nvSpPr>
                <p:cNvPr id="50" name="TextBox 49">
                  <a:extLst>
                    <a:ext uri="{FF2B5EF4-FFF2-40B4-BE49-F238E27FC236}">
                      <a16:creationId xmlns:a16="http://schemas.microsoft.com/office/drawing/2014/main" id="{9FA8950F-174B-1642-8412-6B0794FD117D}"/>
                    </a:ext>
                  </a:extLst>
                </p:cNvPr>
                <p:cNvSpPr txBox="1">
                  <a:spLocks noRot="1" noChangeAspect="1" noMove="1" noResize="1" noEditPoints="1" noAdjustHandles="1" noChangeArrowheads="1" noChangeShapeType="1" noTextEdit="1"/>
                </p:cNvSpPr>
                <p:nvPr/>
              </p:nvSpPr>
              <p:spPr>
                <a:xfrm>
                  <a:off x="8683951" y="2347347"/>
                  <a:ext cx="328039" cy="307777"/>
                </a:xfrm>
                <a:prstGeom prst="rect">
                  <a:avLst/>
                </a:prstGeom>
                <a:blipFill>
                  <a:blip r:embed="rId12"/>
                  <a:stretch>
                    <a:fillRect l="-19231" b="-24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9E98B1D-CEC9-9A43-A3B3-CCC8B9986BCD}"/>
                  </a:ext>
                </a:extLst>
              </p:cNvPr>
              <p:cNvSpPr txBox="1"/>
              <p:nvPr/>
            </p:nvSpPr>
            <p:spPr>
              <a:xfrm>
                <a:off x="3531288" y="5043026"/>
                <a:ext cx="169886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sSub>
                            <m:sSubPr>
                              <m:ctrlPr>
                                <a:rPr lang="en-US" sz="2000" b="1" i="1">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𝟐</m:t>
                              </m:r>
                            </m:sub>
                          </m:sSub>
                          <m:r>
                            <a:rPr lang="en-US" sz="2000" b="1" i="1" smtClean="0">
                              <a:solidFill>
                                <a:schemeClr val="accent2">
                                  <a:lumMod val="75000"/>
                                </a:schemeClr>
                              </a:solidFill>
                              <a:latin typeface="Cambria Math" panose="02040503050406030204" pitchFamily="18" charset="0"/>
                            </a:rPr>
                            <m:t>=</m:t>
                          </m:r>
                          <m:r>
                            <a:rPr lang="en-US" sz="2000" b="1" i="1">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𝟐</m:t>
                          </m:r>
                        </m:sub>
                      </m:sSub>
                      <m:r>
                        <a:rPr lang="en-US" sz="2000" b="1" i="1">
                          <a:solidFill>
                            <a:schemeClr val="accent2">
                              <a:lumMod val="75000"/>
                            </a:schemeClr>
                          </a:solidFill>
                          <a:latin typeface="Cambria Math" panose="02040503050406030204" pitchFamily="18" charset="0"/>
                        </a:rPr>
                        <m:t> </m:t>
                      </m:r>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𝒑</m:t>
                          </m:r>
                          <m:r>
                            <a:rPr lang="en-US" sz="2000" b="1" i="1" smtClean="0">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𝟐</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52" name="TextBox 51">
                <a:extLst>
                  <a:ext uri="{FF2B5EF4-FFF2-40B4-BE49-F238E27FC236}">
                    <a16:creationId xmlns:a16="http://schemas.microsoft.com/office/drawing/2014/main" id="{49E98B1D-CEC9-9A43-A3B3-CCC8B9986BCD}"/>
                  </a:ext>
                </a:extLst>
              </p:cNvPr>
              <p:cNvSpPr txBox="1">
                <a:spLocks noRot="1" noChangeAspect="1" noMove="1" noResize="1" noEditPoints="1" noAdjustHandles="1" noChangeArrowheads="1" noChangeShapeType="1" noTextEdit="1"/>
              </p:cNvSpPr>
              <p:nvPr/>
            </p:nvSpPr>
            <p:spPr>
              <a:xfrm>
                <a:off x="3531288" y="5043026"/>
                <a:ext cx="1698862" cy="307777"/>
              </a:xfrm>
              <a:prstGeom prst="rect">
                <a:avLst/>
              </a:prstGeom>
              <a:blipFill>
                <a:blip r:embed="rId13"/>
                <a:stretch>
                  <a:fillRect l="-741" t="-4000" r="-2222"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09919202-F2BE-4445-B771-286B88D867E6}"/>
                  </a:ext>
                </a:extLst>
              </p:cNvPr>
              <p:cNvSpPr/>
              <p:nvPr/>
            </p:nvSpPr>
            <p:spPr>
              <a:xfrm>
                <a:off x="432154" y="4666675"/>
                <a:ext cx="1306768" cy="369332"/>
              </a:xfrm>
              <a:prstGeom prst="rect">
                <a:avLst/>
              </a:prstGeom>
            </p:spPr>
            <p:txBody>
              <a:bodyPr wrap="none">
                <a:spAutoFit/>
              </a:bodyPr>
              <a:lstStyle/>
              <a:p>
                <a14:m>
                  <m:oMath xmlns:m="http://schemas.openxmlformats.org/officeDocument/2006/math">
                    <m:r>
                      <m:rPr>
                        <m:sty m:val="p"/>
                      </m:rPr>
                      <a:rPr lang="en-US" b="0" i="1" smtClean="0">
                        <a:solidFill>
                          <a:srgbClr val="257F17"/>
                        </a:solidFill>
                        <a:latin typeface="Cambria Math" panose="02040503050406030204" pitchFamily="18" charset="0"/>
                      </a:rPr>
                      <m:t>W</m:t>
                    </m:r>
                    <m:r>
                      <m:rPr>
                        <m:sty m:val="p"/>
                      </m:rPr>
                      <a:rPr lang="en-US" b="0" i="0" smtClean="0">
                        <a:solidFill>
                          <a:srgbClr val="257F17"/>
                        </a:solidFill>
                        <a:latin typeface="Cambria Math" panose="02040503050406030204" pitchFamily="18" charset="0"/>
                      </a:rPr>
                      <m:t>eights</m:t>
                    </m:r>
                  </m:oMath>
                </a14:m>
                <a:r>
                  <a:rPr lang="en-US" dirty="0"/>
                  <a:t>=&gt; </a:t>
                </a:r>
              </a:p>
            </p:txBody>
          </p:sp>
        </mc:Choice>
        <mc:Fallback xmlns="">
          <p:sp>
            <p:nvSpPr>
              <p:cNvPr id="54" name="Rectangle 53">
                <a:extLst>
                  <a:ext uri="{FF2B5EF4-FFF2-40B4-BE49-F238E27FC236}">
                    <a16:creationId xmlns:a16="http://schemas.microsoft.com/office/drawing/2014/main" id="{09919202-F2BE-4445-B771-286B88D867E6}"/>
                  </a:ext>
                </a:extLst>
              </p:cNvPr>
              <p:cNvSpPr>
                <a:spLocks noRot="1" noChangeAspect="1" noMove="1" noResize="1" noEditPoints="1" noAdjustHandles="1" noChangeArrowheads="1" noChangeShapeType="1" noTextEdit="1"/>
              </p:cNvSpPr>
              <p:nvPr/>
            </p:nvSpPr>
            <p:spPr>
              <a:xfrm>
                <a:off x="432154" y="4666675"/>
                <a:ext cx="1306768" cy="369332"/>
              </a:xfrm>
              <a:prstGeom prst="rect">
                <a:avLst/>
              </a:prstGeom>
              <a:blipFill>
                <a:blip r:embed="rId14"/>
                <a:stretch>
                  <a:fillRect t="-3226" r="-2885"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F937A66-251E-3148-9EB3-588B59BF4138}"/>
                  </a:ext>
                </a:extLst>
              </p:cNvPr>
              <p:cNvSpPr txBox="1"/>
              <p:nvPr/>
            </p:nvSpPr>
            <p:spPr>
              <a:xfrm>
                <a:off x="3924403" y="4765535"/>
                <a:ext cx="7015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a:solidFill>
                                <a:srgbClr val="257F17"/>
                              </a:solidFill>
                              <a:latin typeface="Cambria Math" panose="02040503050406030204" pitchFamily="18" charset="0"/>
                            </a:rPr>
                            <m:t>𝒑</m:t>
                          </m:r>
                          <m:r>
                            <a:rPr lang="en-US" sz="2000" b="1" i="1">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𝟐</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56" name="TextBox 55">
                <a:extLst>
                  <a:ext uri="{FF2B5EF4-FFF2-40B4-BE49-F238E27FC236}">
                    <a16:creationId xmlns:a16="http://schemas.microsoft.com/office/drawing/2014/main" id="{0F937A66-251E-3148-9EB3-588B59BF4138}"/>
                  </a:ext>
                </a:extLst>
              </p:cNvPr>
              <p:cNvSpPr txBox="1">
                <a:spLocks noRot="1" noChangeAspect="1" noMove="1" noResize="1" noEditPoints="1" noAdjustHandles="1" noChangeArrowheads="1" noChangeShapeType="1" noTextEdit="1"/>
              </p:cNvSpPr>
              <p:nvPr/>
            </p:nvSpPr>
            <p:spPr>
              <a:xfrm>
                <a:off x="3924403" y="4765535"/>
                <a:ext cx="701539" cy="307777"/>
              </a:xfrm>
              <a:prstGeom prst="rect">
                <a:avLst/>
              </a:prstGeom>
              <a:blipFill>
                <a:blip r:embed="rId15"/>
                <a:stretch>
                  <a:fillRect l="-7143" r="-10714"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B75F2A9-E825-314B-8A06-0D68A4F5C6F7}"/>
                  </a:ext>
                </a:extLst>
              </p:cNvPr>
              <p:cNvSpPr txBox="1"/>
              <p:nvPr/>
            </p:nvSpPr>
            <p:spPr>
              <a:xfrm>
                <a:off x="9034542" y="4599025"/>
                <a:ext cx="7111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r>
                            <a:rPr lang="en-US" sz="2000" b="1" i="1">
                              <a:solidFill>
                                <a:srgbClr val="257F17"/>
                              </a:solidFill>
                              <a:latin typeface="Cambria Math" panose="02040503050406030204" pitchFamily="18" charset="0"/>
                            </a:rPr>
                            <m:t>𝒑</m:t>
                          </m:r>
                          <m:r>
                            <a:rPr lang="en-US" sz="2000" b="1" i="1">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𝒏</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57" name="TextBox 56">
                <a:extLst>
                  <a:ext uri="{FF2B5EF4-FFF2-40B4-BE49-F238E27FC236}">
                    <a16:creationId xmlns:a16="http://schemas.microsoft.com/office/drawing/2014/main" id="{EB75F2A9-E825-314B-8A06-0D68A4F5C6F7}"/>
                  </a:ext>
                </a:extLst>
              </p:cNvPr>
              <p:cNvSpPr txBox="1">
                <a:spLocks noRot="1" noChangeAspect="1" noMove="1" noResize="1" noEditPoints="1" noAdjustHandles="1" noChangeArrowheads="1" noChangeShapeType="1" noTextEdit="1"/>
              </p:cNvSpPr>
              <p:nvPr/>
            </p:nvSpPr>
            <p:spPr>
              <a:xfrm>
                <a:off x="9034542" y="4599025"/>
                <a:ext cx="711156" cy="307777"/>
              </a:xfrm>
              <a:prstGeom prst="rect">
                <a:avLst/>
              </a:prstGeom>
              <a:blipFill>
                <a:blip r:embed="rId16"/>
                <a:stretch>
                  <a:fillRect l="-7018" r="-10526"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713ADD1-9676-164A-8469-3C15F13D679A}"/>
                  </a:ext>
                </a:extLst>
              </p:cNvPr>
              <p:cNvSpPr txBox="1"/>
              <p:nvPr/>
            </p:nvSpPr>
            <p:spPr>
              <a:xfrm>
                <a:off x="1461162" y="5077198"/>
                <a:ext cx="16395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sSub>
                            <m:sSubPr>
                              <m:ctrlPr>
                                <a:rPr lang="en-US" sz="2000" b="1" i="1">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𝒚</m:t>
                              </m:r>
                            </m:e>
                            <m:sub>
                              <m:r>
                                <a:rPr lang="en-US" sz="2000" b="1" i="1">
                                  <a:solidFill>
                                    <a:schemeClr val="accent2">
                                      <a:lumMod val="75000"/>
                                    </a:schemeClr>
                                  </a:solidFill>
                                  <a:latin typeface="Cambria Math" panose="02040503050406030204" pitchFamily="18" charset="0"/>
                                </a:rPr>
                                <m:t>𝟏</m:t>
                              </m:r>
                            </m:sub>
                          </m:sSub>
                          <m:r>
                            <a:rPr lang="en-US" sz="2000" b="1" i="1" smtClean="0">
                              <a:solidFill>
                                <a:schemeClr val="accent2">
                                  <a:lumMod val="75000"/>
                                </a:schemeClr>
                              </a:solidFill>
                              <a:latin typeface="Cambria Math" panose="02040503050406030204" pitchFamily="18" charset="0"/>
                            </a:rPr>
                            <m:t>=</m:t>
                          </m:r>
                          <m:r>
                            <a:rPr lang="en-US" sz="2000" b="1" i="1">
                              <a:solidFill>
                                <a:schemeClr val="accent2">
                                  <a:lumMod val="75000"/>
                                </a:schemeClr>
                              </a:solidFill>
                              <a:latin typeface="Cambria Math" panose="02040503050406030204" pitchFamily="18" charset="0"/>
                            </a:rPr>
                            <m:t>𝒙</m:t>
                          </m:r>
                        </m:e>
                        <m:sub>
                          <m:r>
                            <a:rPr lang="en-US" sz="2000" b="1" i="1">
                              <a:solidFill>
                                <a:schemeClr val="accent2">
                                  <a:lumMod val="75000"/>
                                </a:schemeClr>
                              </a:solidFill>
                              <a:latin typeface="Cambria Math" panose="02040503050406030204" pitchFamily="18" charset="0"/>
                            </a:rPr>
                            <m:t>𝟏</m:t>
                          </m:r>
                        </m:sub>
                      </m:sSub>
                      <m:r>
                        <a:rPr lang="en-US" sz="2000" b="1" i="1">
                          <a:solidFill>
                            <a:schemeClr val="accent2">
                              <a:lumMod val="75000"/>
                            </a:schemeClr>
                          </a:solidFill>
                          <a:latin typeface="Cambria Math" panose="02040503050406030204" pitchFamily="18" charset="0"/>
                        </a:rPr>
                        <m:t> </m:t>
                      </m:r>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𝒑</m:t>
                          </m:r>
                          <m:r>
                            <a:rPr lang="en-US" sz="2000" b="1" i="1" smtClean="0">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𝟏</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58" name="TextBox 57">
                <a:extLst>
                  <a:ext uri="{FF2B5EF4-FFF2-40B4-BE49-F238E27FC236}">
                    <a16:creationId xmlns:a16="http://schemas.microsoft.com/office/drawing/2014/main" id="{A713ADD1-9676-164A-8469-3C15F13D679A}"/>
                  </a:ext>
                </a:extLst>
              </p:cNvPr>
              <p:cNvSpPr txBox="1">
                <a:spLocks noRot="1" noChangeAspect="1" noMove="1" noResize="1" noEditPoints="1" noAdjustHandles="1" noChangeArrowheads="1" noChangeShapeType="1" noTextEdit="1"/>
              </p:cNvSpPr>
              <p:nvPr/>
            </p:nvSpPr>
            <p:spPr>
              <a:xfrm>
                <a:off x="1461162" y="5077198"/>
                <a:ext cx="1639551" cy="307777"/>
              </a:xfrm>
              <a:prstGeom prst="rect">
                <a:avLst/>
              </a:prstGeom>
              <a:blipFill>
                <a:blip r:embed="rId17"/>
                <a:stretch>
                  <a:fillRect l="-3077" t="-8000" r="-4615"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FF0D36B-E899-064D-975C-D03DE96459C6}"/>
                  </a:ext>
                </a:extLst>
              </p:cNvPr>
              <p:cNvSpPr txBox="1"/>
              <p:nvPr/>
            </p:nvSpPr>
            <p:spPr>
              <a:xfrm>
                <a:off x="8797501" y="4977169"/>
                <a:ext cx="17180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2">
                                  <a:lumMod val="75000"/>
                                </a:schemeClr>
                              </a:solidFill>
                              <a:latin typeface="Cambria Math" panose="02040503050406030204" pitchFamily="18" charset="0"/>
                            </a:rPr>
                          </m:ctrlPr>
                        </m:sSubPr>
                        <m:e>
                          <m:sSub>
                            <m:sSubPr>
                              <m:ctrlPr>
                                <a:rPr lang="en-US" sz="2000" b="1" i="1">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𝒚</m:t>
                              </m:r>
                            </m:e>
                            <m:sub>
                              <m:r>
                                <a:rPr lang="en-US" sz="2000" b="1" i="1" smtClean="0">
                                  <a:solidFill>
                                    <a:schemeClr val="accent2">
                                      <a:lumMod val="75000"/>
                                    </a:schemeClr>
                                  </a:solidFill>
                                  <a:latin typeface="Cambria Math" panose="02040503050406030204" pitchFamily="18" charset="0"/>
                                </a:rPr>
                                <m:t>𝒏</m:t>
                              </m:r>
                            </m:sub>
                          </m:sSub>
                          <m:r>
                            <a:rPr lang="en-US" sz="2000" b="1" i="1" smtClean="0">
                              <a:solidFill>
                                <a:schemeClr val="accent2">
                                  <a:lumMod val="75000"/>
                                </a:schemeClr>
                              </a:solidFill>
                              <a:latin typeface="Cambria Math" panose="02040503050406030204" pitchFamily="18" charset="0"/>
                            </a:rPr>
                            <m:t>=</m:t>
                          </m:r>
                          <m:r>
                            <a:rPr lang="en-US" sz="2000" b="1" i="1">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𝒏</m:t>
                          </m:r>
                        </m:sub>
                      </m:sSub>
                      <m:r>
                        <a:rPr lang="en-US" sz="2000" b="1" i="1">
                          <a:solidFill>
                            <a:schemeClr val="accent2">
                              <a:lumMod val="75000"/>
                            </a:schemeClr>
                          </a:solidFill>
                          <a:latin typeface="Cambria Math" panose="02040503050406030204" pitchFamily="18" charset="0"/>
                        </a:rPr>
                        <m:t> </m:t>
                      </m:r>
                      <m:sSub>
                        <m:sSubPr>
                          <m:ctrlPr>
                            <a:rPr lang="en-US" sz="2000" b="1" i="1" smtClean="0">
                              <a:solidFill>
                                <a:schemeClr val="accent2">
                                  <a:lumMod val="75000"/>
                                </a:schemeClr>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𝒑</m:t>
                          </m:r>
                          <m:r>
                            <a:rPr lang="en-US" sz="2000" b="1" i="1" smtClean="0">
                              <a:solidFill>
                                <a:srgbClr val="257F17"/>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e>
                        <m:sub>
                          <m:r>
                            <a:rPr lang="en-US" sz="2000" b="1" i="1" smtClean="0">
                              <a:solidFill>
                                <a:schemeClr val="accent2">
                                  <a:lumMod val="75000"/>
                                </a:schemeClr>
                              </a:solidFill>
                              <a:latin typeface="Cambria Math" panose="02040503050406030204" pitchFamily="18" charset="0"/>
                            </a:rPr>
                            <m:t>𝒏</m:t>
                          </m:r>
                        </m:sub>
                      </m:sSub>
                      <m:r>
                        <a:rPr lang="en-US" sz="2000" b="1" i="1" smtClean="0">
                          <a:solidFill>
                            <a:srgbClr val="257F17"/>
                          </a:solidFill>
                          <a:latin typeface="Cambria Math" panose="02040503050406030204" pitchFamily="18" charset="0"/>
                        </a:rPr>
                        <m:t>)</m:t>
                      </m:r>
                    </m:oMath>
                  </m:oMathPara>
                </a14:m>
                <a:endParaRPr lang="en-US" sz="2000" b="1" dirty="0"/>
              </a:p>
            </p:txBody>
          </p:sp>
        </mc:Choice>
        <mc:Fallback xmlns="">
          <p:sp>
            <p:nvSpPr>
              <p:cNvPr id="59" name="TextBox 58">
                <a:extLst>
                  <a:ext uri="{FF2B5EF4-FFF2-40B4-BE49-F238E27FC236}">
                    <a16:creationId xmlns:a16="http://schemas.microsoft.com/office/drawing/2014/main" id="{AFF0D36B-E899-064D-975C-D03DE96459C6}"/>
                  </a:ext>
                </a:extLst>
              </p:cNvPr>
              <p:cNvSpPr txBox="1">
                <a:spLocks noRot="1" noChangeAspect="1" noMove="1" noResize="1" noEditPoints="1" noAdjustHandles="1" noChangeArrowheads="1" noChangeShapeType="1" noTextEdit="1"/>
              </p:cNvSpPr>
              <p:nvPr/>
            </p:nvSpPr>
            <p:spPr>
              <a:xfrm>
                <a:off x="8797501" y="4977169"/>
                <a:ext cx="1718099" cy="307777"/>
              </a:xfrm>
              <a:prstGeom prst="rect">
                <a:avLst/>
              </a:prstGeom>
              <a:blipFill>
                <a:blip r:embed="rId18"/>
                <a:stretch>
                  <a:fillRect l="-1471" t="-4000" r="-2941" b="-36000"/>
                </a:stretch>
              </a:blipFill>
            </p:spPr>
            <p:txBody>
              <a:bodyPr/>
              <a:lstStyle/>
              <a:p>
                <a:r>
                  <a:rPr lang="en-US">
                    <a:noFill/>
                  </a:rPr>
                  <a:t> </a:t>
                </a:r>
              </a:p>
            </p:txBody>
          </p:sp>
        </mc:Fallback>
      </mc:AlternateContent>
      <p:sp>
        <p:nvSpPr>
          <p:cNvPr id="64" name="Rounded Rectangle 63">
            <a:extLst>
              <a:ext uri="{FF2B5EF4-FFF2-40B4-BE49-F238E27FC236}">
                <a16:creationId xmlns:a16="http://schemas.microsoft.com/office/drawing/2014/main" id="{299CC5AE-BF83-C848-949E-ABDA720F774C}"/>
              </a:ext>
            </a:extLst>
          </p:cNvPr>
          <p:cNvSpPr/>
          <p:nvPr/>
        </p:nvSpPr>
        <p:spPr>
          <a:xfrm>
            <a:off x="421753" y="622154"/>
            <a:ext cx="11077520" cy="2310076"/>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9" name="TextBox 68">
            <a:extLst>
              <a:ext uri="{FF2B5EF4-FFF2-40B4-BE49-F238E27FC236}">
                <a16:creationId xmlns:a16="http://schemas.microsoft.com/office/drawing/2014/main" id="{339ECF57-575D-A146-99E0-002F1C2D9076}"/>
              </a:ext>
            </a:extLst>
          </p:cNvPr>
          <p:cNvSpPr txBox="1"/>
          <p:nvPr/>
        </p:nvSpPr>
        <p:spPr>
          <a:xfrm>
            <a:off x="5037999" y="2037712"/>
            <a:ext cx="3253183" cy="408194"/>
          </a:xfrm>
          <a:prstGeom prst="rect">
            <a:avLst/>
          </a:prstGeom>
          <a:noFill/>
        </p:spPr>
        <p:txBody>
          <a:bodyPr wrap="square" lIns="0" tIns="0" rIns="0" bIns="0" rtlCol="0">
            <a:spAutoFit/>
          </a:bodyPr>
          <a:lstStyle/>
          <a:p>
            <a:endParaRPr lang="en-US" sz="4000" b="1" dirty="0">
              <a:solidFill>
                <a:schemeClr val="accent3">
                  <a:lumMod val="75000"/>
                </a:schemeClr>
              </a:solidFill>
            </a:endParaRPr>
          </a:p>
        </p:txBody>
      </p:sp>
      <p:grpSp>
        <p:nvGrpSpPr>
          <p:cNvPr id="75" name="Group 74">
            <a:extLst>
              <a:ext uri="{FF2B5EF4-FFF2-40B4-BE49-F238E27FC236}">
                <a16:creationId xmlns:a16="http://schemas.microsoft.com/office/drawing/2014/main" id="{72781835-604D-B845-87AD-4A2D487B1947}"/>
              </a:ext>
            </a:extLst>
          </p:cNvPr>
          <p:cNvGrpSpPr/>
          <p:nvPr/>
        </p:nvGrpSpPr>
        <p:grpSpPr>
          <a:xfrm>
            <a:off x="5361710" y="1498433"/>
            <a:ext cx="4202047" cy="947473"/>
            <a:chOff x="4870751" y="1497608"/>
            <a:chExt cx="4202047" cy="947473"/>
          </a:xfrm>
        </p:grpSpPr>
        <p:sp>
          <p:nvSpPr>
            <p:cNvPr id="68" name="Rectangle 67">
              <a:extLst>
                <a:ext uri="{FF2B5EF4-FFF2-40B4-BE49-F238E27FC236}">
                  <a16:creationId xmlns:a16="http://schemas.microsoft.com/office/drawing/2014/main" id="{788A74BE-60D2-5E48-ABE9-282DC677D5B3}"/>
                </a:ext>
              </a:extLst>
            </p:cNvPr>
            <p:cNvSpPr/>
            <p:nvPr/>
          </p:nvSpPr>
          <p:spPr>
            <a:xfrm>
              <a:off x="4870751" y="1931853"/>
              <a:ext cx="3435792" cy="513228"/>
            </a:xfrm>
            <a:prstGeom prst="rect">
              <a:avLst/>
            </a:prstGeom>
            <a:solidFill>
              <a:schemeClr val="bg2">
                <a:lumMod val="85000"/>
              </a:schemeClr>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0" name="Down Arrow 69">
              <a:extLst>
                <a:ext uri="{FF2B5EF4-FFF2-40B4-BE49-F238E27FC236}">
                  <a16:creationId xmlns:a16="http://schemas.microsoft.com/office/drawing/2014/main" id="{DA5B894B-4903-824F-ACFE-EB8645606834}"/>
                </a:ext>
              </a:extLst>
            </p:cNvPr>
            <p:cNvSpPr/>
            <p:nvPr/>
          </p:nvSpPr>
          <p:spPr>
            <a:xfrm>
              <a:off x="6357501" y="1497608"/>
              <a:ext cx="321957" cy="419648"/>
            </a:xfrm>
            <a:prstGeom prst="downArrow">
              <a:avLst/>
            </a:prstGeom>
            <a:solidFill>
              <a:schemeClr val="bg2">
                <a:lumMod val="75000"/>
              </a:schemeClr>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D531581C-9219-EF49-B87F-381D9F10B527}"/>
                    </a:ext>
                  </a:extLst>
                </p:cNvPr>
                <p:cNvSpPr txBox="1"/>
                <p:nvPr/>
              </p:nvSpPr>
              <p:spPr>
                <a:xfrm flipH="1">
                  <a:off x="5000943" y="1963682"/>
                  <a:ext cx="4071855" cy="471668"/>
                </a:xfrm>
                <a:prstGeom prst="rect">
                  <a:avLst/>
                </a:prstGeom>
                <a:noFill/>
              </p:spPr>
              <p:txBody>
                <a:bodyPr wrap="square" lIns="0" tIns="0" rIns="0" bIns="0" rtlCol="0">
                  <a:spAutoFit/>
                </a:bodyPr>
                <a:lstStyle/>
                <a:p>
                  <a14:m>
                    <m:oMath xmlns:m="http://schemas.openxmlformats.org/officeDocument/2006/math">
                      <m:sSub>
                        <m:sSubPr>
                          <m:ctrlPr>
                            <a:rPr lang="en-US" sz="2800" b="1" i="1" smtClean="0">
                              <a:solidFill>
                                <a:schemeClr val="accent2">
                                  <a:lumMod val="75000"/>
                                </a:schemeClr>
                              </a:solidFill>
                              <a:latin typeface="Cambria Math" panose="02040503050406030204" pitchFamily="18" charset="0"/>
                            </a:rPr>
                          </m:ctrlPr>
                        </m:sSubPr>
                        <m:e>
                          <m:r>
                            <a:rPr lang="en-US" sz="2800" b="1" i="1">
                              <a:solidFill>
                                <a:schemeClr val="accent2">
                                  <a:lumMod val="75000"/>
                                </a:schemeClr>
                              </a:solidFill>
                              <a:latin typeface="Cambria Math" panose="02040503050406030204" pitchFamily="18" charset="0"/>
                            </a:rPr>
                            <m:t>𝒙</m:t>
                          </m:r>
                        </m:e>
                        <m:sub>
                          <m:r>
                            <a:rPr lang="en-US" sz="2800" b="1" i="1">
                              <a:solidFill>
                                <a:schemeClr val="accent2">
                                  <a:lumMod val="75000"/>
                                </a:schemeClr>
                              </a:solidFill>
                              <a:latin typeface="Cambria Math" panose="02040503050406030204" pitchFamily="18" charset="0"/>
                            </a:rPr>
                            <m:t>𝒂𝒗𝒈</m:t>
                          </m:r>
                        </m:sub>
                      </m:sSub>
                      <m:r>
                        <a:rPr lang="en-US" sz="2800" b="1" i="1" smtClean="0">
                          <a:solidFill>
                            <a:schemeClr val="accent2">
                              <a:lumMod val="75000"/>
                            </a:schemeClr>
                          </a:solidFill>
                          <a:latin typeface="Cambria Math" panose="02040503050406030204" pitchFamily="18" charset="0"/>
                        </a:rPr>
                        <m:t>= </m:t>
                      </m:r>
                      <m:sSubSup>
                        <m:sSubSupPr>
                          <m:ctrlPr>
                            <a:rPr lang="en-US" sz="2800" b="1" i="1" smtClean="0">
                              <a:solidFill>
                                <a:schemeClr val="accent2">
                                  <a:lumMod val="75000"/>
                                </a:schemeClr>
                              </a:solidFill>
                              <a:latin typeface="Cambria Math" panose="02040503050406030204" pitchFamily="18" charset="0"/>
                            </a:rPr>
                          </m:ctrlPr>
                        </m:sSubSupPr>
                        <m:e>
                          <m:r>
                            <a:rPr lang="en-US" sz="2800" b="1" i="1" smtClean="0">
                              <a:solidFill>
                                <a:schemeClr val="accent2">
                                  <a:lumMod val="75000"/>
                                </a:schemeClr>
                              </a:solidFill>
                              <a:latin typeface="Cambria Math" panose="02040503050406030204" pitchFamily="18" charset="0"/>
                              <a:ea typeface="Cambria Math" panose="02040503050406030204" pitchFamily="18" charset="0"/>
                            </a:rPr>
                            <m:t>∑</m:t>
                          </m:r>
                        </m:e>
                        <m:sub>
                          <m:r>
                            <a:rPr lang="en-US" sz="2800" b="1" i="1" smtClean="0">
                              <a:solidFill>
                                <a:schemeClr val="accent2">
                                  <a:lumMod val="75000"/>
                                </a:schemeClr>
                              </a:solidFill>
                              <a:latin typeface="Cambria Math" panose="02040503050406030204" pitchFamily="18" charset="0"/>
                            </a:rPr>
                            <m:t>𝒊</m:t>
                          </m:r>
                          <m:r>
                            <a:rPr lang="en-US" sz="2800" b="1" i="1" smtClean="0">
                              <a:solidFill>
                                <a:schemeClr val="accent2">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rPr>
                            <m:t>𝟏</m:t>
                          </m:r>
                        </m:sub>
                        <m:sup>
                          <m:r>
                            <a:rPr lang="en-US" sz="2800" b="1" i="1" smtClean="0">
                              <a:solidFill>
                                <a:schemeClr val="accent2">
                                  <a:lumMod val="75000"/>
                                </a:schemeClr>
                              </a:solidFill>
                              <a:latin typeface="Cambria Math" panose="02040503050406030204" pitchFamily="18" charset="0"/>
                            </a:rPr>
                            <m:t>𝒏</m:t>
                          </m:r>
                        </m:sup>
                      </m:sSubSup>
                      <m:sSub>
                        <m:sSubPr>
                          <m:ctrlPr>
                            <a:rPr lang="en-US" sz="2800" b="1" i="1">
                              <a:solidFill>
                                <a:schemeClr val="accent2">
                                  <a:lumMod val="75000"/>
                                </a:schemeClr>
                              </a:solidFill>
                              <a:latin typeface="Cambria Math" panose="02040503050406030204" pitchFamily="18" charset="0"/>
                            </a:rPr>
                          </m:ctrlPr>
                        </m:sSubPr>
                        <m:e>
                          <m:r>
                            <a:rPr lang="en-US" sz="2800" b="1" i="1" smtClean="0">
                              <a:solidFill>
                                <a:schemeClr val="accent2">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rPr>
                            <m:t>𝟏</m:t>
                          </m:r>
                          <m:r>
                            <a:rPr lang="en-US" sz="2800" b="1" i="1" smtClean="0">
                              <a:solidFill>
                                <a:schemeClr val="accent2">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rPr>
                            <m:t>𝑵</m:t>
                          </m:r>
                          <m:r>
                            <a:rPr lang="en-US" sz="2800" b="1" i="1" smtClean="0">
                              <a:solidFill>
                                <a:schemeClr val="accent2">
                                  <a:lumMod val="75000"/>
                                </a:schemeClr>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rPr>
                            <m:t>𝒙</m:t>
                          </m:r>
                        </m:e>
                        <m:sub>
                          <m:r>
                            <a:rPr lang="en-US" sz="2800" b="1" i="1" smtClean="0">
                              <a:solidFill>
                                <a:schemeClr val="accent2">
                                  <a:lumMod val="75000"/>
                                </a:schemeClr>
                              </a:solidFill>
                              <a:latin typeface="Cambria Math" panose="02040503050406030204" pitchFamily="18" charset="0"/>
                            </a:rPr>
                            <m:t>𝒊</m:t>
                          </m:r>
                        </m:sub>
                      </m:sSub>
                    </m:oMath>
                  </a14:m>
                  <a:r>
                    <a:rPr lang="en-US" dirty="0"/>
                    <a:t>`</a:t>
                  </a:r>
                </a:p>
              </p:txBody>
            </p:sp>
          </mc:Choice>
          <mc:Fallback xmlns="">
            <p:sp>
              <p:nvSpPr>
                <p:cNvPr id="71" name="TextBox 70">
                  <a:extLst>
                    <a:ext uri="{FF2B5EF4-FFF2-40B4-BE49-F238E27FC236}">
                      <a16:creationId xmlns:a16="http://schemas.microsoft.com/office/drawing/2014/main" id="{D531581C-9219-EF49-B87F-381D9F10B527}"/>
                    </a:ext>
                  </a:extLst>
                </p:cNvPr>
                <p:cNvSpPr txBox="1">
                  <a:spLocks noRot="1" noChangeAspect="1" noMove="1" noResize="1" noEditPoints="1" noAdjustHandles="1" noChangeArrowheads="1" noChangeShapeType="1" noTextEdit="1"/>
                </p:cNvSpPr>
                <p:nvPr/>
              </p:nvSpPr>
              <p:spPr>
                <a:xfrm flipH="1">
                  <a:off x="5000943" y="1963682"/>
                  <a:ext cx="4071855" cy="471668"/>
                </a:xfrm>
                <a:prstGeom prst="rect">
                  <a:avLst/>
                </a:prstGeom>
                <a:blipFill>
                  <a:blip r:embed="rId19"/>
                  <a:stretch>
                    <a:fillRect l="-2181" t="-5263" b="-26316"/>
                  </a:stretch>
                </a:blipFill>
              </p:spPr>
              <p:txBody>
                <a:bodyPr/>
                <a:lstStyle/>
                <a:p>
                  <a:r>
                    <a:rPr lang="en-US">
                      <a:noFill/>
                    </a:rPr>
                    <a:t> </a:t>
                  </a:r>
                </a:p>
              </p:txBody>
            </p:sp>
          </mc:Fallback>
        </mc:AlternateContent>
      </p:grpSp>
      <p:sp>
        <p:nvSpPr>
          <p:cNvPr id="73" name="Rounded Rectangle 72">
            <a:extLst>
              <a:ext uri="{FF2B5EF4-FFF2-40B4-BE49-F238E27FC236}">
                <a16:creationId xmlns:a16="http://schemas.microsoft.com/office/drawing/2014/main" id="{66D07EE7-38DC-F24F-ABB5-54DDBC5CF52E}"/>
              </a:ext>
            </a:extLst>
          </p:cNvPr>
          <p:cNvSpPr/>
          <p:nvPr/>
        </p:nvSpPr>
        <p:spPr>
          <a:xfrm>
            <a:off x="432154" y="3671455"/>
            <a:ext cx="11067119" cy="2946732"/>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81" name="Group 80">
            <a:extLst>
              <a:ext uri="{FF2B5EF4-FFF2-40B4-BE49-F238E27FC236}">
                <a16:creationId xmlns:a16="http://schemas.microsoft.com/office/drawing/2014/main" id="{E8894C79-3A4D-7244-A149-67D412690AB5}"/>
              </a:ext>
            </a:extLst>
          </p:cNvPr>
          <p:cNvGrpSpPr/>
          <p:nvPr/>
        </p:nvGrpSpPr>
        <p:grpSpPr>
          <a:xfrm>
            <a:off x="5386589" y="4765535"/>
            <a:ext cx="2196450" cy="648268"/>
            <a:chOff x="9195126" y="2770838"/>
            <a:chExt cx="2196450" cy="648268"/>
          </a:xfrm>
        </p:grpSpPr>
        <p:grpSp>
          <p:nvGrpSpPr>
            <p:cNvPr id="76" name="Group 75">
              <a:extLst>
                <a:ext uri="{FF2B5EF4-FFF2-40B4-BE49-F238E27FC236}">
                  <a16:creationId xmlns:a16="http://schemas.microsoft.com/office/drawing/2014/main" id="{C3CB8B4B-AD0D-864F-A475-8A79E2F70A74}"/>
                </a:ext>
              </a:extLst>
            </p:cNvPr>
            <p:cNvGrpSpPr/>
            <p:nvPr/>
          </p:nvGrpSpPr>
          <p:grpSpPr>
            <a:xfrm>
              <a:off x="9195126" y="2770838"/>
              <a:ext cx="2029042" cy="648268"/>
              <a:chOff x="5413614" y="1759616"/>
              <a:chExt cx="2029042" cy="648268"/>
            </a:xfrm>
          </p:grpSpPr>
          <p:sp>
            <p:nvSpPr>
              <p:cNvPr id="77" name="Rectangle 76">
                <a:extLst>
                  <a:ext uri="{FF2B5EF4-FFF2-40B4-BE49-F238E27FC236}">
                    <a16:creationId xmlns:a16="http://schemas.microsoft.com/office/drawing/2014/main" id="{88DDBC4B-DA02-5A48-9D22-DAE71380D167}"/>
                  </a:ext>
                </a:extLst>
              </p:cNvPr>
              <p:cNvSpPr/>
              <p:nvPr/>
            </p:nvSpPr>
            <p:spPr>
              <a:xfrm>
                <a:off x="5413614" y="2069621"/>
                <a:ext cx="2029042" cy="338263"/>
              </a:xfrm>
              <a:prstGeom prst="rect">
                <a:avLst/>
              </a:prstGeom>
              <a:solidFill>
                <a:schemeClr val="bg2">
                  <a:lumMod val="85000"/>
                </a:schemeClr>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8" name="Down Arrow 77">
                <a:extLst>
                  <a:ext uri="{FF2B5EF4-FFF2-40B4-BE49-F238E27FC236}">
                    <a16:creationId xmlns:a16="http://schemas.microsoft.com/office/drawing/2014/main" id="{5521B442-E94C-E541-8BA5-1F976BEF138D}"/>
                  </a:ext>
                </a:extLst>
              </p:cNvPr>
              <p:cNvSpPr/>
              <p:nvPr/>
            </p:nvSpPr>
            <p:spPr>
              <a:xfrm>
                <a:off x="6073644" y="1759616"/>
                <a:ext cx="321957" cy="296268"/>
              </a:xfrm>
              <a:prstGeom prst="downArrow">
                <a:avLst/>
              </a:prstGeom>
              <a:solidFill>
                <a:schemeClr val="bg2">
                  <a:lumMod val="75000"/>
                </a:schemeClr>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4F232E9-FB33-EA4D-8BB0-83215BE06845}"/>
                    </a:ext>
                  </a:extLst>
                </p:cNvPr>
                <p:cNvSpPr txBox="1"/>
                <p:nvPr/>
              </p:nvSpPr>
              <p:spPr>
                <a:xfrm>
                  <a:off x="9271044" y="3078615"/>
                  <a:ext cx="2120532"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chemeClr val="accent2">
                                  <a:lumMod val="75000"/>
                                </a:schemeClr>
                              </a:solidFill>
                              <a:latin typeface="Cambria Math" panose="02040503050406030204" pitchFamily="18" charset="0"/>
                            </a:rPr>
                          </m:ctrlPr>
                        </m:sSubPr>
                        <m:e>
                          <m:r>
                            <a:rPr lang="en-US" b="1" i="1" smtClean="0">
                              <a:solidFill>
                                <a:schemeClr val="accent2">
                                  <a:lumMod val="75000"/>
                                </a:schemeClr>
                              </a:solidFill>
                              <a:latin typeface="Cambria Math" panose="02040503050406030204" pitchFamily="18" charset="0"/>
                            </a:rPr>
                            <m:t>𝒚</m:t>
                          </m:r>
                        </m:e>
                        <m:sub>
                          <m:r>
                            <a:rPr lang="en-US" b="1" i="1" smtClean="0">
                              <a:solidFill>
                                <a:schemeClr val="accent2">
                                  <a:lumMod val="75000"/>
                                </a:schemeClr>
                              </a:solidFill>
                              <a:latin typeface="Cambria Math" panose="02040503050406030204" pitchFamily="18" charset="0"/>
                            </a:rPr>
                            <m:t>𝒆</m:t>
                          </m:r>
                        </m:sub>
                      </m:sSub>
                      <m:r>
                        <a:rPr lang="en-US" b="1" i="1" smtClean="0">
                          <a:solidFill>
                            <a:schemeClr val="accent2">
                              <a:lumMod val="75000"/>
                            </a:schemeClr>
                          </a:solidFill>
                          <a:latin typeface="Cambria Math" panose="02040503050406030204" pitchFamily="18" charset="0"/>
                        </a:rPr>
                        <m:t>= </m:t>
                      </m:r>
                      <m:sSubSup>
                        <m:sSubSupPr>
                          <m:ctrlPr>
                            <a:rPr lang="en-US" b="1" i="1" smtClean="0">
                              <a:solidFill>
                                <a:schemeClr val="accent2">
                                  <a:lumMod val="75000"/>
                                </a:schemeClr>
                              </a:solidFill>
                              <a:latin typeface="Cambria Math" panose="02040503050406030204" pitchFamily="18" charset="0"/>
                            </a:rPr>
                          </m:ctrlPr>
                        </m:sSubSupPr>
                        <m:e>
                          <m:r>
                            <a:rPr lang="en-US" b="1" i="1" smtClean="0">
                              <a:solidFill>
                                <a:schemeClr val="accent2">
                                  <a:lumMod val="75000"/>
                                </a:schemeClr>
                              </a:solidFill>
                              <a:latin typeface="Cambria Math" panose="02040503050406030204" pitchFamily="18" charset="0"/>
                              <a:ea typeface="Cambria Math" panose="02040503050406030204" pitchFamily="18" charset="0"/>
                            </a:rPr>
                            <m:t>∑</m:t>
                          </m:r>
                        </m:e>
                        <m:sub>
                          <m:r>
                            <a:rPr lang="en-US" b="1" i="1" smtClean="0">
                              <a:solidFill>
                                <a:schemeClr val="accent2">
                                  <a:lumMod val="75000"/>
                                </a:schemeClr>
                              </a:solidFill>
                              <a:latin typeface="Cambria Math" panose="02040503050406030204" pitchFamily="18" charset="0"/>
                            </a:rPr>
                            <m:t>𝒊</m:t>
                          </m:r>
                          <m:r>
                            <a:rPr lang="en-US" b="1" i="1" smtClean="0">
                              <a:solidFill>
                                <a:schemeClr val="accent2">
                                  <a:lumMod val="75000"/>
                                </a:schemeClr>
                              </a:solidFill>
                              <a:latin typeface="Cambria Math" panose="02040503050406030204" pitchFamily="18" charset="0"/>
                            </a:rPr>
                            <m:t>=</m:t>
                          </m:r>
                          <m:r>
                            <a:rPr lang="en-US" b="1" i="1" smtClean="0">
                              <a:solidFill>
                                <a:schemeClr val="accent2">
                                  <a:lumMod val="75000"/>
                                </a:schemeClr>
                              </a:solidFill>
                              <a:latin typeface="Cambria Math" panose="02040503050406030204" pitchFamily="18" charset="0"/>
                            </a:rPr>
                            <m:t>𝟏</m:t>
                          </m:r>
                        </m:sub>
                        <m:sup>
                          <m:r>
                            <a:rPr lang="en-US" b="1" i="1" smtClean="0">
                              <a:solidFill>
                                <a:schemeClr val="accent2">
                                  <a:lumMod val="75000"/>
                                </a:schemeClr>
                              </a:solidFill>
                              <a:latin typeface="Cambria Math" panose="02040503050406030204" pitchFamily="18" charset="0"/>
                            </a:rPr>
                            <m:t>𝒏</m:t>
                          </m:r>
                        </m:sup>
                      </m:sSubSup>
                      <m:sSub>
                        <m:sSubPr>
                          <m:ctrlPr>
                            <a:rPr lang="en-US" b="1" i="1">
                              <a:solidFill>
                                <a:schemeClr val="accent2">
                                  <a:lumMod val="75000"/>
                                </a:schemeClr>
                              </a:solidFill>
                              <a:latin typeface="Cambria Math" panose="02040503050406030204" pitchFamily="18" charset="0"/>
                            </a:rPr>
                          </m:ctrlPr>
                        </m:sSubPr>
                        <m:e>
                          <m:r>
                            <a:rPr lang="en-US" b="1" i="1" smtClean="0">
                              <a:solidFill>
                                <a:schemeClr val="accent2">
                                  <a:lumMod val="75000"/>
                                </a:schemeClr>
                              </a:solidFill>
                              <a:latin typeface="Cambria Math" panose="02040503050406030204" pitchFamily="18" charset="0"/>
                            </a:rPr>
                            <m:t>(</m:t>
                          </m:r>
                          <m:r>
                            <a:rPr lang="en-US" b="1" i="1" smtClean="0">
                              <a:solidFill>
                                <a:schemeClr val="accent2">
                                  <a:lumMod val="75000"/>
                                </a:schemeClr>
                              </a:solidFill>
                              <a:latin typeface="Cambria Math" panose="02040503050406030204" pitchFamily="18" charset="0"/>
                            </a:rPr>
                            <m:t>𝟏</m:t>
                          </m:r>
                          <m:r>
                            <a:rPr lang="en-US" b="1" i="1" smtClean="0">
                              <a:solidFill>
                                <a:schemeClr val="accent2">
                                  <a:lumMod val="75000"/>
                                </a:schemeClr>
                              </a:solidFill>
                              <a:latin typeface="Cambria Math" panose="02040503050406030204" pitchFamily="18" charset="0"/>
                            </a:rPr>
                            <m:t>/</m:t>
                          </m:r>
                          <m:r>
                            <a:rPr lang="en-US" b="1" i="1" smtClean="0">
                              <a:solidFill>
                                <a:schemeClr val="accent2">
                                  <a:lumMod val="75000"/>
                                </a:schemeClr>
                              </a:solidFill>
                              <a:latin typeface="Cambria Math" panose="02040503050406030204" pitchFamily="18" charset="0"/>
                            </a:rPr>
                            <m:t>𝑵</m:t>
                          </m:r>
                          <m:r>
                            <a:rPr lang="en-US" b="1" i="1" smtClean="0">
                              <a:solidFill>
                                <a:schemeClr val="accent2">
                                  <a:lumMod val="75000"/>
                                </a:schemeClr>
                              </a:solidFill>
                              <a:latin typeface="Cambria Math" panose="02040503050406030204" pitchFamily="18" charset="0"/>
                            </a:rPr>
                            <m:t>)</m:t>
                          </m:r>
                          <m:r>
                            <a:rPr lang="en-US" b="1" i="1" smtClean="0">
                              <a:solidFill>
                                <a:schemeClr val="accent2">
                                  <a:lumMod val="75000"/>
                                </a:schemeClr>
                              </a:solidFill>
                              <a:latin typeface="Cambria Math" panose="02040503050406030204" pitchFamily="18" charset="0"/>
                            </a:rPr>
                            <m:t>𝒚</m:t>
                          </m:r>
                        </m:e>
                        <m:sub>
                          <m:r>
                            <a:rPr lang="en-US" b="1" i="1" smtClean="0">
                              <a:solidFill>
                                <a:schemeClr val="accent2">
                                  <a:lumMod val="75000"/>
                                </a:schemeClr>
                              </a:solidFill>
                              <a:latin typeface="Cambria Math" panose="02040503050406030204" pitchFamily="18" charset="0"/>
                            </a:rPr>
                            <m:t>𝒊</m:t>
                          </m:r>
                        </m:sub>
                      </m:sSub>
                    </m:oMath>
                  </a14:m>
                  <a:r>
                    <a:rPr lang="en-US" dirty="0"/>
                    <a:t>`</a:t>
                  </a:r>
                </a:p>
              </p:txBody>
            </p:sp>
          </mc:Choice>
          <mc:Fallback xmlns="">
            <p:sp>
              <p:nvSpPr>
                <p:cNvPr id="80" name="TextBox 79">
                  <a:extLst>
                    <a:ext uri="{FF2B5EF4-FFF2-40B4-BE49-F238E27FC236}">
                      <a16:creationId xmlns:a16="http://schemas.microsoft.com/office/drawing/2014/main" id="{24F232E9-FB33-EA4D-8BB0-83215BE06845}"/>
                    </a:ext>
                  </a:extLst>
                </p:cNvPr>
                <p:cNvSpPr txBox="1">
                  <a:spLocks noRot="1" noChangeAspect="1" noMove="1" noResize="1" noEditPoints="1" noAdjustHandles="1" noChangeArrowheads="1" noChangeShapeType="1" noTextEdit="1"/>
                </p:cNvSpPr>
                <p:nvPr/>
              </p:nvSpPr>
              <p:spPr>
                <a:xfrm>
                  <a:off x="9271044" y="3078615"/>
                  <a:ext cx="2120532" cy="276999"/>
                </a:xfrm>
                <a:prstGeom prst="rect">
                  <a:avLst/>
                </a:prstGeom>
                <a:blipFill>
                  <a:blip r:embed="rId20"/>
                  <a:stretch>
                    <a:fillRect l="-3571" t="-21739" r="-595" b="-47826"/>
                  </a:stretch>
                </a:blipFill>
              </p:spPr>
              <p:txBody>
                <a:bodyPr/>
                <a:lstStyle/>
                <a:p>
                  <a:r>
                    <a:rPr lang="en-US">
                      <a:noFill/>
                    </a:rPr>
                    <a:t> </a:t>
                  </a:r>
                </a:p>
              </p:txBody>
            </p:sp>
          </mc:Fallback>
        </mc:AlternateContent>
      </p:grpSp>
      <p:grpSp>
        <p:nvGrpSpPr>
          <p:cNvPr id="86" name="Group 85">
            <a:extLst>
              <a:ext uri="{FF2B5EF4-FFF2-40B4-BE49-F238E27FC236}">
                <a16:creationId xmlns:a16="http://schemas.microsoft.com/office/drawing/2014/main" id="{F239F7D0-9D48-E14E-8BFA-8D60994F3A99}"/>
              </a:ext>
            </a:extLst>
          </p:cNvPr>
          <p:cNvGrpSpPr/>
          <p:nvPr/>
        </p:nvGrpSpPr>
        <p:grpSpPr>
          <a:xfrm>
            <a:off x="4680465" y="5400514"/>
            <a:ext cx="3647225" cy="998688"/>
            <a:chOff x="4680465" y="5400514"/>
            <a:chExt cx="3647225" cy="998688"/>
          </a:xfrm>
        </p:grpSpPr>
        <p:sp>
          <p:nvSpPr>
            <p:cNvPr id="82" name="Rectangle 81">
              <a:extLst>
                <a:ext uri="{FF2B5EF4-FFF2-40B4-BE49-F238E27FC236}">
                  <a16:creationId xmlns:a16="http://schemas.microsoft.com/office/drawing/2014/main" id="{09AE8E34-BBB3-6B40-9FAE-C4F10634075C}"/>
                </a:ext>
              </a:extLst>
            </p:cNvPr>
            <p:cNvSpPr/>
            <p:nvPr/>
          </p:nvSpPr>
          <p:spPr>
            <a:xfrm>
              <a:off x="4680465" y="5695046"/>
              <a:ext cx="3560618" cy="704156"/>
            </a:xfrm>
            <a:prstGeom prst="rect">
              <a:avLst/>
            </a:prstGeom>
            <a:solidFill>
              <a:srgbClr val="FFFF00"/>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5B49FD45-1001-3F49-9E58-D3974C4747D8}"/>
                    </a:ext>
                  </a:extLst>
                </p:cNvPr>
                <p:cNvSpPr txBox="1"/>
                <p:nvPr/>
              </p:nvSpPr>
              <p:spPr>
                <a:xfrm>
                  <a:off x="4765305" y="5791098"/>
                  <a:ext cx="3562385" cy="430887"/>
                </a:xfrm>
                <a:prstGeom prst="rect">
                  <a:avLst/>
                </a:prstGeom>
                <a:noFill/>
              </p:spPr>
              <p:txBody>
                <a:bodyPr wrap="none" lIns="0" tIns="0" rIns="0" bIns="0" rtlCol="0">
                  <a:spAutoFit/>
                </a:bodyPr>
                <a:lstStyle/>
                <a:p>
                  <a14:m>
                    <m:oMath xmlns:m="http://schemas.openxmlformats.org/officeDocument/2006/math">
                      <m:r>
                        <a:rPr lang="en-US" sz="2800" b="1" i="1" smtClean="0">
                          <a:solidFill>
                            <a:schemeClr val="accent2">
                              <a:lumMod val="75000"/>
                            </a:schemeClr>
                          </a:solidFill>
                          <a:latin typeface="Cambria Math" panose="02040503050406030204" pitchFamily="18" charset="0"/>
                          <a:ea typeface="Cambria Math" panose="02040503050406030204" pitchFamily="18" charset="0"/>
                        </a:rPr>
                        <m:t>𝔼</m:t>
                      </m:r>
                      <m:r>
                        <a:rPr lang="en-US" sz="2800" b="1" i="1" smtClean="0">
                          <a:solidFill>
                            <a:schemeClr val="accent2">
                              <a:lumMod val="75000"/>
                            </a:schemeClr>
                          </a:solidFill>
                          <a:latin typeface="Cambria Math" panose="02040503050406030204" pitchFamily="18" charset="0"/>
                          <a:ea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𝒙</m:t>
                      </m:r>
                      <m:r>
                        <a:rPr lang="en-US" sz="2800" b="1" i="1" smtClean="0">
                          <a:solidFill>
                            <a:schemeClr val="accent2">
                              <a:lumMod val="75000"/>
                            </a:schemeClr>
                          </a:solidFill>
                          <a:latin typeface="Cambria Math" panose="02040503050406030204" pitchFamily="18" charset="0"/>
                          <a:ea typeface="Cambria Math" panose="02040503050406030204" pitchFamily="18" charset="0"/>
                        </a:rPr>
                        <m:t>)= </m:t>
                      </m:r>
                      <m:sSubSup>
                        <m:sSubSupPr>
                          <m:ctrlPr>
                            <a:rPr lang="en-US" sz="2800" b="1" i="1" smtClean="0">
                              <a:solidFill>
                                <a:schemeClr val="accent2">
                                  <a:lumMod val="75000"/>
                                </a:schemeClr>
                              </a:solidFill>
                              <a:latin typeface="Cambria Math" panose="02040503050406030204" pitchFamily="18" charset="0"/>
                            </a:rPr>
                          </m:ctrlPr>
                        </m:sSubSupPr>
                        <m:e>
                          <m:r>
                            <a:rPr lang="en-US" sz="2800" b="1" i="1" smtClean="0">
                              <a:solidFill>
                                <a:schemeClr val="accent2">
                                  <a:lumMod val="75000"/>
                                </a:schemeClr>
                              </a:solidFill>
                              <a:latin typeface="Cambria Math" panose="02040503050406030204" pitchFamily="18" charset="0"/>
                              <a:ea typeface="Cambria Math" panose="02040503050406030204" pitchFamily="18" charset="0"/>
                            </a:rPr>
                            <m:t>∑</m:t>
                          </m:r>
                        </m:e>
                        <m:sub>
                          <m:r>
                            <a:rPr lang="en-US" sz="2800" b="1" i="1" smtClean="0">
                              <a:solidFill>
                                <a:schemeClr val="accent2">
                                  <a:lumMod val="75000"/>
                                </a:schemeClr>
                              </a:solidFill>
                              <a:latin typeface="Cambria Math" panose="02040503050406030204" pitchFamily="18" charset="0"/>
                            </a:rPr>
                            <m:t>𝒊</m:t>
                          </m:r>
                          <m:r>
                            <a:rPr lang="en-US" sz="2800" b="1" i="1" smtClean="0">
                              <a:solidFill>
                                <a:schemeClr val="accent2">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rPr>
                            <m:t>𝟏</m:t>
                          </m:r>
                        </m:sub>
                        <m:sup>
                          <m:r>
                            <a:rPr lang="en-US" sz="2800" b="1" i="1" smtClean="0">
                              <a:solidFill>
                                <a:schemeClr val="accent2">
                                  <a:lumMod val="75000"/>
                                </a:schemeClr>
                              </a:solidFill>
                              <a:latin typeface="Cambria Math" panose="02040503050406030204" pitchFamily="18" charset="0"/>
                            </a:rPr>
                            <m:t>𝒏</m:t>
                          </m:r>
                        </m:sup>
                      </m:sSubSup>
                      <m:sSub>
                        <m:sSubPr>
                          <m:ctrlPr>
                            <a:rPr lang="en-US" sz="2800" b="1" i="1">
                              <a:solidFill>
                                <a:schemeClr val="accent2">
                                  <a:lumMod val="75000"/>
                                </a:schemeClr>
                              </a:solidFill>
                              <a:latin typeface="Cambria Math" panose="02040503050406030204" pitchFamily="18" charset="0"/>
                            </a:rPr>
                          </m:ctrlPr>
                        </m:sSubPr>
                        <m:e>
                          <m:r>
                            <a:rPr lang="en-US" sz="2800" b="1" i="1" smtClean="0">
                              <a:solidFill>
                                <a:schemeClr val="accent2">
                                  <a:lumMod val="75000"/>
                                </a:schemeClr>
                              </a:solidFill>
                              <a:latin typeface="Cambria Math" panose="02040503050406030204" pitchFamily="18" charset="0"/>
                            </a:rPr>
                            <m:t>𝒙</m:t>
                          </m:r>
                        </m:e>
                        <m:sub>
                          <m:r>
                            <a:rPr lang="en-US" sz="2800" b="1" i="1" smtClean="0">
                              <a:solidFill>
                                <a:schemeClr val="accent2">
                                  <a:lumMod val="75000"/>
                                </a:schemeClr>
                              </a:solidFill>
                              <a:latin typeface="Cambria Math" panose="02040503050406030204" pitchFamily="18" charset="0"/>
                            </a:rPr>
                            <m:t>𝒊</m:t>
                          </m:r>
                        </m:sub>
                      </m:sSub>
                    </m:oMath>
                  </a14:m>
                  <a:r>
                    <a:rPr lang="en-US" sz="2800" b="1" dirty="0">
                      <a:solidFill>
                        <a:schemeClr val="accent2">
                          <a:lumMod val="75000"/>
                        </a:schemeClr>
                      </a:solidFill>
                    </a:rPr>
                    <a:t> </a:t>
                  </a:r>
                  <a14:m>
                    <m:oMath xmlns:m="http://schemas.openxmlformats.org/officeDocument/2006/math">
                      <m:sSub>
                        <m:sSubPr>
                          <m:ctrlPr>
                            <a:rPr lang="en-US" sz="2800" b="1" i="1">
                              <a:solidFill>
                                <a:schemeClr val="accent2">
                                  <a:lumMod val="75000"/>
                                </a:schemeClr>
                              </a:solidFill>
                              <a:latin typeface="Cambria Math" panose="02040503050406030204" pitchFamily="18" charset="0"/>
                            </a:rPr>
                          </m:ctrlPr>
                        </m:sSubPr>
                        <m:e>
                          <m:r>
                            <a:rPr lang="en-US" sz="2800" b="1" i="1">
                              <a:solidFill>
                                <a:srgbClr val="257F17"/>
                              </a:solidFill>
                              <a:latin typeface="Cambria Math" panose="02040503050406030204" pitchFamily="18" charset="0"/>
                            </a:rPr>
                            <m:t>𝒑</m:t>
                          </m:r>
                          <m:r>
                            <a:rPr lang="en-US" sz="2800" b="1" i="1">
                              <a:solidFill>
                                <a:srgbClr val="257F17"/>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rPr>
                            <m:t>𝒙</m:t>
                          </m:r>
                        </m:e>
                        <m:sub>
                          <m:r>
                            <a:rPr lang="en-US" sz="2800" b="1" i="1">
                              <a:solidFill>
                                <a:schemeClr val="accent2">
                                  <a:lumMod val="75000"/>
                                </a:schemeClr>
                              </a:solidFill>
                              <a:latin typeface="Cambria Math" panose="02040503050406030204" pitchFamily="18" charset="0"/>
                            </a:rPr>
                            <m:t>𝟐</m:t>
                          </m:r>
                        </m:sub>
                      </m:sSub>
                      <m:r>
                        <a:rPr lang="en-US" sz="2800" b="1" i="1">
                          <a:solidFill>
                            <a:srgbClr val="257F17"/>
                          </a:solidFill>
                          <a:latin typeface="Cambria Math" panose="02040503050406030204" pitchFamily="18" charset="0"/>
                        </a:rPr>
                        <m:t>) </m:t>
                      </m:r>
                    </m:oMath>
                  </a14:m>
                  <a:r>
                    <a:rPr lang="en-US" sz="2400" dirty="0"/>
                    <a:t>`</a:t>
                  </a:r>
                </a:p>
              </p:txBody>
            </p:sp>
          </mc:Choice>
          <mc:Fallback xmlns="">
            <p:sp>
              <p:nvSpPr>
                <p:cNvPr id="83" name="TextBox 82">
                  <a:extLst>
                    <a:ext uri="{FF2B5EF4-FFF2-40B4-BE49-F238E27FC236}">
                      <a16:creationId xmlns:a16="http://schemas.microsoft.com/office/drawing/2014/main" id="{5B49FD45-1001-3F49-9E58-D3974C4747D8}"/>
                    </a:ext>
                  </a:extLst>
                </p:cNvPr>
                <p:cNvSpPr txBox="1">
                  <a:spLocks noRot="1" noChangeAspect="1" noMove="1" noResize="1" noEditPoints="1" noAdjustHandles="1" noChangeArrowheads="1" noChangeShapeType="1" noTextEdit="1"/>
                </p:cNvSpPr>
                <p:nvPr/>
              </p:nvSpPr>
              <p:spPr>
                <a:xfrm>
                  <a:off x="4765305" y="5791098"/>
                  <a:ext cx="3562385" cy="430887"/>
                </a:xfrm>
                <a:prstGeom prst="rect">
                  <a:avLst/>
                </a:prstGeom>
                <a:blipFill>
                  <a:blip r:embed="rId21"/>
                  <a:stretch>
                    <a:fillRect l="-3191" t="-11765" r="-3901" b="-38235"/>
                  </a:stretch>
                </a:blipFill>
              </p:spPr>
              <p:txBody>
                <a:bodyPr/>
                <a:lstStyle/>
                <a:p>
                  <a:r>
                    <a:rPr lang="en-US">
                      <a:noFill/>
                    </a:rPr>
                    <a:t> </a:t>
                  </a:r>
                </a:p>
              </p:txBody>
            </p:sp>
          </mc:Fallback>
        </mc:AlternateContent>
        <p:sp>
          <p:nvSpPr>
            <p:cNvPr id="85" name="Down Arrow 84">
              <a:extLst>
                <a:ext uri="{FF2B5EF4-FFF2-40B4-BE49-F238E27FC236}">
                  <a16:creationId xmlns:a16="http://schemas.microsoft.com/office/drawing/2014/main" id="{154DA27D-B003-F04B-BA6F-202F798D8224}"/>
                </a:ext>
              </a:extLst>
            </p:cNvPr>
            <p:cNvSpPr/>
            <p:nvPr/>
          </p:nvSpPr>
          <p:spPr>
            <a:xfrm>
              <a:off x="6046619" y="5400514"/>
              <a:ext cx="321957" cy="296268"/>
            </a:xfrm>
            <a:prstGeom prst="downArrow">
              <a:avLst/>
            </a:prstGeom>
            <a:solidFill>
              <a:schemeClr val="bg2">
                <a:lumMod val="75000"/>
              </a:schemeClr>
            </a:solidFill>
            <a:ln w="381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216358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3" presetClass="entr" presetSubtype="1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blinds(horizontal)">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blinds(horizontal)">
                                      <p:cBhvr>
                                        <p:cTn id="31" dur="500"/>
                                        <p:tgtEl>
                                          <p:spTgt spid="73"/>
                                        </p:tgtEl>
                                      </p:cBhvr>
                                    </p:animEffect>
                                  </p:childTnLst>
                                </p:cTn>
                              </p:par>
                              <p:par>
                                <p:cTn id="32" presetID="3" presetClass="entr" presetSubtype="10"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linds(horizontal)">
                                      <p:cBhvr>
                                        <p:cTn id="34" dur="500"/>
                                        <p:tgtEl>
                                          <p:spTgt spid="45"/>
                                        </p:tgtEl>
                                      </p:cBhvr>
                                    </p:animEffect>
                                  </p:childTnLst>
                                </p:cTn>
                              </p:par>
                              <p:par>
                                <p:cTn id="35" presetID="3" presetClass="entr" presetSubtype="1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blinds(horizontal)">
                                      <p:cBhvr>
                                        <p:cTn id="37" dur="500"/>
                                        <p:tgtEl>
                                          <p:spTgt spid="49"/>
                                        </p:tgtEl>
                                      </p:cBhvr>
                                    </p:animEffect>
                                  </p:childTnLst>
                                </p:cTn>
                              </p:par>
                              <p:par>
                                <p:cTn id="38" presetID="3" presetClass="entr" presetSubtype="1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blinds(horizontal)">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linds(horizontal)">
                                      <p:cBhvr>
                                        <p:cTn id="45" dur="500"/>
                                        <p:tgtEl>
                                          <p:spTgt spid="5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blinds(horizontal)">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blinds(horizontal)">
                                      <p:cBhvr>
                                        <p:cTn id="53" dur="500"/>
                                        <p:tgtEl>
                                          <p:spTgt spid="56"/>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blinds(horizontal)">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blinds(horizontal)">
                                      <p:cBhvr>
                                        <p:cTn id="61" dur="500"/>
                                        <p:tgtEl>
                                          <p:spTgt spid="58"/>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blinds(horizontal)">
                                      <p:cBhvr>
                                        <p:cTn id="66" dur="500"/>
                                        <p:tgtEl>
                                          <p:spTgt spid="5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blinds(horizontal)">
                                      <p:cBhvr>
                                        <p:cTn id="69" dur="500"/>
                                        <p:tgtEl>
                                          <p:spTgt spid="5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blinds(horizontal)">
                                      <p:cBhvr>
                                        <p:cTn id="74" dur="500"/>
                                        <p:tgtEl>
                                          <p:spTgt spid="55"/>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blinds(horizontal)">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86"/>
                                        </p:tgtEl>
                                        <p:attrNameLst>
                                          <p:attrName>style.visibility</p:attrName>
                                        </p:attrNameLst>
                                      </p:cBhvr>
                                      <p:to>
                                        <p:strVal val="visible"/>
                                      </p:to>
                                    </p:set>
                                    <p:animEffect transition="in" filter="blinds(horizontal)">
                                      <p:cBhvr>
                                        <p:cTn id="8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4" grpId="0"/>
      <p:bldP spid="56" grpId="0"/>
      <p:bldP spid="57" grpId="0"/>
      <p:bldP spid="58" grpId="0"/>
      <p:bldP spid="59" grpId="0"/>
      <p:bldP spid="64"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Using Moments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14</a:t>
            </a:fld>
            <a:endParaRPr lang="en-US"/>
          </a:p>
        </p:txBody>
      </p:sp>
      <p:pic>
        <p:nvPicPr>
          <p:cNvPr id="7" name="Picture 6">
            <a:extLst>
              <a:ext uri="{FF2B5EF4-FFF2-40B4-BE49-F238E27FC236}">
                <a16:creationId xmlns:a16="http://schemas.microsoft.com/office/drawing/2014/main" id="{671C3DC7-FFA1-D74C-A5CF-FBCE77F6A897}"/>
              </a:ext>
            </a:extLst>
          </p:cNvPr>
          <p:cNvPicPr>
            <a:picLocks noChangeAspect="1"/>
          </p:cNvPicPr>
          <p:nvPr/>
        </p:nvPicPr>
        <p:blipFill>
          <a:blip r:embed="rId4"/>
          <a:stretch>
            <a:fillRect/>
          </a:stretch>
        </p:blipFill>
        <p:spPr>
          <a:xfrm>
            <a:off x="667314" y="3192946"/>
            <a:ext cx="8476686" cy="1261824"/>
          </a:xfrm>
          <a:prstGeom prst="rect">
            <a:avLst/>
          </a:prstGeom>
        </p:spPr>
      </p:pic>
      <p:pic>
        <p:nvPicPr>
          <p:cNvPr id="10" name="Picture 9">
            <a:extLst>
              <a:ext uri="{FF2B5EF4-FFF2-40B4-BE49-F238E27FC236}">
                <a16:creationId xmlns:a16="http://schemas.microsoft.com/office/drawing/2014/main" id="{C0BE55C3-7707-B84E-B573-74EBC2007DDB}"/>
              </a:ext>
            </a:extLst>
          </p:cNvPr>
          <p:cNvPicPr>
            <a:picLocks noChangeAspect="1"/>
          </p:cNvPicPr>
          <p:nvPr/>
        </p:nvPicPr>
        <p:blipFill>
          <a:blip r:embed="rId5"/>
          <a:stretch>
            <a:fillRect/>
          </a:stretch>
        </p:blipFill>
        <p:spPr>
          <a:xfrm>
            <a:off x="528278" y="4713473"/>
            <a:ext cx="9597797" cy="834591"/>
          </a:xfrm>
          <a:prstGeom prst="rect">
            <a:avLst/>
          </a:prstGeom>
        </p:spPr>
      </p:pic>
      <p:pic>
        <p:nvPicPr>
          <p:cNvPr id="13" name="Picture 12">
            <a:extLst>
              <a:ext uri="{FF2B5EF4-FFF2-40B4-BE49-F238E27FC236}">
                <a16:creationId xmlns:a16="http://schemas.microsoft.com/office/drawing/2014/main" id="{B21AC404-5268-3F48-B1A3-D2131C0F94E8}"/>
              </a:ext>
            </a:extLst>
          </p:cNvPr>
          <p:cNvPicPr>
            <a:picLocks noChangeAspect="1"/>
          </p:cNvPicPr>
          <p:nvPr/>
        </p:nvPicPr>
        <p:blipFill>
          <a:blip r:embed="rId6"/>
          <a:stretch>
            <a:fillRect/>
          </a:stretch>
        </p:blipFill>
        <p:spPr>
          <a:xfrm>
            <a:off x="528278" y="5587077"/>
            <a:ext cx="9775567" cy="883246"/>
          </a:xfrm>
          <a:prstGeom prst="rect">
            <a:avLst/>
          </a:prstGeom>
        </p:spPr>
      </p:pic>
      <p:grpSp>
        <p:nvGrpSpPr>
          <p:cNvPr id="14" name="Group 13">
            <a:extLst>
              <a:ext uri="{FF2B5EF4-FFF2-40B4-BE49-F238E27FC236}">
                <a16:creationId xmlns:a16="http://schemas.microsoft.com/office/drawing/2014/main" id="{0F2289A4-2A05-9845-B707-9E884CAB25A6}"/>
              </a:ext>
            </a:extLst>
          </p:cNvPr>
          <p:cNvGrpSpPr/>
          <p:nvPr/>
        </p:nvGrpSpPr>
        <p:grpSpPr>
          <a:xfrm>
            <a:off x="586891" y="741602"/>
            <a:ext cx="11194801" cy="2044744"/>
            <a:chOff x="631482" y="4297440"/>
            <a:chExt cx="10528887" cy="2044744"/>
          </a:xfrm>
        </p:grpSpPr>
        <p:sp>
          <p:nvSpPr>
            <p:cNvPr id="8" name="Title 2">
              <a:extLst>
                <a:ext uri="{FF2B5EF4-FFF2-40B4-BE49-F238E27FC236}">
                  <a16:creationId xmlns:a16="http://schemas.microsoft.com/office/drawing/2014/main" id="{EF1DA884-57E5-5744-BF5F-E070DF6530F3}"/>
                </a:ext>
              </a:extLst>
            </p:cNvPr>
            <p:cNvSpPr txBox="1">
              <a:spLocks/>
            </p:cNvSpPr>
            <p:nvPr/>
          </p:nvSpPr>
          <p:spPr>
            <a:xfrm>
              <a:off x="750275" y="4417797"/>
              <a:ext cx="10410094" cy="192438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tx1"/>
                  </a:solidFill>
                </a:rPr>
                <a:t> </a:t>
              </a:r>
              <a:r>
                <a:rPr lang="en-US" sz="1400" b="1" dirty="0">
                  <a:solidFill>
                    <a:schemeClr val="accent2"/>
                  </a:solidFill>
                </a:rPr>
                <a:t>So we saw probability can be seen as the lookup table, which can easily become unmanageable .</a:t>
              </a:r>
            </a:p>
            <a:p>
              <a:endParaRPr lang="en-US" sz="1400" b="1" dirty="0">
                <a:solidFill>
                  <a:schemeClr val="accent2"/>
                </a:solidFill>
              </a:endParaRPr>
            </a:p>
            <a:p>
              <a:r>
                <a:rPr lang="en-US" sz="1400" b="1" dirty="0">
                  <a:solidFill>
                    <a:schemeClr val="accent2"/>
                  </a:solidFill>
                </a:rPr>
                <a:t>. So we like to parameterize most of the distribution so that we have to only remember the those parameters.</a:t>
              </a:r>
            </a:p>
            <a:p>
              <a:endParaRPr lang="en-US" sz="1400" b="1" dirty="0">
                <a:solidFill>
                  <a:schemeClr val="accent2"/>
                </a:solidFill>
              </a:endParaRPr>
            </a:p>
            <a:p>
              <a:r>
                <a:rPr lang="en-US" sz="1400" b="1" dirty="0">
                  <a:solidFill>
                    <a:schemeClr val="accent2"/>
                  </a:solidFill>
                </a:rPr>
                <a:t>. Not all distribution can be parameterized and many times there is no closed form expression and hence like to get information about the distribution using it’s moments</a:t>
              </a:r>
            </a:p>
            <a:p>
              <a:endParaRPr lang="en-US" sz="1400" b="1" dirty="0">
                <a:solidFill>
                  <a:schemeClr val="accent2"/>
                </a:solidFill>
              </a:endParaRPr>
            </a:p>
            <a:p>
              <a:r>
                <a:rPr lang="en-US" sz="1400" b="1" dirty="0">
                  <a:solidFill>
                    <a:schemeClr val="accent2"/>
                  </a:solidFill>
                </a:rPr>
                <a:t>. Since it is mathematically convenient to use this forms, we will explore this more.</a:t>
              </a:r>
              <a:br>
                <a:rPr lang="en-US" sz="1400" dirty="0">
                  <a:solidFill>
                    <a:schemeClr val="accent2"/>
                  </a:solidFill>
                </a:rPr>
              </a:br>
              <a:endParaRPr lang="en-US" sz="1400" dirty="0">
                <a:solidFill>
                  <a:schemeClr val="accent2"/>
                </a:solidFill>
              </a:endParaRPr>
            </a:p>
          </p:txBody>
        </p:sp>
        <p:sp>
          <p:nvSpPr>
            <p:cNvPr id="16" name="Rounded Rectangle 15">
              <a:extLst>
                <a:ext uri="{FF2B5EF4-FFF2-40B4-BE49-F238E27FC236}">
                  <a16:creationId xmlns:a16="http://schemas.microsoft.com/office/drawing/2014/main" id="{E995FEEB-E899-3843-B15D-ABA0A9B17FD7}"/>
                </a:ext>
              </a:extLst>
            </p:cNvPr>
            <p:cNvSpPr/>
            <p:nvPr/>
          </p:nvSpPr>
          <p:spPr>
            <a:xfrm>
              <a:off x="631482" y="4297440"/>
              <a:ext cx="10153749" cy="2044743"/>
            </a:xfrm>
            <a:prstGeom prst="roundRect">
              <a:avLst>
                <a:gd name="adj" fmla="val 17276"/>
              </a:avLst>
            </a:prstGeom>
            <a:ln w="254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7974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(Expectation)</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15</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8464061" y="785447"/>
            <a:ext cx="3165231" cy="214192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tx1"/>
                </a:solidFill>
              </a:rPr>
              <a:t> </a:t>
            </a:r>
            <a:r>
              <a:rPr lang="en-US" sz="1800" b="1" dirty="0">
                <a:solidFill>
                  <a:schemeClr val="accent2"/>
                </a:solidFill>
              </a:rPr>
              <a:t>First order moment is called expected and intuitively gives us a way to approximate complex distribution with a single point.</a:t>
            </a:r>
          </a:p>
          <a:p>
            <a:br>
              <a:rPr lang="en-US" dirty="0">
                <a:solidFill>
                  <a:schemeClr val="accent2"/>
                </a:solidFill>
              </a:rPr>
            </a:br>
            <a:endParaRPr lang="en-US" dirty="0">
              <a:solidFill>
                <a:schemeClr val="accent2"/>
              </a:solidFill>
            </a:endParaRPr>
          </a:p>
        </p:txBody>
      </p:sp>
      <p:pic>
        <p:nvPicPr>
          <p:cNvPr id="13" name="Picture 12">
            <a:extLst>
              <a:ext uri="{FF2B5EF4-FFF2-40B4-BE49-F238E27FC236}">
                <a16:creationId xmlns:a16="http://schemas.microsoft.com/office/drawing/2014/main" id="{3DC19386-22B8-FD4C-816E-D08D2D23C276}"/>
              </a:ext>
            </a:extLst>
          </p:cNvPr>
          <p:cNvPicPr>
            <a:picLocks noChangeAspect="1"/>
          </p:cNvPicPr>
          <p:nvPr/>
        </p:nvPicPr>
        <p:blipFill>
          <a:blip r:embed="rId4"/>
          <a:stretch>
            <a:fillRect/>
          </a:stretch>
        </p:blipFill>
        <p:spPr>
          <a:xfrm>
            <a:off x="1377342" y="3002540"/>
            <a:ext cx="7937500" cy="3327400"/>
          </a:xfrm>
          <a:prstGeom prst="rect">
            <a:avLst/>
          </a:prstGeom>
        </p:spPr>
      </p:pic>
      <p:pic>
        <p:nvPicPr>
          <p:cNvPr id="15" name="Picture 14">
            <a:extLst>
              <a:ext uri="{FF2B5EF4-FFF2-40B4-BE49-F238E27FC236}">
                <a16:creationId xmlns:a16="http://schemas.microsoft.com/office/drawing/2014/main" id="{CF74FC3B-FA80-D042-B099-D3604F4A2A51}"/>
              </a:ext>
            </a:extLst>
          </p:cNvPr>
          <p:cNvPicPr>
            <a:picLocks noChangeAspect="1"/>
          </p:cNvPicPr>
          <p:nvPr/>
        </p:nvPicPr>
        <p:blipFill>
          <a:blip r:embed="rId5"/>
          <a:stretch>
            <a:fillRect/>
          </a:stretch>
        </p:blipFill>
        <p:spPr>
          <a:xfrm>
            <a:off x="630115" y="867508"/>
            <a:ext cx="7341577" cy="1664675"/>
          </a:xfrm>
          <a:prstGeom prst="rect">
            <a:avLst/>
          </a:prstGeom>
        </p:spPr>
      </p:pic>
    </p:spTree>
    <p:custDataLst>
      <p:tags r:id="rId1"/>
    </p:custDataLst>
    <p:extLst>
      <p:ext uri="{BB962C8B-B14F-4D97-AF65-F5344CB8AC3E}">
        <p14:creationId xmlns:p14="http://schemas.microsoft.com/office/powerpoint/2010/main" val="364135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(Variance)</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b="1" smtClean="0"/>
              <a:t>16</a:t>
            </a:fld>
            <a:endParaRPr lang="en-US" b="1"/>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8721969" y="1966027"/>
            <a:ext cx="3165231" cy="164468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b="1" dirty="0">
                <a:solidFill>
                  <a:schemeClr val="accent2"/>
                </a:solidFill>
              </a:rPr>
              <a:t>. Many distribution is not a single point but spread around the most likely value and second moments gives us the way to measure the spread.</a:t>
            </a:r>
          </a:p>
          <a:p>
            <a:br>
              <a:rPr lang="en-US" b="1" dirty="0">
                <a:solidFill>
                  <a:schemeClr val="accent2"/>
                </a:solidFill>
              </a:rPr>
            </a:br>
            <a:endParaRPr lang="en-US" b="1" dirty="0">
              <a:solidFill>
                <a:schemeClr val="accent2"/>
              </a:solidFill>
            </a:endParaRPr>
          </a:p>
        </p:txBody>
      </p:sp>
      <p:pic>
        <p:nvPicPr>
          <p:cNvPr id="3" name="Picture 2">
            <a:extLst>
              <a:ext uri="{FF2B5EF4-FFF2-40B4-BE49-F238E27FC236}">
                <a16:creationId xmlns:a16="http://schemas.microsoft.com/office/drawing/2014/main" id="{B03D7E23-CD50-D44D-BA1C-BE123F2BEA80}"/>
              </a:ext>
            </a:extLst>
          </p:cNvPr>
          <p:cNvPicPr>
            <a:picLocks noChangeAspect="1"/>
          </p:cNvPicPr>
          <p:nvPr/>
        </p:nvPicPr>
        <p:blipFill>
          <a:blip r:embed="rId4"/>
          <a:stretch>
            <a:fillRect/>
          </a:stretch>
        </p:blipFill>
        <p:spPr>
          <a:xfrm>
            <a:off x="636365" y="3314180"/>
            <a:ext cx="8001000" cy="2921000"/>
          </a:xfrm>
          <a:prstGeom prst="rect">
            <a:avLst/>
          </a:prstGeom>
        </p:spPr>
      </p:pic>
      <p:pic>
        <p:nvPicPr>
          <p:cNvPr id="6" name="Picture 5">
            <a:extLst>
              <a:ext uri="{FF2B5EF4-FFF2-40B4-BE49-F238E27FC236}">
                <a16:creationId xmlns:a16="http://schemas.microsoft.com/office/drawing/2014/main" id="{A264C259-2C0C-4B48-AE63-64E2DFAE11EA}"/>
              </a:ext>
            </a:extLst>
          </p:cNvPr>
          <p:cNvPicPr>
            <a:picLocks noChangeAspect="1"/>
          </p:cNvPicPr>
          <p:nvPr/>
        </p:nvPicPr>
        <p:blipFill>
          <a:blip r:embed="rId5"/>
          <a:stretch>
            <a:fillRect/>
          </a:stretch>
        </p:blipFill>
        <p:spPr>
          <a:xfrm>
            <a:off x="325256" y="602243"/>
            <a:ext cx="9273731" cy="1363784"/>
          </a:xfrm>
          <a:prstGeom prst="rect">
            <a:avLst/>
          </a:prstGeom>
        </p:spPr>
      </p:pic>
    </p:spTree>
    <p:custDataLst>
      <p:tags r:id="rId1"/>
    </p:custDataLst>
    <p:extLst>
      <p:ext uri="{BB962C8B-B14F-4D97-AF65-F5344CB8AC3E}">
        <p14:creationId xmlns:p14="http://schemas.microsoft.com/office/powerpoint/2010/main" val="30872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(Skewness)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17</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9066863" y="1225874"/>
            <a:ext cx="2691383" cy="182895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tx1"/>
                </a:solidFill>
              </a:rPr>
              <a:t> </a:t>
            </a:r>
            <a:r>
              <a:rPr lang="en-US" sz="1600" b="1" dirty="0">
                <a:solidFill>
                  <a:schemeClr val="accent2"/>
                </a:solidFill>
              </a:rPr>
              <a:t>We can have 3rd moment representing skewness and gives us the information whether PDF is left sided or right sided.</a:t>
            </a:r>
            <a:br>
              <a:rPr lang="en-US" dirty="0">
                <a:solidFill>
                  <a:schemeClr val="accent3"/>
                </a:solidFill>
              </a:rPr>
            </a:br>
            <a:endParaRPr lang="en-US" dirty="0">
              <a:solidFill>
                <a:schemeClr val="accent3"/>
              </a:solidFill>
            </a:endParaRPr>
          </a:p>
        </p:txBody>
      </p:sp>
      <p:pic>
        <p:nvPicPr>
          <p:cNvPr id="10" name="Picture 9">
            <a:extLst>
              <a:ext uri="{FF2B5EF4-FFF2-40B4-BE49-F238E27FC236}">
                <a16:creationId xmlns:a16="http://schemas.microsoft.com/office/drawing/2014/main" id="{CE6BF49B-F38B-7C4F-948C-E246B78F49C5}"/>
              </a:ext>
            </a:extLst>
          </p:cNvPr>
          <p:cNvPicPr>
            <a:picLocks noChangeAspect="1"/>
          </p:cNvPicPr>
          <p:nvPr/>
        </p:nvPicPr>
        <p:blipFill>
          <a:blip r:embed="rId4"/>
          <a:stretch>
            <a:fillRect/>
          </a:stretch>
        </p:blipFill>
        <p:spPr>
          <a:xfrm>
            <a:off x="6959206" y="3155878"/>
            <a:ext cx="4950320" cy="2260183"/>
          </a:xfrm>
          <a:prstGeom prst="rect">
            <a:avLst/>
          </a:prstGeom>
        </p:spPr>
      </p:pic>
      <p:pic>
        <p:nvPicPr>
          <p:cNvPr id="3" name="Picture 2">
            <a:extLst>
              <a:ext uri="{FF2B5EF4-FFF2-40B4-BE49-F238E27FC236}">
                <a16:creationId xmlns:a16="http://schemas.microsoft.com/office/drawing/2014/main" id="{E4BEC774-F8DF-3945-B130-919DA7B3E6FD}"/>
              </a:ext>
            </a:extLst>
          </p:cNvPr>
          <p:cNvPicPr>
            <a:picLocks noChangeAspect="1"/>
          </p:cNvPicPr>
          <p:nvPr/>
        </p:nvPicPr>
        <p:blipFill>
          <a:blip r:embed="rId5"/>
          <a:stretch>
            <a:fillRect/>
          </a:stretch>
        </p:blipFill>
        <p:spPr>
          <a:xfrm>
            <a:off x="325256" y="3054829"/>
            <a:ext cx="6575806" cy="2452880"/>
          </a:xfrm>
          <a:prstGeom prst="rect">
            <a:avLst/>
          </a:prstGeom>
        </p:spPr>
      </p:pic>
      <p:pic>
        <p:nvPicPr>
          <p:cNvPr id="6" name="Picture 5">
            <a:extLst>
              <a:ext uri="{FF2B5EF4-FFF2-40B4-BE49-F238E27FC236}">
                <a16:creationId xmlns:a16="http://schemas.microsoft.com/office/drawing/2014/main" id="{69BF83BD-3EB5-F549-9DC4-0BB36A5331E0}"/>
              </a:ext>
            </a:extLst>
          </p:cNvPr>
          <p:cNvPicPr>
            <a:picLocks noChangeAspect="1"/>
          </p:cNvPicPr>
          <p:nvPr/>
        </p:nvPicPr>
        <p:blipFill>
          <a:blip r:embed="rId6"/>
          <a:stretch>
            <a:fillRect/>
          </a:stretch>
        </p:blipFill>
        <p:spPr>
          <a:xfrm>
            <a:off x="307479" y="1163921"/>
            <a:ext cx="8730807" cy="1188876"/>
          </a:xfrm>
          <a:prstGeom prst="rect">
            <a:avLst/>
          </a:prstGeom>
        </p:spPr>
      </p:pic>
    </p:spTree>
    <p:custDataLst>
      <p:tags r:id="rId1"/>
    </p:custDataLst>
    <p:extLst>
      <p:ext uri="{BB962C8B-B14F-4D97-AF65-F5344CB8AC3E}">
        <p14:creationId xmlns:p14="http://schemas.microsoft.com/office/powerpoint/2010/main" val="10392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(Kurtosis)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18</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9870831" y="990734"/>
            <a:ext cx="1691319" cy="181472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accent2"/>
                </a:solidFill>
              </a:rPr>
              <a:t> 4th moment called kurtosis representing heavy tails or outliers.</a:t>
            </a:r>
          </a:p>
          <a:p>
            <a:br>
              <a:rPr lang="en-US" dirty="0">
                <a:solidFill>
                  <a:schemeClr val="accent2"/>
                </a:solidFill>
              </a:rPr>
            </a:br>
            <a:endParaRPr lang="en-US" dirty="0">
              <a:solidFill>
                <a:schemeClr val="accent2"/>
              </a:solidFill>
            </a:endParaRPr>
          </a:p>
        </p:txBody>
      </p:sp>
      <p:pic>
        <p:nvPicPr>
          <p:cNvPr id="5" name="Picture 4">
            <a:extLst>
              <a:ext uri="{FF2B5EF4-FFF2-40B4-BE49-F238E27FC236}">
                <a16:creationId xmlns:a16="http://schemas.microsoft.com/office/drawing/2014/main" id="{4FCBDB7F-03B0-E644-BEBD-4F90533436A9}"/>
              </a:ext>
            </a:extLst>
          </p:cNvPr>
          <p:cNvPicPr>
            <a:picLocks noChangeAspect="1"/>
          </p:cNvPicPr>
          <p:nvPr/>
        </p:nvPicPr>
        <p:blipFill>
          <a:blip r:embed="rId4"/>
          <a:stretch>
            <a:fillRect/>
          </a:stretch>
        </p:blipFill>
        <p:spPr>
          <a:xfrm>
            <a:off x="1152849" y="2692715"/>
            <a:ext cx="7962900" cy="2933700"/>
          </a:xfrm>
          <a:prstGeom prst="rect">
            <a:avLst/>
          </a:prstGeom>
        </p:spPr>
      </p:pic>
      <p:pic>
        <p:nvPicPr>
          <p:cNvPr id="7" name="Picture 6">
            <a:extLst>
              <a:ext uri="{FF2B5EF4-FFF2-40B4-BE49-F238E27FC236}">
                <a16:creationId xmlns:a16="http://schemas.microsoft.com/office/drawing/2014/main" id="{DE695C9F-521A-A641-9EB7-77A8AF918605}"/>
              </a:ext>
            </a:extLst>
          </p:cNvPr>
          <p:cNvPicPr>
            <a:picLocks noChangeAspect="1"/>
          </p:cNvPicPr>
          <p:nvPr/>
        </p:nvPicPr>
        <p:blipFill>
          <a:blip r:embed="rId5"/>
          <a:stretch>
            <a:fillRect/>
          </a:stretch>
        </p:blipFill>
        <p:spPr>
          <a:xfrm>
            <a:off x="592140" y="990734"/>
            <a:ext cx="9084319" cy="1248374"/>
          </a:xfrm>
          <a:prstGeom prst="rect">
            <a:avLst/>
          </a:prstGeom>
        </p:spPr>
      </p:pic>
    </p:spTree>
    <p:custDataLst>
      <p:tags r:id="rId1"/>
    </p:custDataLst>
    <p:extLst>
      <p:ext uri="{BB962C8B-B14F-4D97-AF65-F5344CB8AC3E}">
        <p14:creationId xmlns:p14="http://schemas.microsoft.com/office/powerpoint/2010/main" val="33031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(Covariance)</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19</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325256" y="947690"/>
                <a:ext cx="3324257" cy="2168651"/>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accent2"/>
                    </a:solidFill>
                  </a:rPr>
                  <a:t> If we have two random variables </a:t>
                </a:r>
                <a14:m>
                  <m:oMath xmlns:m="http://schemas.openxmlformats.org/officeDocument/2006/math">
                    <m:sSub>
                      <m:sSubPr>
                        <m:ctrlPr>
                          <a:rPr lang="en-US" sz="2000" b="1" i="1" smtClean="0">
                            <a:solidFill>
                              <a:srgbClr val="257F17"/>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𝑿</m:t>
                        </m:r>
                      </m:e>
                      <m:sub>
                        <m:r>
                          <a:rPr lang="en-US" sz="2000" b="1" i="1" smtClean="0">
                            <a:solidFill>
                              <a:srgbClr val="257F17"/>
                            </a:solidFill>
                            <a:latin typeface="Cambria Math" panose="02040503050406030204" pitchFamily="18" charset="0"/>
                          </a:rPr>
                          <m:t>𝟏</m:t>
                        </m:r>
                      </m:sub>
                    </m:sSub>
                  </m:oMath>
                </a14:m>
                <a:r>
                  <a:rPr lang="en-US" sz="2000" b="1" dirty="0">
                    <a:solidFill>
                      <a:srgbClr val="257F17"/>
                    </a:solidFill>
                  </a:rPr>
                  <a:t> </a:t>
                </a:r>
                <a:r>
                  <a:rPr lang="en-US" sz="1800" b="1" dirty="0">
                    <a:solidFill>
                      <a:schemeClr val="accent2"/>
                    </a:solidFill>
                  </a:rPr>
                  <a:t>and </a:t>
                </a:r>
                <a14:m>
                  <m:oMath xmlns:m="http://schemas.openxmlformats.org/officeDocument/2006/math">
                    <m:sSub>
                      <m:sSubPr>
                        <m:ctrlPr>
                          <a:rPr lang="en-US" sz="2000" b="1" i="1">
                            <a:solidFill>
                              <a:schemeClr val="accent2"/>
                            </a:solidFill>
                            <a:latin typeface="Cambria Math" panose="02040503050406030204" pitchFamily="18" charset="0"/>
                          </a:rPr>
                        </m:ctrlPr>
                      </m:sSubPr>
                      <m:e>
                        <m:r>
                          <a:rPr lang="en-US" sz="2000" b="1" i="1">
                            <a:solidFill>
                              <a:schemeClr val="accent2"/>
                            </a:solidFill>
                            <a:latin typeface="Cambria Math" panose="02040503050406030204" pitchFamily="18" charset="0"/>
                          </a:rPr>
                          <m:t>𝑿</m:t>
                        </m:r>
                      </m:e>
                      <m:sub>
                        <m:r>
                          <a:rPr lang="en-US" sz="2000" b="1" i="1" smtClean="0">
                            <a:solidFill>
                              <a:schemeClr val="accent2"/>
                            </a:solidFill>
                            <a:latin typeface="Cambria Math" panose="02040503050406030204" pitchFamily="18" charset="0"/>
                          </a:rPr>
                          <m:t>𝟐</m:t>
                        </m:r>
                      </m:sub>
                    </m:sSub>
                  </m:oMath>
                </a14:m>
                <a:r>
                  <a:rPr lang="en-US" sz="1800" b="1" dirty="0">
                    <a:solidFill>
                      <a:schemeClr val="accent2"/>
                    </a:solidFill>
                  </a:rPr>
                  <a:t>, we would like to know they they behave together in terms of variance.</a:t>
                </a:r>
              </a:p>
              <a:p>
                <a:endParaRPr lang="en-US" sz="1800" b="1" dirty="0">
                  <a:solidFill>
                    <a:schemeClr val="accent2"/>
                  </a:solidFill>
                </a:endParaRPr>
              </a:p>
              <a:p>
                <a:r>
                  <a:rPr lang="en-US" sz="1800" b="1" dirty="0">
                    <a:solidFill>
                      <a:schemeClr val="accent2"/>
                    </a:solidFill>
                  </a:rPr>
                  <a:t>. We can define covariance to measure this. </a:t>
                </a:r>
              </a:p>
              <a:p>
                <a:br>
                  <a:rPr lang="en-US" dirty="0">
                    <a:solidFill>
                      <a:schemeClr val="accent2"/>
                    </a:solidFill>
                  </a:rPr>
                </a:br>
                <a:endParaRPr lang="en-US" dirty="0">
                  <a:solidFill>
                    <a:schemeClr val="accent2"/>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325256" y="947690"/>
                <a:ext cx="3324257" cy="2168651"/>
              </a:xfrm>
              <a:prstGeom prst="rect">
                <a:avLst/>
              </a:prstGeom>
              <a:blipFill>
                <a:blip r:embed="rId4"/>
                <a:stretch>
                  <a:fillRect l="-4198" t="-4678" r="-38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314534A-07A0-5E4E-A640-5E1BD4195488}"/>
              </a:ext>
            </a:extLst>
          </p:cNvPr>
          <p:cNvPicPr>
            <a:picLocks noChangeAspect="1"/>
          </p:cNvPicPr>
          <p:nvPr/>
        </p:nvPicPr>
        <p:blipFill>
          <a:blip r:embed="rId5"/>
          <a:stretch>
            <a:fillRect/>
          </a:stretch>
        </p:blipFill>
        <p:spPr>
          <a:xfrm>
            <a:off x="4033067" y="878998"/>
            <a:ext cx="7207392" cy="1053388"/>
          </a:xfrm>
          <a:prstGeom prst="rect">
            <a:avLst/>
          </a:prstGeom>
        </p:spPr>
      </p:pic>
      <mc:AlternateContent xmlns:mc="http://schemas.openxmlformats.org/markup-compatibility/2006" xmlns:a14="http://schemas.microsoft.com/office/drawing/2010/main">
        <mc:Choice Requires="a14">
          <p:sp>
            <p:nvSpPr>
              <p:cNvPr id="9" name="Title 2">
                <a:extLst>
                  <a:ext uri="{FF2B5EF4-FFF2-40B4-BE49-F238E27FC236}">
                    <a16:creationId xmlns:a16="http://schemas.microsoft.com/office/drawing/2014/main" id="{D3110DD0-712D-E24B-AFE4-9D62BF9C9A12}"/>
                  </a:ext>
                </a:extLst>
              </p:cNvPr>
              <p:cNvSpPr txBox="1">
                <a:spLocks/>
              </p:cNvSpPr>
              <p:nvPr/>
            </p:nvSpPr>
            <p:spPr>
              <a:xfrm>
                <a:off x="325659" y="3812142"/>
                <a:ext cx="3226328" cy="125065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accent2"/>
                    </a:solidFill>
                  </a:rPr>
                  <a:t> The idea can be extended for the vector of random variables </a:t>
                </a:r>
                <a14:m>
                  <m:oMath xmlns:m="http://schemas.openxmlformats.org/officeDocument/2006/math">
                    <m:r>
                      <a:rPr lang="en-US" sz="2000" b="1" i="1" smtClean="0">
                        <a:solidFill>
                          <a:srgbClr val="257F17"/>
                        </a:solidFill>
                        <a:latin typeface="Cambria Math" panose="02040503050406030204" pitchFamily="18" charset="0"/>
                      </a:rPr>
                      <m:t>𝑿</m:t>
                    </m:r>
                    <m:r>
                      <a:rPr lang="en-US" sz="2000" b="1" i="1" smtClean="0">
                        <a:solidFill>
                          <a:srgbClr val="257F17"/>
                        </a:solidFill>
                        <a:latin typeface="Cambria Math" panose="02040503050406030204" pitchFamily="18" charset="0"/>
                      </a:rPr>
                      <m:t>=</m:t>
                    </m:r>
                    <m:d>
                      <m:dPr>
                        <m:ctrlPr>
                          <a:rPr lang="en-US" sz="2000" b="1" i="1" smtClean="0">
                            <a:solidFill>
                              <a:srgbClr val="257F17"/>
                            </a:solidFill>
                            <a:latin typeface="Cambria Math" panose="02040503050406030204" pitchFamily="18" charset="0"/>
                          </a:rPr>
                        </m:ctrlPr>
                      </m:dPr>
                      <m:e>
                        <m:sSub>
                          <m:sSubPr>
                            <m:ctrlPr>
                              <a:rPr lang="en-US" sz="2000" b="1" i="1">
                                <a:solidFill>
                                  <a:srgbClr val="257F17"/>
                                </a:solidFill>
                                <a:latin typeface="Cambria Math" panose="02040503050406030204" pitchFamily="18" charset="0"/>
                              </a:rPr>
                            </m:ctrlPr>
                          </m:sSubPr>
                          <m:e>
                            <m:r>
                              <a:rPr lang="en-US" sz="2000" b="1" i="1">
                                <a:solidFill>
                                  <a:srgbClr val="257F17"/>
                                </a:solidFill>
                                <a:latin typeface="Cambria Math" panose="02040503050406030204" pitchFamily="18" charset="0"/>
                              </a:rPr>
                              <m:t>𝑿</m:t>
                            </m:r>
                          </m:e>
                          <m:sub>
                            <m:r>
                              <a:rPr lang="en-US" sz="2000" b="1" i="1" smtClean="0">
                                <a:solidFill>
                                  <a:srgbClr val="257F17"/>
                                </a:solidFill>
                                <a:latin typeface="Cambria Math" panose="02040503050406030204" pitchFamily="18" charset="0"/>
                              </a:rPr>
                              <m:t>𝟏</m:t>
                            </m:r>
                            <m:r>
                              <a:rPr lang="en-US" sz="2000" b="1" i="1" smtClean="0">
                                <a:solidFill>
                                  <a:srgbClr val="257F17"/>
                                </a:solidFill>
                                <a:latin typeface="Cambria Math" panose="02040503050406030204" pitchFamily="18" charset="0"/>
                              </a:rPr>
                              <m:t>, </m:t>
                            </m:r>
                          </m:sub>
                        </m:sSub>
                        <m:sSub>
                          <m:sSubPr>
                            <m:ctrlPr>
                              <a:rPr lang="en-US" sz="2000" b="1" i="1">
                                <a:solidFill>
                                  <a:srgbClr val="257F17"/>
                                </a:solidFill>
                                <a:latin typeface="Cambria Math" panose="02040503050406030204" pitchFamily="18" charset="0"/>
                              </a:rPr>
                            </m:ctrlPr>
                          </m:sSubPr>
                          <m:e>
                            <m:r>
                              <a:rPr lang="en-US" sz="2000" b="1" i="1">
                                <a:solidFill>
                                  <a:srgbClr val="257F17"/>
                                </a:solidFill>
                                <a:latin typeface="Cambria Math" panose="02040503050406030204" pitchFamily="18" charset="0"/>
                              </a:rPr>
                              <m:t>𝑿</m:t>
                            </m:r>
                          </m:e>
                          <m:sub>
                            <m:r>
                              <a:rPr lang="en-US" sz="2000" b="1" i="1" smtClean="0">
                                <a:solidFill>
                                  <a:srgbClr val="257F17"/>
                                </a:solidFill>
                                <a:latin typeface="Cambria Math" panose="02040503050406030204" pitchFamily="18" charset="0"/>
                              </a:rPr>
                              <m:t>𝟐</m:t>
                            </m:r>
                            <m:r>
                              <a:rPr lang="en-US" sz="2000" b="1" i="1" smtClean="0">
                                <a:solidFill>
                                  <a:srgbClr val="257F17"/>
                                </a:solidFill>
                                <a:latin typeface="Cambria Math" panose="02040503050406030204" pitchFamily="18" charset="0"/>
                              </a:rPr>
                              <m:t>, …, </m:t>
                            </m:r>
                          </m:sub>
                        </m:sSub>
                        <m:sSub>
                          <m:sSubPr>
                            <m:ctrlPr>
                              <a:rPr lang="en-US" sz="2000" b="1" i="1">
                                <a:solidFill>
                                  <a:srgbClr val="257F17"/>
                                </a:solidFill>
                                <a:latin typeface="Cambria Math" panose="02040503050406030204" pitchFamily="18" charset="0"/>
                              </a:rPr>
                            </m:ctrlPr>
                          </m:sSubPr>
                          <m:e>
                            <m:r>
                              <a:rPr lang="en-US" sz="2000" b="1" i="1">
                                <a:solidFill>
                                  <a:srgbClr val="257F17"/>
                                </a:solidFill>
                                <a:latin typeface="Cambria Math" panose="02040503050406030204" pitchFamily="18" charset="0"/>
                              </a:rPr>
                              <m:t>𝑿</m:t>
                            </m:r>
                          </m:e>
                          <m:sub>
                            <m:r>
                              <a:rPr lang="en-US" sz="2000" b="1" i="1" smtClean="0">
                                <a:solidFill>
                                  <a:srgbClr val="257F17"/>
                                </a:solidFill>
                                <a:latin typeface="Cambria Math" panose="02040503050406030204" pitchFamily="18" charset="0"/>
                              </a:rPr>
                              <m:t>𝒏</m:t>
                            </m:r>
                          </m:sub>
                        </m:sSub>
                      </m:e>
                    </m:d>
                    <m:r>
                      <a:rPr lang="en-US" sz="2000" b="1" i="1" smtClean="0">
                        <a:solidFill>
                          <a:srgbClr val="257F17"/>
                        </a:solidFill>
                        <a:latin typeface="Cambria Math" panose="02040503050406030204" pitchFamily="18" charset="0"/>
                      </a:rPr>
                      <m:t>  </m:t>
                    </m:r>
                  </m:oMath>
                </a14:m>
                <a:r>
                  <a:rPr lang="en-US" sz="1800" b="1" dirty="0">
                    <a:solidFill>
                      <a:schemeClr val="accent2"/>
                    </a:solidFill>
                  </a:rPr>
                  <a:t>.</a:t>
                </a:r>
              </a:p>
              <a:p>
                <a:br>
                  <a:rPr lang="en-US" dirty="0">
                    <a:solidFill>
                      <a:schemeClr val="accent2"/>
                    </a:solidFill>
                  </a:rPr>
                </a:br>
                <a:endParaRPr lang="en-US" dirty="0">
                  <a:solidFill>
                    <a:schemeClr val="accent2"/>
                  </a:solidFill>
                </a:endParaRPr>
              </a:p>
            </p:txBody>
          </p:sp>
        </mc:Choice>
        <mc:Fallback xmlns="">
          <p:sp>
            <p:nvSpPr>
              <p:cNvPr id="9" name="Title 2">
                <a:extLst>
                  <a:ext uri="{FF2B5EF4-FFF2-40B4-BE49-F238E27FC236}">
                    <a16:creationId xmlns:a16="http://schemas.microsoft.com/office/drawing/2014/main" id="{D3110DD0-712D-E24B-AFE4-9D62BF9C9A12}"/>
                  </a:ext>
                </a:extLst>
              </p:cNvPr>
              <p:cNvSpPr txBox="1">
                <a:spLocks noRot="1" noChangeAspect="1" noMove="1" noResize="1" noEditPoints="1" noAdjustHandles="1" noChangeArrowheads="1" noChangeShapeType="1" noTextEdit="1"/>
              </p:cNvSpPr>
              <p:nvPr/>
            </p:nvSpPr>
            <p:spPr>
              <a:xfrm>
                <a:off x="325659" y="3812142"/>
                <a:ext cx="3226328" cy="1250655"/>
              </a:xfrm>
              <a:prstGeom prst="rect">
                <a:avLst/>
              </a:prstGeom>
              <a:blipFill>
                <a:blip r:embed="rId6"/>
                <a:stretch>
                  <a:fillRect l="-4314" t="-8081" r="-549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A86C897-1145-374B-9806-AE9DD801152A}"/>
              </a:ext>
            </a:extLst>
          </p:cNvPr>
          <p:cNvPicPr>
            <a:picLocks noChangeAspect="1"/>
          </p:cNvPicPr>
          <p:nvPr/>
        </p:nvPicPr>
        <p:blipFill>
          <a:blip r:embed="rId7"/>
          <a:stretch>
            <a:fillRect/>
          </a:stretch>
        </p:blipFill>
        <p:spPr>
          <a:xfrm>
            <a:off x="4167903" y="3207282"/>
            <a:ext cx="4954522" cy="610340"/>
          </a:xfrm>
          <a:prstGeom prst="rect">
            <a:avLst/>
          </a:prstGeom>
        </p:spPr>
      </p:pic>
      <p:pic>
        <p:nvPicPr>
          <p:cNvPr id="12" name="Picture 11">
            <a:extLst>
              <a:ext uri="{FF2B5EF4-FFF2-40B4-BE49-F238E27FC236}">
                <a16:creationId xmlns:a16="http://schemas.microsoft.com/office/drawing/2014/main" id="{02DC9CC7-4C95-7148-BE83-C8E6DF321245}"/>
              </a:ext>
            </a:extLst>
          </p:cNvPr>
          <p:cNvPicPr>
            <a:picLocks noChangeAspect="1"/>
          </p:cNvPicPr>
          <p:nvPr/>
        </p:nvPicPr>
        <p:blipFill>
          <a:blip r:embed="rId8"/>
          <a:stretch>
            <a:fillRect/>
          </a:stretch>
        </p:blipFill>
        <p:spPr>
          <a:xfrm>
            <a:off x="4189478" y="3854629"/>
            <a:ext cx="6438670" cy="511792"/>
          </a:xfrm>
          <a:prstGeom prst="rect">
            <a:avLst/>
          </a:prstGeom>
        </p:spPr>
      </p:pic>
      <p:pic>
        <p:nvPicPr>
          <p:cNvPr id="14" name="Picture 13">
            <a:extLst>
              <a:ext uri="{FF2B5EF4-FFF2-40B4-BE49-F238E27FC236}">
                <a16:creationId xmlns:a16="http://schemas.microsoft.com/office/drawing/2014/main" id="{48BB5FD6-62A3-8447-9029-DAF31703F129}"/>
              </a:ext>
            </a:extLst>
          </p:cNvPr>
          <p:cNvPicPr>
            <a:picLocks noChangeAspect="1"/>
          </p:cNvPicPr>
          <p:nvPr/>
        </p:nvPicPr>
        <p:blipFill>
          <a:blip r:embed="rId9"/>
          <a:stretch>
            <a:fillRect/>
          </a:stretch>
        </p:blipFill>
        <p:spPr>
          <a:xfrm>
            <a:off x="4189478" y="4396154"/>
            <a:ext cx="6438670" cy="545650"/>
          </a:xfrm>
          <a:prstGeom prst="rect">
            <a:avLst/>
          </a:prstGeom>
        </p:spPr>
      </p:pic>
      <p:grpSp>
        <p:nvGrpSpPr>
          <p:cNvPr id="17" name="Group 16">
            <a:extLst>
              <a:ext uri="{FF2B5EF4-FFF2-40B4-BE49-F238E27FC236}">
                <a16:creationId xmlns:a16="http://schemas.microsoft.com/office/drawing/2014/main" id="{66BABE1F-EDF4-E846-9E19-02DFC1B2271B}"/>
              </a:ext>
            </a:extLst>
          </p:cNvPr>
          <p:cNvGrpSpPr/>
          <p:nvPr/>
        </p:nvGrpSpPr>
        <p:grpSpPr>
          <a:xfrm>
            <a:off x="4189478" y="5062797"/>
            <a:ext cx="7463279" cy="1093314"/>
            <a:chOff x="3933591" y="5341993"/>
            <a:chExt cx="7463279" cy="1093314"/>
          </a:xfrm>
        </p:grpSpPr>
        <p:pic>
          <p:nvPicPr>
            <p:cNvPr id="19" name="Picture 18">
              <a:extLst>
                <a:ext uri="{FF2B5EF4-FFF2-40B4-BE49-F238E27FC236}">
                  <a16:creationId xmlns:a16="http://schemas.microsoft.com/office/drawing/2014/main" id="{1648A0A6-6F1F-6040-9634-7C882CA6DACD}"/>
                </a:ext>
              </a:extLst>
            </p:cNvPr>
            <p:cNvPicPr>
              <a:picLocks noChangeAspect="1"/>
            </p:cNvPicPr>
            <p:nvPr/>
          </p:nvPicPr>
          <p:blipFill>
            <a:blip r:embed="rId10"/>
            <a:stretch>
              <a:fillRect/>
            </a:stretch>
          </p:blipFill>
          <p:spPr>
            <a:xfrm>
              <a:off x="3933591" y="5341993"/>
              <a:ext cx="7463279" cy="1056307"/>
            </a:xfrm>
            <a:prstGeom prst="rect">
              <a:avLst/>
            </a:prstGeom>
          </p:spPr>
        </p:pic>
        <p:sp>
          <p:nvSpPr>
            <p:cNvPr id="21" name="Rounded Rectangle 20">
              <a:extLst>
                <a:ext uri="{FF2B5EF4-FFF2-40B4-BE49-F238E27FC236}">
                  <a16:creationId xmlns:a16="http://schemas.microsoft.com/office/drawing/2014/main" id="{15488239-DD2C-C143-A71C-DA619F074CC7}"/>
                </a:ext>
              </a:extLst>
            </p:cNvPr>
            <p:cNvSpPr/>
            <p:nvPr/>
          </p:nvSpPr>
          <p:spPr>
            <a:xfrm>
              <a:off x="3933591" y="5359173"/>
              <a:ext cx="7463279" cy="1076134"/>
            </a:xfrm>
            <a:prstGeom prst="roundRect">
              <a:avLst/>
            </a:prstGeom>
            <a:ln w="508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265345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5"/>
            <a:ext cx="7739271" cy="5870532"/>
          </a:xfrm>
        </p:spPr>
        <p:txBody>
          <a:bodyPr anchor="ctr" anchorCtr="0"/>
          <a:lstStyle/>
          <a:p>
            <a:r>
              <a:rPr lang="en-US" sz="5867" dirty="0">
                <a:solidFill>
                  <a:schemeClr val="bg1"/>
                </a:solidFill>
                <a:latin typeface="IBM Plex Sans" charset="0"/>
                <a:ea typeface="IBM Plex Sans" charset="0"/>
                <a:cs typeface="IBM Plex Sans" charset="0"/>
              </a:rPr>
              <a:t> </a:t>
            </a:r>
            <a:r>
              <a:rPr lang="en-US" b="1" dirty="0"/>
              <a:t>Probabilities must be regarded as analogous to the measurement of physical magnitudes; that is to say, they can never be known exactly, but only within certain approximation.</a:t>
            </a:r>
            <a:br>
              <a:rPr lang="en-US" b="1" dirty="0"/>
            </a:br>
            <a:br>
              <a:rPr lang="en-US" b="1" dirty="0"/>
            </a:br>
            <a:r>
              <a:rPr lang="en-US" sz="2400" b="1" dirty="0" err="1">
                <a:solidFill>
                  <a:srgbClr val="01BAB6"/>
                </a:solidFill>
              </a:rPr>
              <a:t>Émile</a:t>
            </a:r>
            <a:r>
              <a:rPr lang="en-US" sz="2400" b="1" dirty="0">
                <a:solidFill>
                  <a:srgbClr val="01BAB6"/>
                </a:solidFill>
              </a:rPr>
              <a:t> </a:t>
            </a:r>
            <a:r>
              <a:rPr lang="en-US" sz="2400" b="1" dirty="0" err="1">
                <a:solidFill>
                  <a:srgbClr val="01BAB6"/>
                </a:solidFill>
              </a:rPr>
              <a:t>Borel</a:t>
            </a:r>
            <a:br>
              <a:rPr lang="en-US" sz="6000" b="1" dirty="0"/>
            </a:br>
            <a:r>
              <a:rPr lang="en-US" sz="2800" b="1" dirty="0">
                <a:solidFill>
                  <a:srgbClr val="0000FF"/>
                </a:solidFill>
              </a:rPr>
              <a:t>— Probabilities and Life</a:t>
            </a:r>
            <a:endParaRPr lang="en-US" sz="2800" dirty="0">
              <a:solidFill>
                <a:srgbClr val="0000FF"/>
              </a:solidFill>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56707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Characterizing Probability </a:t>
            </a:r>
            <a:r>
              <a:rPr lang="en-US" sz="2000" b="1" dirty="0">
                <a:latin typeface="IBM Plex Sans" charset="0"/>
                <a:ea typeface="IBM Plex Sans" charset="0"/>
                <a:cs typeface="IBM Plex Sans" charset="0"/>
              </a:rPr>
              <a:t>(Covariance as Inner Product)</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20</a:t>
            </a:fld>
            <a:endParaRPr lang="en-US"/>
          </a:p>
        </p:txBody>
      </p:sp>
      <p:grpSp>
        <p:nvGrpSpPr>
          <p:cNvPr id="13" name="Group 12">
            <a:extLst>
              <a:ext uri="{FF2B5EF4-FFF2-40B4-BE49-F238E27FC236}">
                <a16:creationId xmlns:a16="http://schemas.microsoft.com/office/drawing/2014/main" id="{81AAC3E5-C30A-B54A-9844-0F17E12D7431}"/>
              </a:ext>
            </a:extLst>
          </p:cNvPr>
          <p:cNvGrpSpPr/>
          <p:nvPr/>
        </p:nvGrpSpPr>
        <p:grpSpPr>
          <a:xfrm>
            <a:off x="481666" y="4552207"/>
            <a:ext cx="11134301" cy="1694520"/>
            <a:chOff x="481666" y="4552207"/>
            <a:chExt cx="11134301" cy="1694520"/>
          </a:xfrm>
        </p:grpSpPr>
        <mc:AlternateContent xmlns:mc="http://schemas.openxmlformats.org/markup-compatibility/2006" xmlns:a14="http://schemas.microsoft.com/office/drawing/2010/main">
          <mc:Choice Requires="a14">
            <p:sp>
              <p:nvSpPr>
                <p:cNvPr id="22" name="Rounded Rectangle 21">
                  <a:extLst>
                    <a:ext uri="{FF2B5EF4-FFF2-40B4-BE49-F238E27FC236}">
                      <a16:creationId xmlns:a16="http://schemas.microsoft.com/office/drawing/2014/main" id="{CF034B84-C56D-9549-B34E-1D9A4B85E81F}"/>
                    </a:ext>
                  </a:extLst>
                </p:cNvPr>
                <p:cNvSpPr/>
                <p:nvPr/>
              </p:nvSpPr>
              <p:spPr>
                <a:xfrm>
                  <a:off x="481666" y="4552207"/>
                  <a:ext cx="11134301" cy="1694520"/>
                </a:xfrm>
                <a:prstGeom prst="roundRect">
                  <a:avLst/>
                </a:prstGeom>
                <a:solidFill>
                  <a:schemeClr val="bg2">
                    <a:lumMod val="85000"/>
                  </a:schemeClr>
                </a:solidFill>
                <a:ln w="50800">
                  <a:solidFill>
                    <a:schemeClr val="tx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US" sz="4000" b="1" i="1">
                            <a:solidFill>
                              <a:schemeClr val="accent5">
                                <a:lumMod val="50000"/>
                              </a:schemeClr>
                            </a:solidFill>
                            <a:latin typeface="Cambria Math" panose="02040503050406030204" pitchFamily="18" charset="0"/>
                            <a:ea typeface="Cambria Math" panose="02040503050406030204" pitchFamily="18" charset="0"/>
                          </a:rPr>
                          <m:t>&lt;</m:t>
                        </m:r>
                        <m:r>
                          <a:rPr lang="en-US" sz="4000" b="1" i="1">
                            <a:solidFill>
                              <a:srgbClr val="257F17"/>
                            </a:solidFill>
                            <a:latin typeface="Cambria Math" panose="02040503050406030204" pitchFamily="18" charset="0"/>
                            <a:ea typeface="Cambria Math" panose="02040503050406030204" pitchFamily="18" charset="0"/>
                          </a:rPr>
                          <m:t>𝑿</m:t>
                        </m:r>
                        <m:r>
                          <a:rPr lang="en-US" sz="4000" b="1" i="1">
                            <a:solidFill>
                              <a:schemeClr val="accent5">
                                <a:lumMod val="50000"/>
                              </a:schemeClr>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𝒀</m:t>
                        </m:r>
                        <m:r>
                          <a:rPr lang="en-US" sz="4000" b="1" i="1">
                            <a:solidFill>
                              <a:schemeClr val="accent5">
                                <a:lumMod val="50000"/>
                              </a:schemeClr>
                            </a:solidFill>
                            <a:latin typeface="Cambria Math" panose="02040503050406030204" pitchFamily="18" charset="0"/>
                            <a:ea typeface="Cambria Math" panose="02040503050406030204" pitchFamily="18" charset="0"/>
                          </a:rPr>
                          <m:t>&gt;=</m:t>
                        </m:r>
                        <m:r>
                          <a:rPr lang="en-US" sz="4000" b="1" i="1">
                            <a:solidFill>
                              <a:srgbClr val="AB852D"/>
                            </a:solidFill>
                            <a:latin typeface="Cambria Math" panose="02040503050406030204" pitchFamily="18" charset="0"/>
                            <a:ea typeface="Cambria Math" panose="02040503050406030204" pitchFamily="18" charset="0"/>
                          </a:rPr>
                          <m:t>𝑪𝒐𝒗</m:t>
                        </m:r>
                        <m:r>
                          <a:rPr lang="en-US" sz="4000" b="1" i="1">
                            <a:solidFill>
                              <a:srgbClr val="AB852D"/>
                            </a:solidFill>
                            <a:latin typeface="Cambria Math" panose="02040503050406030204" pitchFamily="18" charset="0"/>
                            <a:ea typeface="Cambria Math" panose="02040503050406030204" pitchFamily="18" charset="0"/>
                          </a:rPr>
                          <m:t>(</m:t>
                        </m:r>
                        <m:r>
                          <a:rPr lang="en-US" sz="4000" b="1" i="1">
                            <a:solidFill>
                              <a:srgbClr val="257F17"/>
                            </a:solidFill>
                            <a:latin typeface="Cambria Math" panose="02040503050406030204" pitchFamily="18" charset="0"/>
                            <a:ea typeface="Cambria Math" panose="02040503050406030204" pitchFamily="18" charset="0"/>
                          </a:rPr>
                          <m:t>𝑿</m:t>
                        </m:r>
                        <m:r>
                          <a:rPr lang="en-US" sz="4000" b="1" i="1">
                            <a:solidFill>
                              <a:srgbClr val="AB852D"/>
                            </a:solidFill>
                            <a:latin typeface="Cambria Math" panose="02040503050406030204" pitchFamily="18" charset="0"/>
                            <a:ea typeface="Cambria Math" panose="02040503050406030204" pitchFamily="18" charset="0"/>
                          </a:rPr>
                          <m:t>,</m:t>
                        </m:r>
                        <m:r>
                          <a:rPr lang="en-US" sz="4000" b="1" i="1">
                            <a:solidFill>
                              <a:srgbClr val="C00000"/>
                            </a:solidFill>
                            <a:latin typeface="Cambria Math" panose="02040503050406030204" pitchFamily="18" charset="0"/>
                            <a:ea typeface="Cambria Math" panose="02040503050406030204" pitchFamily="18" charset="0"/>
                          </a:rPr>
                          <m:t>𝒀</m:t>
                        </m:r>
                        <m:r>
                          <a:rPr lang="en-US" sz="4000" b="1" i="1">
                            <a:solidFill>
                              <a:srgbClr val="AB852D"/>
                            </a:solidFill>
                            <a:latin typeface="Cambria Math" panose="02040503050406030204" pitchFamily="18" charset="0"/>
                            <a:ea typeface="Cambria Math" panose="02040503050406030204" pitchFamily="18" charset="0"/>
                          </a:rPr>
                          <m:t>)</m:t>
                        </m:r>
                      </m:oMath>
                    </m:oMathPara>
                  </a14:m>
                  <a:endParaRPr lang="en-US" sz="4000" dirty="0" err="1">
                    <a:solidFill>
                      <a:srgbClr val="FFFFFF"/>
                    </a:solidFill>
                    <a:latin typeface="Arial"/>
                    <a:cs typeface="Arial"/>
                  </a:endParaRPr>
                </a:p>
              </p:txBody>
            </p:sp>
          </mc:Choice>
          <mc:Fallback xmlns="">
            <p:sp>
              <p:nvSpPr>
                <p:cNvPr id="22" name="Rounded Rectangle 21">
                  <a:extLst>
                    <a:ext uri="{FF2B5EF4-FFF2-40B4-BE49-F238E27FC236}">
                      <a16:creationId xmlns:a16="http://schemas.microsoft.com/office/drawing/2014/main" id="{CF034B84-C56D-9549-B34E-1D9A4B85E81F}"/>
                    </a:ext>
                  </a:extLst>
                </p:cNvPr>
                <p:cNvSpPr>
                  <a:spLocks noRot="1" noChangeAspect="1" noMove="1" noResize="1" noEditPoints="1" noAdjustHandles="1" noChangeArrowheads="1" noChangeShapeType="1" noTextEdit="1"/>
                </p:cNvSpPr>
                <p:nvPr/>
              </p:nvSpPr>
              <p:spPr>
                <a:xfrm>
                  <a:off x="481666" y="4552207"/>
                  <a:ext cx="11134301" cy="1694520"/>
                </a:xfrm>
                <a:prstGeom prst="roundRect">
                  <a:avLst/>
                </a:prstGeom>
                <a:blipFill>
                  <a:blip r:embed="rId4"/>
                  <a:stretch>
                    <a:fillRect/>
                  </a:stretch>
                </a:blipFill>
                <a:ln w="50800">
                  <a:solidFill>
                    <a:schemeClr val="tx1"/>
                  </a:solidFill>
                </a:ln>
              </p:spPr>
              <p:txBody>
                <a:bodyPr/>
                <a:lstStyle/>
                <a:p>
                  <a:r>
                    <a:rPr lang="en-US">
                      <a:noFill/>
                    </a:rPr>
                    <a:t> </a:t>
                  </a:r>
                </a:p>
              </p:txBody>
            </p:sp>
          </mc:Fallback>
        </mc:AlternateContent>
        <p:sp>
          <p:nvSpPr>
            <p:cNvPr id="23" name="Rectangle 22">
              <a:extLst>
                <a:ext uri="{FF2B5EF4-FFF2-40B4-BE49-F238E27FC236}">
                  <a16:creationId xmlns:a16="http://schemas.microsoft.com/office/drawing/2014/main" id="{36600D0C-9EFF-E649-8A78-06D21BD289FA}"/>
                </a:ext>
              </a:extLst>
            </p:cNvPr>
            <p:cNvSpPr/>
            <p:nvPr/>
          </p:nvSpPr>
          <p:spPr>
            <a:xfrm>
              <a:off x="1903431" y="4638148"/>
              <a:ext cx="8058716" cy="338554"/>
            </a:xfrm>
            <a:prstGeom prst="rect">
              <a:avLst/>
            </a:prstGeom>
            <a:solidFill>
              <a:srgbClr val="FFFF00"/>
            </a:solidFill>
          </p:spPr>
          <p:txBody>
            <a:bodyPr wrap="square" lIns="91440" tIns="45720" rIns="91440" bIns="45720">
              <a:spAutoFit/>
            </a:bodyPr>
            <a:lstStyle/>
            <a:p>
              <a:pPr algn="ctr"/>
              <a:r>
                <a:rPr lang="en-US" sz="1600" b="1" cap="none" spc="0" dirty="0">
                  <a:ln w="0"/>
                  <a:solidFill>
                    <a:schemeClr val="accent6">
                      <a:lumMod val="50000"/>
                    </a:schemeClr>
                  </a:solidFill>
                  <a:effectLst>
                    <a:outerShdw blurRad="38100" dist="19050" dir="2700000" algn="tl" rotWithShape="0">
                      <a:schemeClr val="dk1">
                        <a:alpha val="40000"/>
                      </a:schemeClr>
                    </a:outerShdw>
                  </a:effectLst>
                </a:rPr>
                <a:t>Similarity between two vectors of Random Variables</a:t>
              </a:r>
            </a:p>
          </p:txBody>
        </p:sp>
      </p:grpSp>
      <p:grpSp>
        <p:nvGrpSpPr>
          <p:cNvPr id="11" name="Group 10">
            <a:extLst>
              <a:ext uri="{FF2B5EF4-FFF2-40B4-BE49-F238E27FC236}">
                <a16:creationId xmlns:a16="http://schemas.microsoft.com/office/drawing/2014/main" id="{BF262C34-0497-6A40-BF3D-AAFD2719AD8E}"/>
              </a:ext>
            </a:extLst>
          </p:cNvPr>
          <p:cNvGrpSpPr/>
          <p:nvPr/>
        </p:nvGrpSpPr>
        <p:grpSpPr>
          <a:xfrm>
            <a:off x="335069" y="696856"/>
            <a:ext cx="4597879" cy="3343506"/>
            <a:chOff x="335069" y="696856"/>
            <a:chExt cx="4597879" cy="3343506"/>
          </a:xfrm>
        </p:grpSpPr>
        <p:sp>
          <p:nvSpPr>
            <p:cNvPr id="24" name="Rounded Rectangle 23">
              <a:extLst>
                <a:ext uri="{FF2B5EF4-FFF2-40B4-BE49-F238E27FC236}">
                  <a16:creationId xmlns:a16="http://schemas.microsoft.com/office/drawing/2014/main" id="{08A5161C-BD69-F040-8D7F-9DE5963702E3}"/>
                </a:ext>
              </a:extLst>
            </p:cNvPr>
            <p:cNvSpPr/>
            <p:nvPr/>
          </p:nvSpPr>
          <p:spPr>
            <a:xfrm>
              <a:off x="335069" y="696856"/>
              <a:ext cx="4597879" cy="3343506"/>
            </a:xfrm>
            <a:prstGeom prst="roundRect">
              <a:avLst/>
            </a:prstGeom>
            <a:solidFill>
              <a:schemeClr val="bg2"/>
            </a:solidFill>
            <a:ln w="50800">
              <a:solidFill>
                <a:schemeClr val="tx1"/>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5" name="Title 2">
                  <a:extLst>
                    <a:ext uri="{FF2B5EF4-FFF2-40B4-BE49-F238E27FC236}">
                      <a16:creationId xmlns:a16="http://schemas.microsoft.com/office/drawing/2014/main" id="{FCF18853-E87A-E64E-B89E-CDD7C807F8D0}"/>
                    </a:ext>
                  </a:extLst>
                </p:cNvPr>
                <p:cNvSpPr txBox="1">
                  <a:spLocks/>
                </p:cNvSpPr>
                <p:nvPr/>
              </p:nvSpPr>
              <p:spPr>
                <a:xfrm>
                  <a:off x="493700" y="1106062"/>
                  <a:ext cx="4439248" cy="221260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accent2"/>
                      </a:solidFill>
                    </a:rPr>
                    <a:t> </a:t>
                  </a:r>
                  <a:r>
                    <a:rPr lang="en-US" sz="1600" b="1" dirty="0">
                      <a:solidFill>
                        <a:schemeClr val="accent2"/>
                      </a:solidFill>
                    </a:rPr>
                    <a:t>Covariance Matrix characterizes the vector of random variables:</a:t>
                  </a:r>
                </a:p>
                <a:p>
                  <a:r>
                    <a:rPr lang="en-US" sz="1600" b="1" dirty="0">
                      <a:solidFill>
                        <a:schemeClr val="accent2"/>
                      </a:solidFill>
                    </a:rPr>
                    <a:t> </a:t>
                  </a:r>
                  <a14:m>
                    <m:oMath xmlns:m="http://schemas.openxmlformats.org/officeDocument/2006/math">
                      <m:r>
                        <a:rPr lang="en-US" sz="1600" b="1" i="1">
                          <a:solidFill>
                            <a:srgbClr val="257F17"/>
                          </a:solidFill>
                          <a:latin typeface="Cambria Math" panose="02040503050406030204" pitchFamily="18" charset="0"/>
                        </a:rPr>
                        <m:t>𝑿</m:t>
                      </m:r>
                      <m:r>
                        <a:rPr lang="en-US" sz="1600" b="1" i="1">
                          <a:solidFill>
                            <a:srgbClr val="257F17"/>
                          </a:solidFill>
                          <a:latin typeface="Cambria Math" panose="02040503050406030204" pitchFamily="18" charset="0"/>
                        </a:rPr>
                        <m:t>=</m:t>
                      </m:r>
                      <m:d>
                        <m:dPr>
                          <m:ctrlPr>
                            <a:rPr lang="en-US" sz="1600" b="1" i="1">
                              <a:solidFill>
                                <a:srgbClr val="257F17"/>
                              </a:solidFill>
                              <a:latin typeface="Cambria Math" panose="02040503050406030204" pitchFamily="18" charset="0"/>
                            </a:rPr>
                          </m:ctrlPr>
                        </m:dPr>
                        <m:e>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𝟏</m:t>
                              </m:r>
                              <m:r>
                                <a:rPr lang="en-US" sz="1600" b="1" i="1">
                                  <a:solidFill>
                                    <a:srgbClr val="257F17"/>
                                  </a:solidFill>
                                  <a:latin typeface="Cambria Math" panose="02040503050406030204" pitchFamily="18" charset="0"/>
                                </a:rPr>
                                <m:t>, </m:t>
                              </m:r>
                            </m:sub>
                          </m:sSub>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𝟐</m:t>
                              </m:r>
                              <m:r>
                                <a:rPr lang="en-US" sz="1600" b="1" i="1">
                                  <a:solidFill>
                                    <a:srgbClr val="257F17"/>
                                  </a:solidFill>
                                  <a:latin typeface="Cambria Math" panose="02040503050406030204" pitchFamily="18" charset="0"/>
                                </a:rPr>
                                <m:t>, …, </m:t>
                              </m:r>
                            </m:sub>
                          </m:sSub>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𝒏</m:t>
                              </m:r>
                            </m:sub>
                          </m:sSub>
                        </m:e>
                      </m:d>
                    </m:oMath>
                  </a14:m>
                  <a:r>
                    <a:rPr lang="en-US" sz="1600" b="1" dirty="0">
                      <a:solidFill>
                        <a:schemeClr val="accent2"/>
                      </a:solidFill>
                    </a:rPr>
                    <a:t>. </a:t>
                  </a:r>
                </a:p>
                <a:p>
                  <a:endParaRPr lang="en-US" sz="1600" b="1" dirty="0">
                    <a:solidFill>
                      <a:schemeClr val="accent2"/>
                    </a:solidFill>
                  </a:endParaRPr>
                </a:p>
                <a:p>
                  <a:r>
                    <a:rPr lang="en-US" sz="1600" b="1" dirty="0">
                      <a:solidFill>
                        <a:schemeClr val="accent2"/>
                      </a:solidFill>
                    </a:rPr>
                    <a:t>.What if, we have two different vector of random variable :</a:t>
                  </a:r>
                </a:p>
                <a:p>
                  <a:pPr/>
                  <a14:m>
                    <m:oMathPara xmlns:m="http://schemas.openxmlformats.org/officeDocument/2006/math">
                      <m:oMathParaPr>
                        <m:jc m:val="centerGroup"/>
                      </m:oMathParaPr>
                      <m:oMath xmlns:m="http://schemas.openxmlformats.org/officeDocument/2006/math">
                        <m:r>
                          <a:rPr lang="en-US" sz="1600" b="1" i="1">
                            <a:solidFill>
                              <a:srgbClr val="257F17"/>
                            </a:solidFill>
                            <a:latin typeface="Cambria Math" panose="02040503050406030204" pitchFamily="18" charset="0"/>
                          </a:rPr>
                          <m:t>𝑿</m:t>
                        </m:r>
                        <m:r>
                          <a:rPr lang="en-US" sz="1600" b="1" i="1">
                            <a:solidFill>
                              <a:srgbClr val="257F17"/>
                            </a:solidFill>
                            <a:latin typeface="Cambria Math" panose="02040503050406030204" pitchFamily="18" charset="0"/>
                          </a:rPr>
                          <m:t>=</m:t>
                        </m:r>
                        <m:d>
                          <m:dPr>
                            <m:ctrlPr>
                              <a:rPr lang="en-US" sz="1600" b="1" i="1">
                                <a:solidFill>
                                  <a:srgbClr val="257F17"/>
                                </a:solidFill>
                                <a:latin typeface="Cambria Math" panose="02040503050406030204" pitchFamily="18" charset="0"/>
                              </a:rPr>
                            </m:ctrlPr>
                          </m:dPr>
                          <m:e>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𝟏</m:t>
                                </m:r>
                                <m:r>
                                  <a:rPr lang="en-US" sz="1600" b="1" i="1">
                                    <a:solidFill>
                                      <a:srgbClr val="257F17"/>
                                    </a:solidFill>
                                    <a:latin typeface="Cambria Math" panose="02040503050406030204" pitchFamily="18" charset="0"/>
                                  </a:rPr>
                                  <m:t>, </m:t>
                                </m:r>
                              </m:sub>
                            </m:sSub>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𝟐</m:t>
                                </m:r>
                                <m:r>
                                  <a:rPr lang="en-US" sz="1600" b="1" i="1">
                                    <a:solidFill>
                                      <a:srgbClr val="257F17"/>
                                    </a:solidFill>
                                    <a:latin typeface="Cambria Math" panose="02040503050406030204" pitchFamily="18" charset="0"/>
                                  </a:rPr>
                                  <m:t>, …, </m:t>
                                </m:r>
                              </m:sub>
                            </m:sSub>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𝑿</m:t>
                                </m:r>
                              </m:e>
                              <m:sub>
                                <m:r>
                                  <a:rPr lang="en-US" sz="1600" b="1" i="1">
                                    <a:solidFill>
                                      <a:srgbClr val="257F17"/>
                                    </a:solidFill>
                                    <a:latin typeface="Cambria Math" panose="02040503050406030204" pitchFamily="18" charset="0"/>
                                  </a:rPr>
                                  <m:t>𝒏</m:t>
                                </m:r>
                              </m:sub>
                            </m:sSub>
                          </m:e>
                        </m:d>
                      </m:oMath>
                    </m:oMathPara>
                  </a14:m>
                  <a:endParaRPr lang="en-US" sz="1600" b="1" dirty="0">
                    <a:solidFill>
                      <a:schemeClr val="accent2"/>
                    </a:solidFill>
                  </a:endParaRPr>
                </a:p>
                <a:p>
                  <a:pPr/>
                  <a14:m>
                    <m:oMathPara xmlns:m="http://schemas.openxmlformats.org/officeDocument/2006/math">
                      <m:oMathParaPr>
                        <m:jc m:val="centerGroup"/>
                      </m:oMathParaPr>
                      <m:oMath xmlns:m="http://schemas.openxmlformats.org/officeDocument/2006/math">
                        <m:r>
                          <a:rPr lang="en-US" sz="1600" b="1" i="1" smtClean="0">
                            <a:solidFill>
                              <a:srgbClr val="C00000"/>
                            </a:solidFill>
                            <a:latin typeface="Cambria Math" panose="02040503050406030204" pitchFamily="18" charset="0"/>
                          </a:rPr>
                          <m:t>𝒀</m:t>
                        </m:r>
                        <m:r>
                          <a:rPr lang="en-US" sz="1600" b="1" i="1">
                            <a:solidFill>
                              <a:srgbClr val="C00000"/>
                            </a:solidFill>
                            <a:latin typeface="Cambria Math" panose="02040503050406030204" pitchFamily="18" charset="0"/>
                          </a:rPr>
                          <m:t>=</m:t>
                        </m:r>
                        <m:d>
                          <m:dPr>
                            <m:ctrlPr>
                              <a:rPr lang="en-US" sz="1600" b="1" i="1">
                                <a:solidFill>
                                  <a:srgbClr val="C00000"/>
                                </a:solidFill>
                                <a:latin typeface="Cambria Math" panose="02040503050406030204" pitchFamily="18" charset="0"/>
                              </a:rPr>
                            </m:ctrlPr>
                          </m:dPr>
                          <m:e>
                            <m:sSub>
                              <m:sSubPr>
                                <m:ctrlPr>
                                  <a:rPr lang="en-US" sz="1600" b="1" i="1">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𝒀</m:t>
                                </m:r>
                              </m:e>
                              <m:sub>
                                <m:r>
                                  <a:rPr lang="en-US" sz="1600" b="1" i="1">
                                    <a:solidFill>
                                      <a:srgbClr val="C00000"/>
                                    </a:solidFill>
                                    <a:latin typeface="Cambria Math" panose="02040503050406030204" pitchFamily="18" charset="0"/>
                                  </a:rPr>
                                  <m:t>𝟏</m:t>
                                </m:r>
                                <m:r>
                                  <a:rPr lang="en-US" sz="1600" b="1" i="1">
                                    <a:solidFill>
                                      <a:srgbClr val="C00000"/>
                                    </a:solidFill>
                                    <a:latin typeface="Cambria Math" panose="02040503050406030204" pitchFamily="18" charset="0"/>
                                  </a:rPr>
                                  <m:t>, </m:t>
                                </m:r>
                              </m:sub>
                            </m:sSub>
                            <m:sSub>
                              <m:sSubPr>
                                <m:ctrlPr>
                                  <a:rPr lang="en-US" sz="1600" b="1" i="1">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𝒀</m:t>
                                </m:r>
                              </m:e>
                              <m:sub>
                                <m:r>
                                  <a:rPr lang="en-US" sz="1600" b="1" i="1">
                                    <a:solidFill>
                                      <a:srgbClr val="C00000"/>
                                    </a:solidFill>
                                    <a:latin typeface="Cambria Math" panose="02040503050406030204" pitchFamily="18" charset="0"/>
                                  </a:rPr>
                                  <m:t>𝟐</m:t>
                                </m:r>
                                <m:r>
                                  <a:rPr lang="en-US" sz="1600" b="1" i="1">
                                    <a:solidFill>
                                      <a:srgbClr val="C00000"/>
                                    </a:solidFill>
                                    <a:latin typeface="Cambria Math" panose="02040503050406030204" pitchFamily="18" charset="0"/>
                                  </a:rPr>
                                  <m:t>, …, </m:t>
                                </m:r>
                              </m:sub>
                            </m:sSub>
                            <m:sSub>
                              <m:sSubPr>
                                <m:ctrlPr>
                                  <a:rPr lang="en-US" sz="1600" b="1" i="1">
                                    <a:solidFill>
                                      <a:srgbClr val="C00000"/>
                                    </a:solidFill>
                                    <a:latin typeface="Cambria Math" panose="02040503050406030204" pitchFamily="18" charset="0"/>
                                  </a:rPr>
                                </m:ctrlPr>
                              </m:sSubPr>
                              <m:e>
                                <m:r>
                                  <a:rPr lang="en-US" sz="1600" b="1" i="1" smtClean="0">
                                    <a:solidFill>
                                      <a:srgbClr val="C00000"/>
                                    </a:solidFill>
                                    <a:latin typeface="Cambria Math" panose="02040503050406030204" pitchFamily="18" charset="0"/>
                                  </a:rPr>
                                  <m:t>𝒀</m:t>
                                </m:r>
                              </m:e>
                              <m:sub>
                                <m:r>
                                  <a:rPr lang="en-US" sz="1600" b="1" i="1">
                                    <a:solidFill>
                                      <a:srgbClr val="C00000"/>
                                    </a:solidFill>
                                    <a:latin typeface="Cambria Math" panose="02040503050406030204" pitchFamily="18" charset="0"/>
                                  </a:rPr>
                                  <m:t>𝒏</m:t>
                                </m:r>
                              </m:sub>
                            </m:sSub>
                          </m:e>
                        </m:d>
                      </m:oMath>
                    </m:oMathPara>
                  </a14:m>
                  <a:endParaRPr lang="en-US" sz="1600" b="1" dirty="0">
                    <a:solidFill>
                      <a:schemeClr val="accent2"/>
                    </a:solidFill>
                  </a:endParaRPr>
                </a:p>
                <a:p>
                  <a:endParaRPr lang="en-US" sz="1800" b="1" dirty="0">
                    <a:solidFill>
                      <a:schemeClr val="accent2"/>
                    </a:solidFill>
                  </a:endParaRPr>
                </a:p>
                <a:p>
                  <a:br>
                    <a:rPr lang="en-US" dirty="0">
                      <a:solidFill>
                        <a:schemeClr val="accent2"/>
                      </a:solidFill>
                    </a:rPr>
                  </a:br>
                  <a:endParaRPr lang="en-US" dirty="0">
                    <a:solidFill>
                      <a:schemeClr val="accent2"/>
                    </a:solidFill>
                  </a:endParaRPr>
                </a:p>
              </p:txBody>
            </p:sp>
          </mc:Choice>
          <mc:Fallback xmlns="">
            <p:sp>
              <p:nvSpPr>
                <p:cNvPr id="25" name="Title 2">
                  <a:extLst>
                    <a:ext uri="{FF2B5EF4-FFF2-40B4-BE49-F238E27FC236}">
                      <a16:creationId xmlns:a16="http://schemas.microsoft.com/office/drawing/2014/main" id="{FCF18853-E87A-E64E-B89E-CDD7C807F8D0}"/>
                    </a:ext>
                  </a:extLst>
                </p:cNvPr>
                <p:cNvSpPr txBox="1">
                  <a:spLocks noRot="1" noChangeAspect="1" noMove="1" noResize="1" noEditPoints="1" noAdjustHandles="1" noChangeArrowheads="1" noChangeShapeType="1" noTextEdit="1"/>
                </p:cNvSpPr>
                <p:nvPr/>
              </p:nvSpPr>
              <p:spPr>
                <a:xfrm>
                  <a:off x="493700" y="1106062"/>
                  <a:ext cx="4439248" cy="2212607"/>
                </a:xfrm>
                <a:prstGeom prst="rect">
                  <a:avLst/>
                </a:prstGeom>
                <a:blipFill>
                  <a:blip r:embed="rId5"/>
                  <a:stretch>
                    <a:fillRect l="-3143" t="-400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8A3418EF-CAB0-1545-8AFD-62389602D709}"/>
              </a:ext>
            </a:extLst>
          </p:cNvPr>
          <p:cNvGrpSpPr/>
          <p:nvPr/>
        </p:nvGrpSpPr>
        <p:grpSpPr>
          <a:xfrm>
            <a:off x="5091579" y="678505"/>
            <a:ext cx="6542959" cy="3550437"/>
            <a:chOff x="5326946" y="721960"/>
            <a:chExt cx="6865054" cy="3149707"/>
          </a:xfrm>
        </p:grpSpPr>
        <p:sp>
          <p:nvSpPr>
            <p:cNvPr id="26" name="Rounded Rectangle 25">
              <a:extLst>
                <a:ext uri="{FF2B5EF4-FFF2-40B4-BE49-F238E27FC236}">
                  <a16:creationId xmlns:a16="http://schemas.microsoft.com/office/drawing/2014/main" id="{5764BBA7-AD62-8E4C-A2A0-485491F74646}"/>
                </a:ext>
              </a:extLst>
            </p:cNvPr>
            <p:cNvSpPr/>
            <p:nvPr/>
          </p:nvSpPr>
          <p:spPr>
            <a:xfrm>
              <a:off x="5326946" y="721960"/>
              <a:ext cx="6865054" cy="2982412"/>
            </a:xfrm>
            <a:prstGeom prst="roundRect">
              <a:avLst/>
            </a:prstGeom>
            <a:solidFill>
              <a:schemeClr val="bg2"/>
            </a:solidFill>
            <a:ln w="50800">
              <a:solidFill>
                <a:schemeClr val="tx1"/>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4493534B-958A-5F46-92A2-AF6F2690B962}"/>
                    </a:ext>
                  </a:extLst>
                </p:cNvPr>
                <p:cNvSpPr/>
                <p:nvPr/>
              </p:nvSpPr>
              <p:spPr>
                <a:xfrm>
                  <a:off x="5483799" y="889255"/>
                  <a:ext cx="6688716" cy="2982412"/>
                </a:xfrm>
                <a:prstGeom prst="rect">
                  <a:avLst/>
                </a:prstGeom>
              </p:spPr>
              <p:txBody>
                <a:bodyPr wrap="square">
                  <a:spAutoFit/>
                </a:bodyPr>
                <a:lstStyle/>
                <a:p>
                  <a:r>
                    <a:rPr lang="en-US" sz="1600" b="1" dirty="0">
                      <a:solidFill>
                        <a:schemeClr val="accent6">
                          <a:lumMod val="50000"/>
                        </a:schemeClr>
                      </a:solidFill>
                    </a:rPr>
                    <a:t>How do we measure the similarity between these two vectors?</a:t>
                  </a:r>
                </a:p>
                <a:p>
                  <a:endParaRPr lang="en-US" sz="1600" b="1" dirty="0">
                    <a:solidFill>
                      <a:schemeClr val="accent3">
                        <a:lumMod val="75000"/>
                      </a:schemeClr>
                    </a:solidFill>
                  </a:endParaRPr>
                </a:p>
                <a:p>
                  <a:r>
                    <a:rPr lang="en-US" sz="1600" b="1" dirty="0">
                      <a:solidFill>
                        <a:schemeClr val="accent2"/>
                      </a:solidFill>
                    </a:rPr>
                    <a:t>.Since covariance matrix between two vectors of random variables (</a:t>
                  </a:r>
                  <a:r>
                    <a:rPr lang="en-US" sz="1600" b="1" dirty="0" err="1">
                      <a:solidFill>
                        <a:schemeClr val="accent2"/>
                      </a:solidFill>
                    </a:rPr>
                    <a:t>i.e</a:t>
                  </a:r>
                  <a:r>
                    <a:rPr lang="en-US" sz="1600" b="1" dirty="0">
                      <a:solidFill>
                        <a:schemeClr val="accent2"/>
                      </a:solidFill>
                    </a:rPr>
                    <a:t> </a:t>
                  </a:r>
                  <a14:m>
                    <m:oMath xmlns:m="http://schemas.openxmlformats.org/officeDocument/2006/math">
                      <m:r>
                        <a:rPr lang="en-US" sz="1600" b="1" i="1">
                          <a:solidFill>
                            <a:srgbClr val="257F17"/>
                          </a:solidFill>
                          <a:latin typeface="Cambria Math" panose="02040503050406030204" pitchFamily="18" charset="0"/>
                        </a:rPr>
                        <m:t>𝑿</m:t>
                      </m:r>
                      <m:r>
                        <a:rPr lang="en-US" sz="1600" b="1" i="1">
                          <a:solidFill>
                            <a:srgbClr val="257F17"/>
                          </a:solidFill>
                          <a:latin typeface="Cambria Math" panose="02040503050406030204" pitchFamily="18" charset="0"/>
                        </a:rPr>
                        <m:t> </m:t>
                      </m:r>
                    </m:oMath>
                  </a14:m>
                  <a:r>
                    <a:rPr lang="en-US" sz="1600" b="1" dirty="0">
                      <a:solidFill>
                        <a:schemeClr val="accent2"/>
                      </a:solidFill>
                    </a:rPr>
                    <a:t>and </a:t>
                  </a:r>
                  <a14:m>
                    <m:oMath xmlns:m="http://schemas.openxmlformats.org/officeDocument/2006/math">
                      <m:r>
                        <a:rPr lang="en-US" sz="1600" b="1" i="1">
                          <a:solidFill>
                            <a:srgbClr val="C00000"/>
                          </a:solidFill>
                          <a:latin typeface="Cambria Math" panose="02040503050406030204" pitchFamily="18" charset="0"/>
                        </a:rPr>
                        <m:t>𝒀</m:t>
                      </m:r>
                      <m:r>
                        <a:rPr lang="en-US" sz="1600" b="1" i="1">
                          <a:solidFill>
                            <a:srgbClr val="C00000"/>
                          </a:solidFill>
                          <a:latin typeface="Cambria Math" panose="02040503050406030204" pitchFamily="18" charset="0"/>
                        </a:rPr>
                        <m:t> </m:t>
                      </m:r>
                    </m:oMath>
                  </a14:m>
                  <a:r>
                    <a:rPr lang="en-US" sz="1600" b="1" dirty="0">
                      <a:solidFill>
                        <a:schemeClr val="accent2"/>
                      </a:solidFill>
                    </a:rPr>
                    <a:t>) gives us information about similarity between them</a:t>
                  </a:r>
                </a:p>
                <a:p>
                  <a:endParaRPr lang="en-US" sz="1600" b="1" dirty="0">
                    <a:solidFill>
                      <a:schemeClr val="accent2"/>
                    </a:solidFill>
                  </a:endParaRPr>
                </a:p>
                <a:p>
                  <a:r>
                    <a:rPr lang="en-US" sz="1600" b="1" dirty="0">
                      <a:solidFill>
                        <a:schemeClr val="accent2"/>
                      </a:solidFill>
                    </a:rPr>
                    <a:t>.Note that in general inner product gives us the similarity between two vectors.</a:t>
                  </a:r>
                </a:p>
                <a:p>
                  <a:endParaRPr lang="en-US" sz="1600" b="1" dirty="0">
                    <a:solidFill>
                      <a:schemeClr val="accent2"/>
                    </a:solidFill>
                  </a:endParaRPr>
                </a:p>
                <a:p>
                  <a:r>
                    <a:rPr lang="en-US" sz="1600" b="1" dirty="0">
                      <a:solidFill>
                        <a:schemeClr val="accent2"/>
                      </a:solidFill>
                    </a:rPr>
                    <a:t>.</a:t>
                  </a:r>
                  <a:r>
                    <a:rPr lang="en-US" sz="1600" b="1" dirty="0">
                      <a:solidFill>
                        <a:schemeClr val="accent5">
                          <a:lumMod val="50000"/>
                        </a:schemeClr>
                      </a:solidFill>
                    </a:rPr>
                    <a:t>Hence intuitively inner product and covariance represents the same idea and hence this formulation makes a lot of sense for mathematical convenience.</a:t>
                  </a:r>
                </a:p>
                <a:p>
                  <a:endParaRPr lang="en-US" b="1" dirty="0">
                    <a:solidFill>
                      <a:schemeClr val="accent2"/>
                    </a:solidFill>
                  </a:endParaRPr>
                </a:p>
              </p:txBody>
            </p:sp>
          </mc:Choice>
          <mc:Fallback xmlns="">
            <p:sp>
              <p:nvSpPr>
                <p:cNvPr id="27" name="Rectangle 26">
                  <a:extLst>
                    <a:ext uri="{FF2B5EF4-FFF2-40B4-BE49-F238E27FC236}">
                      <a16:creationId xmlns:a16="http://schemas.microsoft.com/office/drawing/2014/main" id="{4493534B-958A-5F46-92A2-AF6F2690B962}"/>
                    </a:ext>
                  </a:extLst>
                </p:cNvPr>
                <p:cNvSpPr>
                  <a:spLocks noRot="1" noChangeAspect="1" noMove="1" noResize="1" noEditPoints="1" noAdjustHandles="1" noChangeArrowheads="1" noChangeShapeType="1" noTextEdit="1"/>
                </p:cNvSpPr>
                <p:nvPr/>
              </p:nvSpPr>
              <p:spPr>
                <a:xfrm>
                  <a:off x="5483799" y="889255"/>
                  <a:ext cx="6688716" cy="2982412"/>
                </a:xfrm>
                <a:prstGeom prst="rect">
                  <a:avLst/>
                </a:prstGeom>
                <a:blipFill>
                  <a:blip r:embed="rId6"/>
                  <a:stretch>
                    <a:fillRect l="-596" t="-376"/>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38797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Graphical Representation of Joint Distributions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21</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233393" y="678505"/>
            <a:ext cx="5653807" cy="593968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lumMod val="75000"/>
                  </a:schemeClr>
                </a:solidFill>
              </a:rPr>
              <a:t>.</a:t>
            </a:r>
            <a:r>
              <a:rPr lang="en-US" sz="1800" b="1" dirty="0">
                <a:solidFill>
                  <a:schemeClr val="accent2">
                    <a:lumMod val="75000"/>
                  </a:schemeClr>
                </a:solidFill>
              </a:rPr>
              <a:t> We could have many random variables, drawn from different distribution. </a:t>
            </a:r>
          </a:p>
          <a:p>
            <a:endParaRPr lang="en-US" sz="1800" b="1" dirty="0">
              <a:solidFill>
                <a:schemeClr val="accent2">
                  <a:lumMod val="75000"/>
                </a:schemeClr>
              </a:solidFill>
            </a:endParaRPr>
          </a:p>
          <a:p>
            <a:r>
              <a:rPr lang="en-US" sz="1800" b="1" dirty="0">
                <a:solidFill>
                  <a:schemeClr val="accent2">
                    <a:lumMod val="75000"/>
                  </a:schemeClr>
                </a:solidFill>
              </a:rPr>
              <a:t>. In many instances, we would like to have the holistic global picture by creating a model which presents the joint probability distribution.</a:t>
            </a:r>
          </a:p>
          <a:p>
            <a:endParaRPr lang="en-US" sz="1800" b="1" dirty="0">
              <a:solidFill>
                <a:schemeClr val="accent2">
                  <a:lumMod val="75000"/>
                </a:schemeClr>
              </a:solidFill>
            </a:endParaRPr>
          </a:p>
          <a:p>
            <a:r>
              <a:rPr lang="en-US" sz="1800" b="1" dirty="0">
                <a:solidFill>
                  <a:schemeClr val="accent2">
                    <a:lumMod val="75000"/>
                  </a:schemeClr>
                </a:solidFill>
              </a:rPr>
              <a:t>. We have seen that joint probability can be represented by CPD.</a:t>
            </a:r>
          </a:p>
          <a:p>
            <a:endParaRPr lang="en-US" sz="1800" b="1" dirty="0">
              <a:solidFill>
                <a:schemeClr val="accent2">
                  <a:lumMod val="75000"/>
                </a:schemeClr>
              </a:solidFill>
            </a:endParaRPr>
          </a:p>
          <a:p>
            <a:r>
              <a:rPr lang="en-US" sz="1800" b="1" dirty="0">
                <a:solidFill>
                  <a:schemeClr val="accent2">
                    <a:lumMod val="75000"/>
                  </a:schemeClr>
                </a:solidFill>
              </a:rPr>
              <a:t>. We can extends this issue to visualize the joint probability as the graph.</a:t>
            </a:r>
          </a:p>
          <a:p>
            <a:endParaRPr lang="en-US" sz="1800" b="1" dirty="0">
              <a:solidFill>
                <a:schemeClr val="accent2">
                  <a:lumMod val="75000"/>
                </a:schemeClr>
              </a:solidFill>
            </a:endParaRPr>
          </a:p>
          <a:p>
            <a:r>
              <a:rPr lang="en-US" sz="1800" b="1" dirty="0">
                <a:solidFill>
                  <a:schemeClr val="accent2">
                    <a:lumMod val="75000"/>
                  </a:schemeClr>
                </a:solidFill>
              </a:rPr>
              <a:t>. There are many advantages of this approach , which we will cover in separate sub-modules.</a:t>
            </a:r>
          </a:p>
          <a:p>
            <a:endParaRPr lang="en-US" sz="1800" b="1" dirty="0">
              <a:solidFill>
                <a:schemeClr val="accent2">
                  <a:lumMod val="75000"/>
                </a:schemeClr>
              </a:solidFill>
            </a:endParaRPr>
          </a:p>
          <a:p>
            <a:r>
              <a:rPr lang="en-US" sz="1800" b="1" dirty="0">
                <a:solidFill>
                  <a:schemeClr val="accent2">
                    <a:lumMod val="75000"/>
                  </a:schemeClr>
                </a:solidFill>
              </a:rPr>
              <a:t>. In short, we need much less number of parameters to represent the joint distribution</a:t>
            </a:r>
          </a:p>
          <a:p>
            <a:endParaRPr lang="en-US" sz="1800" b="1" dirty="0">
              <a:solidFill>
                <a:schemeClr val="accent2">
                  <a:lumMod val="75000"/>
                </a:schemeClr>
              </a:solidFill>
            </a:endParaRPr>
          </a:p>
          <a:p>
            <a:r>
              <a:rPr lang="en-US" sz="1800" b="1" dirty="0">
                <a:solidFill>
                  <a:schemeClr val="accent2">
                    <a:lumMod val="75000"/>
                  </a:schemeClr>
                </a:solidFill>
              </a:rPr>
              <a:t>. We can use conditional independence</a:t>
            </a:r>
          </a:p>
          <a:p>
            <a:endParaRPr lang="en-US" sz="1800" b="1" dirty="0">
              <a:solidFill>
                <a:schemeClr val="accent2">
                  <a:lumMod val="75000"/>
                </a:schemeClr>
              </a:solidFill>
            </a:endParaRPr>
          </a:p>
          <a:p>
            <a:r>
              <a:rPr lang="en-US" sz="1800" b="1" dirty="0">
                <a:solidFill>
                  <a:schemeClr val="accent2">
                    <a:lumMod val="75000"/>
                  </a:schemeClr>
                </a:solidFill>
              </a:rPr>
              <a:t>. We can model and change our graph in light of new evidences.</a:t>
            </a:r>
            <a:endParaRPr lang="en-US" sz="2000" b="1" dirty="0">
              <a:solidFill>
                <a:schemeClr val="accent2">
                  <a:lumMod val="75000"/>
                </a:schemeClr>
              </a:solidFill>
            </a:endParaRPr>
          </a:p>
          <a:p>
            <a:br>
              <a:rPr lang="en-US" dirty="0">
                <a:solidFill>
                  <a:schemeClr val="accent3"/>
                </a:solidFill>
              </a:rPr>
            </a:br>
            <a:endParaRPr lang="en-US" dirty="0">
              <a:solidFill>
                <a:schemeClr val="accent3"/>
              </a:solidFill>
            </a:endParaRPr>
          </a:p>
        </p:txBody>
      </p:sp>
      <p:pic>
        <p:nvPicPr>
          <p:cNvPr id="10" name="Picture 9" descr="prodrule_f.png">
            <a:extLst>
              <a:ext uri="{FF2B5EF4-FFF2-40B4-BE49-F238E27FC236}">
                <a16:creationId xmlns:a16="http://schemas.microsoft.com/office/drawing/2014/main" id="{2680675E-3814-7E4F-944F-B6B96196E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79" y="837453"/>
            <a:ext cx="4409012" cy="610104"/>
          </a:xfrm>
          <a:prstGeom prst="rect">
            <a:avLst/>
          </a:prstGeom>
        </p:spPr>
      </p:pic>
      <p:grpSp>
        <p:nvGrpSpPr>
          <p:cNvPr id="29" name="Group 28">
            <a:extLst>
              <a:ext uri="{FF2B5EF4-FFF2-40B4-BE49-F238E27FC236}">
                <a16:creationId xmlns:a16="http://schemas.microsoft.com/office/drawing/2014/main" id="{80D9765B-5D72-4746-8487-2843DF423DEC}"/>
              </a:ext>
            </a:extLst>
          </p:cNvPr>
          <p:cNvGrpSpPr/>
          <p:nvPr/>
        </p:nvGrpSpPr>
        <p:grpSpPr>
          <a:xfrm>
            <a:off x="1008560" y="2090589"/>
            <a:ext cx="3352425" cy="811198"/>
            <a:chOff x="1008560" y="2090589"/>
            <a:chExt cx="3352425" cy="811198"/>
          </a:xfrm>
        </p:grpSpPr>
        <p:grpSp>
          <p:nvGrpSpPr>
            <p:cNvPr id="13" name="Group 12">
              <a:extLst>
                <a:ext uri="{FF2B5EF4-FFF2-40B4-BE49-F238E27FC236}">
                  <a16:creationId xmlns:a16="http://schemas.microsoft.com/office/drawing/2014/main" id="{E7B0FB51-8F81-214C-985B-459BB3679843}"/>
                </a:ext>
              </a:extLst>
            </p:cNvPr>
            <p:cNvGrpSpPr/>
            <p:nvPr/>
          </p:nvGrpSpPr>
          <p:grpSpPr>
            <a:xfrm>
              <a:off x="1008560" y="2090589"/>
              <a:ext cx="918713" cy="811198"/>
              <a:chOff x="7269480" y="941832"/>
              <a:chExt cx="969264" cy="850392"/>
            </a:xfrm>
            <a:solidFill>
              <a:srgbClr val="FFC000"/>
            </a:solidFill>
          </p:grpSpPr>
          <p:sp>
            <p:nvSpPr>
              <p:cNvPr id="14" name="Oval 13">
                <a:extLst>
                  <a:ext uri="{FF2B5EF4-FFF2-40B4-BE49-F238E27FC236}">
                    <a16:creationId xmlns:a16="http://schemas.microsoft.com/office/drawing/2014/main" id="{279C5010-CA03-044A-9DDD-4C8C1E7A36E3}"/>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360E2F-A12D-C641-94A8-5049A29F78F2}"/>
                      </a:ext>
                    </a:extLst>
                  </p:cNvPr>
                  <p:cNvSpPr txBox="1"/>
                  <p:nvPr/>
                </p:nvSpPr>
                <p:spPr>
                  <a:xfrm>
                    <a:off x="7459986" y="1155251"/>
                    <a:ext cx="645184" cy="387177"/>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sSub>
                        </m:oMath>
                      </m:oMathPara>
                    </a14:m>
                    <a:endParaRPr lang="en-US"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7459986" y="1155251"/>
                    <a:ext cx="645184" cy="387177"/>
                  </a:xfrm>
                  <a:prstGeom prst="rect">
                    <a:avLst/>
                  </a:prstGeom>
                  <a:blipFill>
                    <a:blip r:embed="rId5"/>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8054A6C8-6681-4C43-94BA-BDE869F6515D}"/>
                </a:ext>
              </a:extLst>
            </p:cNvPr>
            <p:cNvGrpSpPr/>
            <p:nvPr/>
          </p:nvGrpSpPr>
          <p:grpSpPr>
            <a:xfrm>
              <a:off x="3442541" y="2090589"/>
              <a:ext cx="918444" cy="811198"/>
              <a:chOff x="7269480" y="941832"/>
              <a:chExt cx="969264" cy="850392"/>
            </a:xfrm>
            <a:solidFill>
              <a:srgbClr val="FFC000"/>
            </a:solidFill>
          </p:grpSpPr>
          <p:sp>
            <p:nvSpPr>
              <p:cNvPr id="17" name="Oval 16">
                <a:extLst>
                  <a:ext uri="{FF2B5EF4-FFF2-40B4-BE49-F238E27FC236}">
                    <a16:creationId xmlns:a16="http://schemas.microsoft.com/office/drawing/2014/main" id="{90318EF3-5517-E24A-AFC4-D95789422569}"/>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F8B7F6-7862-3B4C-9F63-457789F8DEC7}"/>
                      </a:ext>
                    </a:extLst>
                  </p:cNvPr>
                  <p:cNvSpPr txBox="1"/>
                  <p:nvPr/>
                </p:nvSpPr>
                <p:spPr>
                  <a:xfrm>
                    <a:off x="7453814" y="1182362"/>
                    <a:ext cx="633154" cy="387177"/>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sSub>
                        </m:oMath>
                      </m:oMathPara>
                    </a14:m>
                    <a:endParaRPr lang="en-US"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7453814" y="1182362"/>
                    <a:ext cx="633154" cy="387177"/>
                  </a:xfrm>
                  <a:prstGeom prst="rect">
                    <a:avLst/>
                  </a:prstGeom>
                  <a:blipFill>
                    <a:blip r:embed="rId6"/>
                    <a:stretch>
                      <a:fillRect b="-6667"/>
                    </a:stretch>
                  </a:blipFill>
                </p:spPr>
                <p:txBody>
                  <a:bodyPr/>
                  <a:lstStyle/>
                  <a:p>
                    <a:r>
                      <a:rPr lang="en-US">
                        <a:noFill/>
                      </a:rPr>
                      <a:t> </a:t>
                    </a:r>
                  </a:p>
                </p:txBody>
              </p:sp>
            </mc:Fallback>
          </mc:AlternateContent>
        </p:grpSp>
        <p:cxnSp>
          <p:nvCxnSpPr>
            <p:cNvPr id="19" name="Straight Arrow Connector 18">
              <a:extLst>
                <a:ext uri="{FF2B5EF4-FFF2-40B4-BE49-F238E27FC236}">
                  <a16:creationId xmlns:a16="http://schemas.microsoft.com/office/drawing/2014/main" id="{5F3F0C02-EFDA-5E46-A29C-6BA31D4939BA}"/>
                </a:ext>
              </a:extLst>
            </p:cNvPr>
            <p:cNvCxnSpPr>
              <a:cxnSpLocks/>
              <a:endCxn id="17" idx="2"/>
            </p:cNvCxnSpPr>
            <p:nvPr/>
          </p:nvCxnSpPr>
          <p:spPr>
            <a:xfrm>
              <a:off x="1946484" y="2437787"/>
              <a:ext cx="1496057" cy="58401"/>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927B379A-DB37-A647-AB84-AFEB9718E7BC}"/>
              </a:ext>
            </a:extLst>
          </p:cNvPr>
          <p:cNvGrpSpPr/>
          <p:nvPr/>
        </p:nvGrpSpPr>
        <p:grpSpPr>
          <a:xfrm>
            <a:off x="3166179" y="2909302"/>
            <a:ext cx="1502018" cy="920031"/>
            <a:chOff x="3166179" y="2909302"/>
            <a:chExt cx="1502018" cy="920031"/>
          </a:xfrm>
        </p:grpSpPr>
        <p:sp>
          <p:nvSpPr>
            <p:cNvPr id="7" name="Up Arrow Callout 6">
              <a:extLst>
                <a:ext uri="{FF2B5EF4-FFF2-40B4-BE49-F238E27FC236}">
                  <a16:creationId xmlns:a16="http://schemas.microsoft.com/office/drawing/2014/main" id="{83A6F534-8777-8249-BB49-AA5AB9EC5C08}"/>
                </a:ext>
              </a:extLst>
            </p:cNvPr>
            <p:cNvSpPr/>
            <p:nvPr/>
          </p:nvSpPr>
          <p:spPr>
            <a:xfrm>
              <a:off x="3166179" y="2909302"/>
              <a:ext cx="1502018" cy="920031"/>
            </a:xfrm>
            <a:prstGeom prst="upArrowCallout">
              <a:avLst/>
            </a:prstGeom>
            <a:solidFill>
              <a:schemeClr val="accent5">
                <a:lumMod val="5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F4AD2D-3462-A34E-8881-C8DF15C768CF}"/>
                    </a:ext>
                  </a:extLst>
                </p:cNvPr>
                <p:cNvSpPr txBox="1"/>
                <p:nvPr/>
              </p:nvSpPr>
              <p:spPr>
                <a:xfrm>
                  <a:off x="3442541" y="3248985"/>
                  <a:ext cx="70487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00B050"/>
                            </a:solidFill>
                            <a:latin typeface="Cambria Math" panose="02040503050406030204" pitchFamily="18" charset="0"/>
                          </a:rPr>
                          <m:t>𝑷</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𝒚</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𝒙</m:t>
                        </m:r>
                        <m:r>
                          <a:rPr lang="en-US" sz="2800" b="1" i="1" smtClean="0">
                            <a:solidFill>
                              <a:srgbClr val="00B050"/>
                            </a:solidFill>
                            <a:latin typeface="Cambria Math" panose="02040503050406030204" pitchFamily="18" charset="0"/>
                          </a:rPr>
                          <m:t>)</m:t>
                        </m:r>
                      </m:oMath>
                    </m:oMathPara>
                  </a14:m>
                  <a:endParaRPr lang="en-US" sz="2800" b="1" dirty="0">
                    <a:solidFill>
                      <a:srgbClr val="00B050"/>
                    </a:solidFill>
                  </a:endParaRPr>
                </a:p>
              </p:txBody>
            </p:sp>
          </mc:Choice>
          <mc:Fallback xmlns="">
            <p:sp>
              <p:nvSpPr>
                <p:cNvPr id="9" name="TextBox 8">
                  <a:extLst>
                    <a:ext uri="{FF2B5EF4-FFF2-40B4-BE49-F238E27FC236}">
                      <a16:creationId xmlns:a16="http://schemas.microsoft.com/office/drawing/2014/main" id="{54F4AD2D-3462-A34E-8881-C8DF15C768CF}"/>
                    </a:ext>
                  </a:extLst>
                </p:cNvPr>
                <p:cNvSpPr txBox="1">
                  <a:spLocks noRot="1" noChangeAspect="1" noMove="1" noResize="1" noEditPoints="1" noAdjustHandles="1" noChangeArrowheads="1" noChangeShapeType="1" noTextEdit="1"/>
                </p:cNvSpPr>
                <p:nvPr/>
              </p:nvSpPr>
              <p:spPr>
                <a:xfrm>
                  <a:off x="3442541" y="3248985"/>
                  <a:ext cx="704874" cy="430887"/>
                </a:xfrm>
                <a:prstGeom prst="rect">
                  <a:avLst/>
                </a:prstGeom>
                <a:blipFill>
                  <a:blip r:embed="rId7"/>
                  <a:stretch>
                    <a:fillRect l="-15789" r="-71930" b="-31429"/>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223380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sz="2400" b="1" dirty="0">
                <a:latin typeface="IBM Plex Sans" charset="0"/>
                <a:ea typeface="IBM Plex Sans" charset="0"/>
                <a:cs typeface="IBM Plex Sans" charset="0"/>
              </a:rPr>
              <a:t>Graphical Representation of Joint Distributions (Many interacting Random Variables)</a:t>
            </a:r>
            <a:endParaRPr lang="en-US" sz="24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22</a:t>
            </a:fld>
            <a:endParaRPr lang="en-US" dirty="0"/>
          </a:p>
        </p:txBody>
      </p:sp>
      <p:grpSp>
        <p:nvGrpSpPr>
          <p:cNvPr id="44" name="Group 43">
            <a:extLst>
              <a:ext uri="{FF2B5EF4-FFF2-40B4-BE49-F238E27FC236}">
                <a16:creationId xmlns:a16="http://schemas.microsoft.com/office/drawing/2014/main" id="{1C19C47C-3992-914B-BABA-1423A1E571CD}"/>
              </a:ext>
            </a:extLst>
          </p:cNvPr>
          <p:cNvGrpSpPr/>
          <p:nvPr/>
        </p:nvGrpSpPr>
        <p:grpSpPr>
          <a:xfrm>
            <a:off x="1238591" y="2881986"/>
            <a:ext cx="2364565" cy="1130913"/>
            <a:chOff x="690470" y="2827306"/>
            <a:chExt cx="2364565" cy="1130913"/>
          </a:xfrm>
        </p:grpSpPr>
        <p:sp>
          <p:nvSpPr>
            <p:cNvPr id="14" name="Oval 13">
              <a:extLst>
                <a:ext uri="{FF2B5EF4-FFF2-40B4-BE49-F238E27FC236}">
                  <a16:creationId xmlns:a16="http://schemas.microsoft.com/office/drawing/2014/main" id="{279C5010-CA03-044A-9DDD-4C8C1E7A36E3}"/>
                </a:ext>
              </a:extLst>
            </p:cNvPr>
            <p:cNvSpPr/>
            <p:nvPr/>
          </p:nvSpPr>
          <p:spPr>
            <a:xfrm>
              <a:off x="690470" y="2827306"/>
              <a:ext cx="2364565" cy="1130913"/>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360E2F-A12D-C641-94A8-5049A29F78F2}"/>
                    </a:ext>
                  </a:extLst>
                </p:cNvPr>
                <p:cNvSpPr txBox="1"/>
                <p:nvPr/>
              </p:nvSpPr>
              <p:spPr>
                <a:xfrm>
                  <a:off x="979371" y="3082941"/>
                  <a:ext cx="1794232" cy="428259"/>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𝒒𝒖𝒂𝒓𝒕𝒆𝒓𝒍𝒚</m:t>
                            </m:r>
                            <m:r>
                              <a:rPr lang="en-US" sz="2000" b="1" i="1" smtClean="0">
                                <a:latin typeface="Cambria Math" panose="02040503050406030204" pitchFamily="18" charset="0"/>
                              </a:rPr>
                              <m:t>_</m:t>
                            </m:r>
                            <m:r>
                              <a:rPr lang="en-US" sz="2000" b="1" i="1" smtClean="0">
                                <a:latin typeface="Cambria Math" panose="02040503050406030204" pitchFamily="18" charset="0"/>
                              </a:rPr>
                              <m:t>𝒓𝒆𝒑𝒐𝒓𝒕</m:t>
                            </m:r>
                          </m:sub>
                        </m:sSub>
                      </m:oMath>
                    </m:oMathPara>
                  </a14:m>
                  <a:endParaRPr lang="en-US" sz="2000"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979371" y="3082941"/>
                  <a:ext cx="1794232" cy="428259"/>
                </a:xfrm>
                <a:prstGeom prst="rect">
                  <a:avLst/>
                </a:prstGeom>
                <a:blipFill>
                  <a:blip r:embed="rId4"/>
                  <a:stretch>
                    <a:fillRect r="-4930" b="-5714"/>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8054A6C8-6681-4C43-94BA-BDE869F6515D}"/>
              </a:ext>
            </a:extLst>
          </p:cNvPr>
          <p:cNvGrpSpPr/>
          <p:nvPr/>
        </p:nvGrpSpPr>
        <p:grpSpPr>
          <a:xfrm>
            <a:off x="4778113" y="3074648"/>
            <a:ext cx="2381485" cy="1209112"/>
            <a:chOff x="8709551" y="859854"/>
            <a:chExt cx="2513259" cy="1267532"/>
          </a:xfrm>
          <a:solidFill>
            <a:srgbClr val="FFC000"/>
          </a:solidFill>
        </p:grpSpPr>
        <p:sp>
          <p:nvSpPr>
            <p:cNvPr id="17" name="Oval 16">
              <a:extLst>
                <a:ext uri="{FF2B5EF4-FFF2-40B4-BE49-F238E27FC236}">
                  <a16:creationId xmlns:a16="http://schemas.microsoft.com/office/drawing/2014/main" id="{90318EF3-5517-E24A-AFC4-D95789422569}"/>
                </a:ext>
              </a:extLst>
            </p:cNvPr>
            <p:cNvSpPr/>
            <p:nvPr/>
          </p:nvSpPr>
          <p:spPr>
            <a:xfrm>
              <a:off x="8709551" y="859854"/>
              <a:ext cx="2513259" cy="126753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F8B7F6-7862-3B4C-9F63-457789F8DEC7}"/>
                    </a:ext>
                  </a:extLst>
                </p:cNvPr>
                <p:cNvSpPr txBox="1"/>
                <p:nvPr/>
              </p:nvSpPr>
              <p:spPr>
                <a:xfrm>
                  <a:off x="8946658" y="1250661"/>
                  <a:ext cx="633154" cy="448279"/>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𝒑𝒐𝒔𝒊𝒕𝒊𝒗𝒆</m:t>
                            </m:r>
                            <m:r>
                              <a:rPr lang="en-US" sz="2000" b="1" i="1" smtClean="0">
                                <a:latin typeface="Cambria Math" panose="02040503050406030204" pitchFamily="18" charset="0"/>
                              </a:rPr>
                              <m:t>_</m:t>
                            </m:r>
                            <m:r>
                              <a:rPr lang="en-US" sz="2000" b="1" i="1" smtClean="0">
                                <a:latin typeface="Cambria Math" panose="02040503050406030204" pitchFamily="18" charset="0"/>
                              </a:rPr>
                              <m:t>𝒔𝒆𝒏𝒕𝒊𝒎𝒆𝒏𝒕</m:t>
                            </m:r>
                          </m:sub>
                        </m:sSub>
                      </m:oMath>
                    </m:oMathPara>
                  </a14:m>
                  <a:endParaRPr lang="en-US" sz="2000"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8946658" y="1250661"/>
                  <a:ext cx="633154" cy="448279"/>
                </a:xfrm>
                <a:prstGeom prst="rect">
                  <a:avLst/>
                </a:prstGeom>
                <a:blipFill>
                  <a:blip r:embed="rId5"/>
                  <a:stretch>
                    <a:fillRect r="-235417" b="-5714"/>
                  </a:stretch>
                </a:blipFill>
              </p:spPr>
              <p:txBody>
                <a:bodyPr/>
                <a:lstStyle/>
                <a:p>
                  <a:r>
                    <a:rPr lang="en-US">
                      <a:noFill/>
                    </a:rPr>
                    <a:t> </a:t>
                  </a:r>
                </a:p>
              </p:txBody>
            </p:sp>
          </mc:Fallback>
        </mc:AlternateContent>
      </p:grpSp>
      <p:cxnSp>
        <p:nvCxnSpPr>
          <p:cNvPr id="19" name="Straight Arrow Connector 18">
            <a:extLst>
              <a:ext uri="{FF2B5EF4-FFF2-40B4-BE49-F238E27FC236}">
                <a16:creationId xmlns:a16="http://schemas.microsoft.com/office/drawing/2014/main" id="{5F3F0C02-EFDA-5E46-A29C-6BA31D4939BA}"/>
              </a:ext>
            </a:extLst>
          </p:cNvPr>
          <p:cNvCxnSpPr>
            <a:cxnSpLocks/>
            <a:endCxn id="17" idx="2"/>
          </p:cNvCxnSpPr>
          <p:nvPr/>
        </p:nvCxnSpPr>
        <p:spPr>
          <a:xfrm>
            <a:off x="3572875" y="3447443"/>
            <a:ext cx="1205238" cy="231761"/>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DD567AFD-7B74-7740-A7C7-E1C0E36F5E05}"/>
                  </a:ext>
                </a:extLst>
              </p:cNvPr>
              <p:cNvSpPr/>
              <p:nvPr/>
            </p:nvSpPr>
            <p:spPr>
              <a:xfrm>
                <a:off x="1826654" y="1326491"/>
                <a:ext cx="2018711" cy="1221544"/>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i="1">
                              <a:solidFill>
                                <a:srgbClr val="FFFFFF"/>
                              </a:solidFill>
                              <a:latin typeface="Cambria Math" panose="02040503050406030204" pitchFamily="18" charset="0"/>
                              <a:cs typeface="Arial"/>
                            </a:rPr>
                          </m:ctrlPr>
                        </m:sSubPr>
                        <m:e>
                          <m:r>
                            <a:rPr lang="en-US" sz="2000" b="1" i="1">
                              <a:solidFill>
                                <a:schemeClr val="bg1"/>
                              </a:solidFill>
                              <a:latin typeface="Cambria Math" panose="02040503050406030204" pitchFamily="18" charset="0"/>
                              <a:cs typeface="Arial"/>
                            </a:rPr>
                            <m:t>𝒙</m:t>
                          </m:r>
                        </m:e>
                        <m:sub>
                          <m:r>
                            <a:rPr lang="en-US" sz="2000" b="1" i="1">
                              <a:solidFill>
                                <a:schemeClr val="bg1"/>
                              </a:solidFill>
                              <a:latin typeface="Cambria Math" panose="02040503050406030204" pitchFamily="18" charset="0"/>
                              <a:cs typeface="Arial"/>
                            </a:rPr>
                            <m:t>𝒑𝒓𝒐𝒅𝒖𝒄𝒕</m:t>
                          </m:r>
                          <m:r>
                            <a:rPr lang="en-US" sz="2000" b="1" i="1">
                              <a:solidFill>
                                <a:schemeClr val="bg1"/>
                              </a:solidFill>
                              <a:latin typeface="Cambria Math" panose="02040503050406030204" pitchFamily="18" charset="0"/>
                              <a:cs typeface="Arial"/>
                            </a:rPr>
                            <m:t>_</m:t>
                          </m:r>
                          <m:r>
                            <a:rPr lang="en-US" sz="2000" b="1" i="1">
                              <a:solidFill>
                                <a:schemeClr val="bg1"/>
                              </a:solidFill>
                              <a:latin typeface="Cambria Math" panose="02040503050406030204" pitchFamily="18" charset="0"/>
                              <a:cs typeface="Arial"/>
                            </a:rPr>
                            <m:t>𝒏𝒆𝒘𝒔</m:t>
                          </m:r>
                        </m:sub>
                      </m:sSub>
                    </m:oMath>
                  </m:oMathPara>
                </a14:m>
                <a:endParaRPr lang="en-US" sz="2000" dirty="0" err="1">
                  <a:solidFill>
                    <a:srgbClr val="FFFFFF"/>
                  </a:solidFill>
                  <a:latin typeface="Arial"/>
                  <a:cs typeface="Arial"/>
                </a:endParaRPr>
              </a:p>
            </p:txBody>
          </p:sp>
        </mc:Choice>
        <mc:Fallback xmlns="">
          <p:sp>
            <p:nvSpPr>
              <p:cNvPr id="22" name="Oval 21">
                <a:extLst>
                  <a:ext uri="{FF2B5EF4-FFF2-40B4-BE49-F238E27FC236}">
                    <a16:creationId xmlns:a16="http://schemas.microsoft.com/office/drawing/2014/main" id="{DD567AFD-7B74-7740-A7C7-E1C0E36F5E05}"/>
                  </a:ext>
                </a:extLst>
              </p:cNvPr>
              <p:cNvSpPr>
                <a:spLocks noRot="1" noChangeAspect="1" noMove="1" noResize="1" noEditPoints="1" noAdjustHandles="1" noChangeArrowheads="1" noChangeShapeType="1" noTextEdit="1"/>
              </p:cNvSpPr>
              <p:nvPr/>
            </p:nvSpPr>
            <p:spPr>
              <a:xfrm>
                <a:off x="1826654" y="1326491"/>
                <a:ext cx="2018711" cy="1221544"/>
              </a:xfrm>
              <a:prstGeom prst="ellipse">
                <a:avLst/>
              </a:prstGeom>
              <a:blipFill>
                <a:blip r:embed="rId6"/>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Oval 22">
                <a:extLst>
                  <a:ext uri="{FF2B5EF4-FFF2-40B4-BE49-F238E27FC236}">
                    <a16:creationId xmlns:a16="http://schemas.microsoft.com/office/drawing/2014/main" id="{A1909978-9BB0-DF44-86D8-A7617F47231C}"/>
                  </a:ext>
                </a:extLst>
              </p:cNvPr>
              <p:cNvSpPr/>
              <p:nvPr/>
            </p:nvSpPr>
            <p:spPr>
              <a:xfrm>
                <a:off x="4293410" y="1124723"/>
                <a:ext cx="2018711" cy="1130913"/>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𝒔𝒕𝒐𝒄𝒌</m:t>
                          </m:r>
                          <m:r>
                            <a:rPr lang="en-US" sz="2000" b="1" i="1" smtClean="0">
                              <a:solidFill>
                                <a:schemeClr val="bg1"/>
                              </a:solidFill>
                              <a:latin typeface="Cambria Math" panose="02040503050406030204" pitchFamily="18" charset="0"/>
                              <a:cs typeface="Arial"/>
                            </a:rPr>
                            <m:t>_</m:t>
                          </m:r>
                          <m:r>
                            <a:rPr lang="en-US" sz="2000" b="1" i="1" smtClean="0">
                              <a:solidFill>
                                <a:schemeClr val="bg1"/>
                              </a:solidFill>
                              <a:latin typeface="Cambria Math" panose="02040503050406030204" pitchFamily="18" charset="0"/>
                              <a:cs typeface="Arial"/>
                            </a:rPr>
                            <m:t>𝒃𝒖𝒚𝒃𝒂𝒄𝒌</m:t>
                          </m:r>
                        </m:sub>
                      </m:sSub>
                    </m:oMath>
                  </m:oMathPara>
                </a14:m>
                <a:endParaRPr lang="en-US" sz="2000" b="1" dirty="0" err="1">
                  <a:solidFill>
                    <a:srgbClr val="FFFFFF"/>
                  </a:solidFill>
                  <a:latin typeface="Arial"/>
                  <a:cs typeface="Arial"/>
                </a:endParaRPr>
              </a:p>
            </p:txBody>
          </p:sp>
        </mc:Choice>
        <mc:Fallback xmlns="">
          <p:sp>
            <p:nvSpPr>
              <p:cNvPr id="23" name="Oval 22">
                <a:extLst>
                  <a:ext uri="{FF2B5EF4-FFF2-40B4-BE49-F238E27FC236}">
                    <a16:creationId xmlns:a16="http://schemas.microsoft.com/office/drawing/2014/main" id="{A1909978-9BB0-DF44-86D8-A7617F47231C}"/>
                  </a:ext>
                </a:extLst>
              </p:cNvPr>
              <p:cNvSpPr>
                <a:spLocks noRot="1" noChangeAspect="1" noMove="1" noResize="1" noEditPoints="1" noAdjustHandles="1" noChangeArrowheads="1" noChangeShapeType="1" noTextEdit="1"/>
              </p:cNvSpPr>
              <p:nvPr/>
            </p:nvSpPr>
            <p:spPr>
              <a:xfrm>
                <a:off x="4293410" y="1124723"/>
                <a:ext cx="2018711" cy="1130913"/>
              </a:xfrm>
              <a:prstGeom prst="ellipse">
                <a:avLst/>
              </a:prstGeom>
              <a:blipFill>
                <a:blip r:embed="rId7"/>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a:extLst>
                  <a:ext uri="{FF2B5EF4-FFF2-40B4-BE49-F238E27FC236}">
                    <a16:creationId xmlns:a16="http://schemas.microsoft.com/office/drawing/2014/main" id="{1BBA3CAE-4E07-4044-8938-C43E51C5C902}"/>
                  </a:ext>
                </a:extLst>
              </p:cNvPr>
              <p:cNvSpPr/>
              <p:nvPr/>
            </p:nvSpPr>
            <p:spPr>
              <a:xfrm>
                <a:off x="7769521" y="2054875"/>
                <a:ext cx="2018711" cy="1130913"/>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𝒕𝒆𝒄𝒉𝒏𝒊𝒄𝒂𝒍</m:t>
                          </m:r>
                          <m:r>
                            <a:rPr lang="en-US" sz="2000" b="1" i="1" smtClean="0">
                              <a:solidFill>
                                <a:schemeClr val="bg1"/>
                              </a:solidFill>
                              <a:latin typeface="Cambria Math" panose="02040503050406030204" pitchFamily="18" charset="0"/>
                              <a:cs typeface="Arial"/>
                            </a:rPr>
                            <m:t>_</m:t>
                          </m:r>
                          <m:r>
                            <a:rPr lang="en-US" sz="2000" b="1" i="1" smtClean="0">
                              <a:solidFill>
                                <a:schemeClr val="bg1"/>
                              </a:solidFill>
                              <a:latin typeface="Cambria Math" panose="02040503050406030204" pitchFamily="18" charset="0"/>
                              <a:cs typeface="Arial"/>
                            </a:rPr>
                            <m:t>𝒂𝒏𝒂𝒍𝒚𝒔𝒊𝒔</m:t>
                          </m:r>
                        </m:sub>
                      </m:sSub>
                    </m:oMath>
                  </m:oMathPara>
                </a14:m>
                <a:endParaRPr lang="en-US" sz="2000" b="1" dirty="0" err="1">
                  <a:solidFill>
                    <a:srgbClr val="FFFFFF"/>
                  </a:solidFill>
                  <a:latin typeface="Arial"/>
                  <a:cs typeface="Arial"/>
                </a:endParaRPr>
              </a:p>
            </p:txBody>
          </p:sp>
        </mc:Choice>
        <mc:Fallback xmlns="">
          <p:sp>
            <p:nvSpPr>
              <p:cNvPr id="24" name="Oval 23">
                <a:extLst>
                  <a:ext uri="{FF2B5EF4-FFF2-40B4-BE49-F238E27FC236}">
                    <a16:creationId xmlns:a16="http://schemas.microsoft.com/office/drawing/2014/main" id="{1BBA3CAE-4E07-4044-8938-C43E51C5C902}"/>
                  </a:ext>
                </a:extLst>
              </p:cNvPr>
              <p:cNvSpPr>
                <a:spLocks noRot="1" noChangeAspect="1" noMove="1" noResize="1" noEditPoints="1" noAdjustHandles="1" noChangeArrowheads="1" noChangeShapeType="1" noTextEdit="1"/>
              </p:cNvSpPr>
              <p:nvPr/>
            </p:nvSpPr>
            <p:spPr>
              <a:xfrm>
                <a:off x="7769521" y="2054875"/>
                <a:ext cx="2018711" cy="1130913"/>
              </a:xfrm>
              <a:prstGeom prst="ellipse">
                <a:avLst/>
              </a:prstGeom>
              <a:blipFill>
                <a:blip r:embed="rId8"/>
                <a:stretch>
                  <a:fillRect l="-617"/>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0AF15427-8B6B-8842-8DF9-DEE92635898B}"/>
                  </a:ext>
                </a:extLst>
              </p:cNvPr>
              <p:cNvSpPr/>
              <p:nvPr/>
            </p:nvSpPr>
            <p:spPr>
              <a:xfrm>
                <a:off x="7769521" y="730818"/>
                <a:ext cx="974508" cy="841202"/>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𝒕</m:t>
                          </m:r>
                          <m:r>
                            <a:rPr lang="en-US" sz="2000" b="1" i="1" smtClean="0">
                              <a:solidFill>
                                <a:schemeClr val="bg1"/>
                              </a:solidFill>
                              <a:latin typeface="Cambria Math" panose="02040503050406030204" pitchFamily="18" charset="0"/>
                              <a:cs typeface="Arial"/>
                            </a:rPr>
                            <m:t>𝟏</m:t>
                          </m:r>
                        </m:sub>
                      </m:sSub>
                    </m:oMath>
                  </m:oMathPara>
                </a14:m>
                <a:endParaRPr lang="en-US" sz="2000" b="1" dirty="0" err="1">
                  <a:solidFill>
                    <a:srgbClr val="FFFFFF"/>
                  </a:solidFill>
                  <a:latin typeface="Arial"/>
                  <a:cs typeface="Arial"/>
                </a:endParaRPr>
              </a:p>
            </p:txBody>
          </p:sp>
        </mc:Choice>
        <mc:Fallback xmlns="">
          <p:sp>
            <p:nvSpPr>
              <p:cNvPr id="25" name="Oval 24">
                <a:extLst>
                  <a:ext uri="{FF2B5EF4-FFF2-40B4-BE49-F238E27FC236}">
                    <a16:creationId xmlns:a16="http://schemas.microsoft.com/office/drawing/2014/main" id="{0AF15427-8B6B-8842-8DF9-DEE92635898B}"/>
                  </a:ext>
                </a:extLst>
              </p:cNvPr>
              <p:cNvSpPr>
                <a:spLocks noRot="1" noChangeAspect="1" noMove="1" noResize="1" noEditPoints="1" noAdjustHandles="1" noChangeArrowheads="1" noChangeShapeType="1" noTextEdit="1"/>
              </p:cNvSpPr>
              <p:nvPr/>
            </p:nvSpPr>
            <p:spPr>
              <a:xfrm>
                <a:off x="7769521" y="730818"/>
                <a:ext cx="974508" cy="841202"/>
              </a:xfrm>
              <a:prstGeom prst="ellipse">
                <a:avLst/>
              </a:prstGeom>
              <a:blipFill>
                <a:blip r:embed="rId9"/>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B0CD56C8-A109-2344-8FA5-F0553541C33C}"/>
                  </a:ext>
                </a:extLst>
              </p:cNvPr>
              <p:cNvSpPr/>
              <p:nvPr/>
            </p:nvSpPr>
            <p:spPr>
              <a:xfrm>
                <a:off x="8918917" y="718109"/>
                <a:ext cx="974508" cy="901937"/>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𝒕</m:t>
                          </m:r>
                          <m:r>
                            <a:rPr lang="en-US" sz="2000" b="1" i="1" smtClean="0">
                              <a:solidFill>
                                <a:schemeClr val="bg1"/>
                              </a:solidFill>
                              <a:latin typeface="Cambria Math" panose="02040503050406030204" pitchFamily="18" charset="0"/>
                              <a:cs typeface="Arial"/>
                            </a:rPr>
                            <m:t>𝟐</m:t>
                          </m:r>
                        </m:sub>
                      </m:sSub>
                    </m:oMath>
                  </m:oMathPara>
                </a14:m>
                <a:endParaRPr lang="en-US" sz="2000" b="1" dirty="0" err="1">
                  <a:solidFill>
                    <a:srgbClr val="FFFFFF"/>
                  </a:solidFill>
                  <a:latin typeface="Arial"/>
                  <a:cs typeface="Arial"/>
                </a:endParaRPr>
              </a:p>
            </p:txBody>
          </p:sp>
        </mc:Choice>
        <mc:Fallback xmlns="">
          <p:sp>
            <p:nvSpPr>
              <p:cNvPr id="26" name="Oval 25">
                <a:extLst>
                  <a:ext uri="{FF2B5EF4-FFF2-40B4-BE49-F238E27FC236}">
                    <a16:creationId xmlns:a16="http://schemas.microsoft.com/office/drawing/2014/main" id="{B0CD56C8-A109-2344-8FA5-F0553541C33C}"/>
                  </a:ext>
                </a:extLst>
              </p:cNvPr>
              <p:cNvSpPr>
                <a:spLocks noRot="1" noChangeAspect="1" noMove="1" noResize="1" noEditPoints="1" noAdjustHandles="1" noChangeArrowheads="1" noChangeShapeType="1" noTextEdit="1"/>
              </p:cNvSpPr>
              <p:nvPr/>
            </p:nvSpPr>
            <p:spPr>
              <a:xfrm>
                <a:off x="8918917" y="718109"/>
                <a:ext cx="974508" cy="901937"/>
              </a:xfrm>
              <a:prstGeom prst="ellipse">
                <a:avLst/>
              </a:prstGeom>
              <a:blipFill>
                <a:blip r:embed="rId10"/>
                <a:stretch>
                  <a:fillRect/>
                </a:stretch>
              </a:blipFill>
              <a:ln w="28575">
                <a:solidFill>
                  <a:schemeClr val="bg1"/>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6C4E035-DE73-B54B-99E8-20BFC8512AFF}"/>
              </a:ext>
            </a:extLst>
          </p:cNvPr>
          <p:cNvCxnSpPr>
            <a:cxnSpLocks/>
          </p:cNvCxnSpPr>
          <p:nvPr/>
        </p:nvCxnSpPr>
        <p:spPr>
          <a:xfrm flipH="1">
            <a:off x="8918917" y="1595031"/>
            <a:ext cx="487254" cy="50787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F7E2CB3-1B46-614D-95FC-EA623D4A8F69}"/>
              </a:ext>
            </a:extLst>
          </p:cNvPr>
          <p:cNvCxnSpPr>
            <a:cxnSpLocks/>
          </p:cNvCxnSpPr>
          <p:nvPr/>
        </p:nvCxnSpPr>
        <p:spPr>
          <a:xfrm>
            <a:off x="8256775" y="1561909"/>
            <a:ext cx="174888" cy="540992"/>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954DDE69-933B-2846-B86F-7F8CCBA9F3F4}"/>
                  </a:ext>
                </a:extLst>
              </p:cNvPr>
              <p:cNvSpPr/>
              <p:nvPr/>
            </p:nvSpPr>
            <p:spPr>
              <a:xfrm>
                <a:off x="9144000" y="4786963"/>
                <a:ext cx="2018711" cy="1130913"/>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𝒔𝒕𝒐𝒄𝒌</m:t>
                          </m:r>
                          <m:r>
                            <a:rPr lang="en-US" sz="2000" b="1" i="1" smtClean="0">
                              <a:solidFill>
                                <a:schemeClr val="bg1"/>
                              </a:solidFill>
                              <a:latin typeface="Cambria Math" panose="02040503050406030204" pitchFamily="18" charset="0"/>
                              <a:cs typeface="Arial"/>
                            </a:rPr>
                            <m:t>_</m:t>
                          </m:r>
                          <m:r>
                            <a:rPr lang="en-US" sz="2000" b="1" i="1" smtClean="0">
                              <a:solidFill>
                                <a:schemeClr val="bg1"/>
                              </a:solidFill>
                              <a:latin typeface="Cambria Math" panose="02040503050406030204" pitchFamily="18" charset="0"/>
                              <a:cs typeface="Arial"/>
                            </a:rPr>
                            <m:t>𝒎𝒐𝒗𝒆𝒎𝒆𝒏𝒕</m:t>
                          </m:r>
                        </m:sub>
                      </m:sSub>
                    </m:oMath>
                  </m:oMathPara>
                </a14:m>
                <a:endParaRPr lang="en-US" sz="2000" b="1" dirty="0" err="1">
                  <a:solidFill>
                    <a:srgbClr val="FFFFFF"/>
                  </a:solidFill>
                  <a:latin typeface="Arial"/>
                  <a:cs typeface="Arial"/>
                </a:endParaRPr>
              </a:p>
            </p:txBody>
          </p:sp>
        </mc:Choice>
        <mc:Fallback xmlns="">
          <p:sp>
            <p:nvSpPr>
              <p:cNvPr id="31" name="Oval 30">
                <a:extLst>
                  <a:ext uri="{FF2B5EF4-FFF2-40B4-BE49-F238E27FC236}">
                    <a16:creationId xmlns:a16="http://schemas.microsoft.com/office/drawing/2014/main" id="{954DDE69-933B-2846-B86F-7F8CCBA9F3F4}"/>
                  </a:ext>
                </a:extLst>
              </p:cNvPr>
              <p:cNvSpPr>
                <a:spLocks noRot="1" noChangeAspect="1" noMove="1" noResize="1" noEditPoints="1" noAdjustHandles="1" noChangeArrowheads="1" noChangeShapeType="1" noTextEdit="1"/>
              </p:cNvSpPr>
              <p:nvPr/>
            </p:nvSpPr>
            <p:spPr>
              <a:xfrm>
                <a:off x="9144000" y="4786963"/>
                <a:ext cx="2018711" cy="1130913"/>
              </a:xfrm>
              <a:prstGeom prst="ellipse">
                <a:avLst/>
              </a:prstGeom>
              <a:blipFill>
                <a:blip r:embed="rId11"/>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CCE5B561-8D3D-E94E-A6C3-BAF2DED2E248}"/>
                  </a:ext>
                </a:extLst>
              </p:cNvPr>
              <p:cNvSpPr/>
              <p:nvPr/>
            </p:nvSpPr>
            <p:spPr>
              <a:xfrm>
                <a:off x="5877632" y="5051609"/>
                <a:ext cx="2018711" cy="1130913"/>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𝒇𝒖𝒏𝒅𝒂𝒎𝒆𝒏𝒕𝒂𝒍𝒔</m:t>
                          </m:r>
                        </m:sub>
                      </m:sSub>
                    </m:oMath>
                  </m:oMathPara>
                </a14:m>
                <a:endParaRPr lang="en-US" sz="2000" b="1" dirty="0" err="1">
                  <a:solidFill>
                    <a:srgbClr val="FFFFFF"/>
                  </a:solidFill>
                  <a:latin typeface="Arial"/>
                  <a:cs typeface="Arial"/>
                </a:endParaRPr>
              </a:p>
            </p:txBody>
          </p:sp>
        </mc:Choice>
        <mc:Fallback xmlns="">
          <p:sp>
            <p:nvSpPr>
              <p:cNvPr id="32" name="Oval 31">
                <a:extLst>
                  <a:ext uri="{FF2B5EF4-FFF2-40B4-BE49-F238E27FC236}">
                    <a16:creationId xmlns:a16="http://schemas.microsoft.com/office/drawing/2014/main" id="{CCE5B561-8D3D-E94E-A6C3-BAF2DED2E248}"/>
                  </a:ext>
                </a:extLst>
              </p:cNvPr>
              <p:cNvSpPr>
                <a:spLocks noRot="1" noChangeAspect="1" noMove="1" noResize="1" noEditPoints="1" noAdjustHandles="1" noChangeArrowheads="1" noChangeShapeType="1" noTextEdit="1"/>
              </p:cNvSpPr>
              <p:nvPr/>
            </p:nvSpPr>
            <p:spPr>
              <a:xfrm>
                <a:off x="5877632" y="5051609"/>
                <a:ext cx="2018711" cy="1130913"/>
              </a:xfrm>
              <a:prstGeom prst="ellipse">
                <a:avLst/>
              </a:prstGeom>
              <a:blipFill>
                <a:blip r:embed="rId12"/>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9802F551-06AF-9A46-86AF-2303A7512829}"/>
                  </a:ext>
                </a:extLst>
              </p:cNvPr>
              <p:cNvSpPr/>
              <p:nvPr/>
            </p:nvSpPr>
            <p:spPr>
              <a:xfrm>
                <a:off x="3999354" y="4845209"/>
                <a:ext cx="1165752" cy="666292"/>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𝑷𝑬</m:t>
                          </m:r>
                        </m:sub>
                      </m:sSub>
                    </m:oMath>
                  </m:oMathPara>
                </a14:m>
                <a:endParaRPr lang="en-US" sz="2000" b="1" dirty="0" err="1">
                  <a:solidFill>
                    <a:srgbClr val="FFFFFF"/>
                  </a:solidFill>
                  <a:latin typeface="Arial"/>
                  <a:cs typeface="Arial"/>
                </a:endParaRPr>
              </a:p>
            </p:txBody>
          </p:sp>
        </mc:Choice>
        <mc:Fallback xmlns="">
          <p:sp>
            <p:nvSpPr>
              <p:cNvPr id="33" name="Oval 32">
                <a:extLst>
                  <a:ext uri="{FF2B5EF4-FFF2-40B4-BE49-F238E27FC236}">
                    <a16:creationId xmlns:a16="http://schemas.microsoft.com/office/drawing/2014/main" id="{9802F551-06AF-9A46-86AF-2303A7512829}"/>
                  </a:ext>
                </a:extLst>
              </p:cNvPr>
              <p:cNvSpPr>
                <a:spLocks noRot="1" noChangeAspect="1" noMove="1" noResize="1" noEditPoints="1" noAdjustHandles="1" noChangeArrowheads="1" noChangeShapeType="1" noTextEdit="1"/>
              </p:cNvSpPr>
              <p:nvPr/>
            </p:nvSpPr>
            <p:spPr>
              <a:xfrm>
                <a:off x="3999354" y="4845209"/>
                <a:ext cx="1165752" cy="666292"/>
              </a:xfrm>
              <a:prstGeom prst="ellipse">
                <a:avLst/>
              </a:prstGeom>
              <a:blipFill>
                <a:blip r:embed="rId13"/>
                <a:stretch>
                  <a:fillRect/>
                </a:stretch>
              </a:blipFill>
              <a:ln w="2857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7D14D977-BACB-7143-9E27-E35471448881}"/>
                  </a:ext>
                </a:extLst>
              </p:cNvPr>
              <p:cNvSpPr/>
              <p:nvPr/>
            </p:nvSpPr>
            <p:spPr>
              <a:xfrm>
                <a:off x="3882683" y="5769015"/>
                <a:ext cx="1342793" cy="666292"/>
              </a:xfrm>
              <a:prstGeom prst="ellipse">
                <a:avLst/>
              </a:prstGeom>
              <a:solidFill>
                <a:srgbClr val="FFC000"/>
              </a:solidFill>
              <a:ln w="28575">
                <a:solidFill>
                  <a:schemeClr val="bg1"/>
                </a:solidFill>
              </a:ln>
            </p:spPr>
            <p:txBody>
              <a:bodyPr wrap="square" lIns="0" tIns="0" rIns="0" bIns="0" rtlCol="0" anchor="ctr">
                <a:no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cs typeface="Arial"/>
                            </a:rPr>
                          </m:ctrlPr>
                        </m:sSubPr>
                        <m:e>
                          <m:r>
                            <a:rPr lang="en-US" sz="2000" b="1" i="1" smtClean="0">
                              <a:solidFill>
                                <a:schemeClr val="bg1"/>
                              </a:solidFill>
                              <a:latin typeface="Cambria Math" panose="02040503050406030204" pitchFamily="18" charset="0"/>
                              <a:cs typeface="Arial"/>
                            </a:rPr>
                            <m:t>𝒙</m:t>
                          </m:r>
                        </m:e>
                        <m:sub>
                          <m:r>
                            <a:rPr lang="en-US" sz="2000" b="1" i="1" smtClean="0">
                              <a:solidFill>
                                <a:schemeClr val="bg1"/>
                              </a:solidFill>
                              <a:latin typeface="Cambria Math" panose="02040503050406030204" pitchFamily="18" charset="0"/>
                              <a:cs typeface="Arial"/>
                            </a:rPr>
                            <m:t>𝒅𝒆𝒃𝒕</m:t>
                          </m:r>
                          <m:r>
                            <a:rPr lang="en-US" sz="2000" b="1" i="1" smtClean="0">
                              <a:solidFill>
                                <a:schemeClr val="bg1"/>
                              </a:solidFill>
                              <a:latin typeface="Cambria Math" panose="02040503050406030204" pitchFamily="18" charset="0"/>
                              <a:cs typeface="Arial"/>
                            </a:rPr>
                            <m:t>_</m:t>
                          </m:r>
                          <m:r>
                            <a:rPr lang="en-US" sz="2000" b="1" i="1" smtClean="0">
                              <a:solidFill>
                                <a:schemeClr val="bg1"/>
                              </a:solidFill>
                              <a:latin typeface="Cambria Math" panose="02040503050406030204" pitchFamily="18" charset="0"/>
                              <a:cs typeface="Arial"/>
                            </a:rPr>
                            <m:t>𝒓𝒂𝒕𝒊𝒐</m:t>
                          </m:r>
                        </m:sub>
                      </m:sSub>
                    </m:oMath>
                  </m:oMathPara>
                </a14:m>
                <a:endParaRPr lang="en-US" sz="2000" b="1" dirty="0" err="1">
                  <a:solidFill>
                    <a:srgbClr val="FFFFFF"/>
                  </a:solidFill>
                  <a:latin typeface="Arial"/>
                  <a:cs typeface="Arial"/>
                </a:endParaRPr>
              </a:p>
            </p:txBody>
          </p:sp>
        </mc:Choice>
        <mc:Fallback xmlns="">
          <p:sp>
            <p:nvSpPr>
              <p:cNvPr id="34" name="Oval 33">
                <a:extLst>
                  <a:ext uri="{FF2B5EF4-FFF2-40B4-BE49-F238E27FC236}">
                    <a16:creationId xmlns:a16="http://schemas.microsoft.com/office/drawing/2014/main" id="{7D14D977-BACB-7143-9E27-E35471448881}"/>
                  </a:ext>
                </a:extLst>
              </p:cNvPr>
              <p:cNvSpPr>
                <a:spLocks noRot="1" noChangeAspect="1" noMove="1" noResize="1" noEditPoints="1" noAdjustHandles="1" noChangeArrowheads="1" noChangeShapeType="1" noTextEdit="1"/>
              </p:cNvSpPr>
              <p:nvPr/>
            </p:nvSpPr>
            <p:spPr>
              <a:xfrm>
                <a:off x="3882683" y="5769015"/>
                <a:ext cx="1342793" cy="666292"/>
              </a:xfrm>
              <a:prstGeom prst="ellipse">
                <a:avLst/>
              </a:prstGeom>
              <a:blipFill>
                <a:blip r:embed="rId14"/>
                <a:stretch>
                  <a:fillRect/>
                </a:stretch>
              </a:blipFill>
              <a:ln w="28575">
                <a:solidFill>
                  <a:schemeClr val="bg1"/>
                </a:solid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174193E-D176-B14C-AD2F-596DB38CF33D}"/>
              </a:ext>
            </a:extLst>
          </p:cNvPr>
          <p:cNvCxnSpPr>
            <a:cxnSpLocks/>
          </p:cNvCxnSpPr>
          <p:nvPr/>
        </p:nvCxnSpPr>
        <p:spPr>
          <a:xfrm>
            <a:off x="9056556" y="3153379"/>
            <a:ext cx="830816" cy="163358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BE3A147-E39C-5C4A-8997-A695981EBFBD}"/>
              </a:ext>
            </a:extLst>
          </p:cNvPr>
          <p:cNvCxnSpPr>
            <a:cxnSpLocks/>
            <a:endCxn id="31" idx="1"/>
          </p:cNvCxnSpPr>
          <p:nvPr/>
        </p:nvCxnSpPr>
        <p:spPr>
          <a:xfrm>
            <a:off x="7174249" y="3700492"/>
            <a:ext cx="2265384" cy="1252089"/>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1A840D1-D3B0-B546-AB63-B5158AEE61CB}"/>
              </a:ext>
            </a:extLst>
          </p:cNvPr>
          <p:cNvCxnSpPr>
            <a:cxnSpLocks/>
            <a:endCxn id="31" idx="2"/>
          </p:cNvCxnSpPr>
          <p:nvPr/>
        </p:nvCxnSpPr>
        <p:spPr>
          <a:xfrm flipV="1">
            <a:off x="7896343" y="5352420"/>
            <a:ext cx="1247657" cy="20785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58917436-4D00-5F4F-BDFB-89E85E563E0B}"/>
              </a:ext>
            </a:extLst>
          </p:cNvPr>
          <p:cNvCxnSpPr>
            <a:cxnSpLocks/>
            <a:endCxn id="17" idx="1"/>
          </p:cNvCxnSpPr>
          <p:nvPr/>
        </p:nvCxnSpPr>
        <p:spPr>
          <a:xfrm>
            <a:off x="3603156" y="2306603"/>
            <a:ext cx="1523717" cy="945115"/>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E26AA37C-A6B6-2D46-B880-3269E50D3EF1}"/>
              </a:ext>
            </a:extLst>
          </p:cNvPr>
          <p:cNvCxnSpPr>
            <a:cxnSpLocks/>
          </p:cNvCxnSpPr>
          <p:nvPr/>
        </p:nvCxnSpPr>
        <p:spPr>
          <a:xfrm>
            <a:off x="5448071" y="2232283"/>
            <a:ext cx="407153" cy="905338"/>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0389984-403F-3249-B52E-AECEF37CF3C1}"/>
              </a:ext>
            </a:extLst>
          </p:cNvPr>
          <p:cNvCxnSpPr>
            <a:cxnSpLocks/>
            <a:endCxn id="32" idx="2"/>
          </p:cNvCxnSpPr>
          <p:nvPr/>
        </p:nvCxnSpPr>
        <p:spPr>
          <a:xfrm>
            <a:off x="5115773" y="5227432"/>
            <a:ext cx="761859" cy="389634"/>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480D39E4-A813-FD45-9CF1-AE7949451638}"/>
              </a:ext>
            </a:extLst>
          </p:cNvPr>
          <p:cNvCxnSpPr>
            <a:cxnSpLocks/>
          </p:cNvCxnSpPr>
          <p:nvPr/>
        </p:nvCxnSpPr>
        <p:spPr>
          <a:xfrm flipV="1">
            <a:off x="5206996" y="5769015"/>
            <a:ext cx="780339" cy="333146"/>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50568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par>
                                <p:cTn id="13" presetID="3" presetClass="entr" presetSubtype="1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blinds(horizontal)">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linds(horizontal)">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linds(horizontal)">
                                      <p:cBhvr>
                                        <p:cTn id="39" dur="500"/>
                                        <p:tgtEl>
                                          <p:spTgt spid="33"/>
                                        </p:tgtEl>
                                      </p:cBhvr>
                                    </p:animEffect>
                                  </p:childTnLst>
                                </p:cTn>
                              </p:par>
                              <p:par>
                                <p:cTn id="40" presetID="3" presetClass="entr" presetSubtype="1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blinds(horizontal)">
                                      <p:cBhvr>
                                        <p:cTn id="42" dur="500"/>
                                        <p:tgtEl>
                                          <p:spTgt spid="50"/>
                                        </p:tgtEl>
                                      </p:cBhvr>
                                    </p:animEffect>
                                  </p:childTnLst>
                                </p:cTn>
                              </p:par>
                              <p:par>
                                <p:cTn id="43" presetID="3" presetClass="entr" presetSubtype="1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linds(horizontal)">
                                      <p:cBhvr>
                                        <p:cTn id="45" dur="5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blinds(horizontal)">
                                      <p:cBhvr>
                                        <p:cTn id="50" dur="500"/>
                                        <p:tgtEl>
                                          <p:spTgt spid="44"/>
                                        </p:tgtEl>
                                      </p:cBhvr>
                                    </p:animEffect>
                                  </p:childTnLst>
                                </p:cTn>
                              </p:par>
                              <p:par>
                                <p:cTn id="51" presetID="3" presetClass="entr" presetSubtype="1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par>
                                <p:cTn id="54" presetID="3" presetClass="entr" presetSubtype="1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blinds(horizontal)">
                                      <p:cBhvr>
                                        <p:cTn id="56" dur="500"/>
                                        <p:tgtEl>
                                          <p:spTgt spid="46"/>
                                        </p:tgtEl>
                                      </p:cBhvr>
                                    </p:animEffect>
                                  </p:childTnLst>
                                </p:cTn>
                              </p:par>
                              <p:par>
                                <p:cTn id="57" presetID="3" presetClass="entr" presetSubtype="1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blinds(horizontal)">
                                      <p:cBhvr>
                                        <p:cTn id="59" dur="500"/>
                                        <p:tgtEl>
                                          <p:spTgt spid="48"/>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linds(horizontal)">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linds(horizontal)">
                                      <p:cBhvr>
                                        <p:cTn id="70" dur="500"/>
                                        <p:tgtEl>
                                          <p:spTgt spid="2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linds(horizontal)">
                                      <p:cBhvr>
                                        <p:cTn id="73" dur="500"/>
                                        <p:tgtEl>
                                          <p:spTgt spid="2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blinds(horizontal)">
                                      <p:cBhvr>
                                        <p:cTn id="76" dur="500"/>
                                        <p:tgtEl>
                                          <p:spTgt spid="26"/>
                                        </p:tgtEl>
                                      </p:cBhvr>
                                    </p:animEffect>
                                  </p:childTnLst>
                                </p:cTn>
                              </p:par>
                              <p:par>
                                <p:cTn id="77" presetID="3" presetClass="entr" presetSubtype="1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blinds(horizontal)">
                                      <p:cBhvr>
                                        <p:cTn id="7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31"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Parametric Distributions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23</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411304" y="905039"/>
                <a:ext cx="4522517" cy="551775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lumMod val="75000"/>
                      </a:schemeClr>
                    </a:solidFill>
                  </a:rPr>
                  <a:t>.</a:t>
                </a:r>
                <a:r>
                  <a:rPr lang="en-US" sz="1800" b="1" dirty="0">
                    <a:solidFill>
                      <a:schemeClr val="accent2">
                        <a:lumMod val="75000"/>
                      </a:schemeClr>
                    </a:solidFill>
                  </a:rPr>
                  <a:t> Since many distributions have many similarity in terms of it’s moments and other characteristics. </a:t>
                </a:r>
              </a:p>
              <a:p>
                <a:endParaRPr lang="en-US" sz="1800" b="1" dirty="0">
                  <a:solidFill>
                    <a:schemeClr val="accent2">
                      <a:lumMod val="75000"/>
                    </a:schemeClr>
                  </a:solidFill>
                </a:endParaRPr>
              </a:p>
              <a:p>
                <a:r>
                  <a:rPr lang="en-US" sz="1800" b="1" dirty="0">
                    <a:solidFill>
                      <a:schemeClr val="accent2">
                        <a:lumMod val="75000"/>
                      </a:schemeClr>
                    </a:solidFill>
                  </a:rPr>
                  <a:t>. Note that similarity doesn’t mean equal. By Similarity, we means there shape is similar (for example various bell curve looks same but can differ on spread and location of maximum).</a:t>
                </a:r>
              </a:p>
              <a:p>
                <a:endParaRPr lang="en-US" sz="1800" b="1" dirty="0">
                  <a:solidFill>
                    <a:schemeClr val="accent2">
                      <a:lumMod val="75000"/>
                    </a:schemeClr>
                  </a:solidFill>
                </a:endParaRPr>
              </a:p>
              <a:p>
                <a:r>
                  <a:rPr lang="en-US" sz="1800" b="1" dirty="0">
                    <a:solidFill>
                      <a:schemeClr val="accent2">
                        <a:lumMod val="75000"/>
                      </a:schemeClr>
                    </a:solidFill>
                  </a:rPr>
                  <a:t>. Since these various distribution is similar but differs on key parameters (in the case of bell curve, location of maximum and spread), we should be able to characterize those family of distribution based on  </a:t>
                </a:r>
                <a14:m>
                  <m:oMath xmlns:m="http://schemas.openxmlformats.org/officeDocument/2006/math">
                    <m:r>
                      <a:rPr lang="en-US" sz="1800" b="1" i="0" smtClean="0">
                        <a:solidFill>
                          <a:srgbClr val="C00000"/>
                        </a:solidFill>
                        <a:latin typeface="Cambria Math" panose="02040503050406030204" pitchFamily="18" charset="0"/>
                        <a:ea typeface="Cambria Math" panose="02040503050406030204" pitchFamily="18" charset="0"/>
                      </a:rPr>
                      <m:t>𝐩𝐚𝐫𝐚𝐦</m:t>
                    </m:r>
                    <m:r>
                      <a:rPr lang="en-US" sz="1800" b="1">
                        <a:solidFill>
                          <a:srgbClr val="C00000"/>
                        </a:solidFill>
                        <a:latin typeface="Cambria Math" panose="02040503050406030204" pitchFamily="18" charset="0"/>
                        <a:ea typeface="Cambria Math" panose="02040503050406030204" pitchFamily="18" charset="0"/>
                      </a:rPr>
                      <m:t>𝐞𝐭𝐞𝐫</m:t>
                    </m:r>
                    <m:r>
                      <a:rPr lang="en-US" sz="1800" b="1">
                        <a:solidFill>
                          <a:srgbClr val="C00000"/>
                        </a:solidFill>
                        <a:latin typeface="Cambria Math" panose="02040503050406030204" pitchFamily="18" charset="0"/>
                        <a:ea typeface="Cambria Math" panose="02040503050406030204" pitchFamily="18" charset="0"/>
                      </a:rPr>
                      <m:t> </m:t>
                    </m:r>
                    <m:r>
                      <a:rPr lang="en-US" sz="1800" b="1">
                        <a:solidFill>
                          <a:srgbClr val="C00000"/>
                        </a:solidFill>
                        <a:latin typeface="Cambria Math" panose="02040503050406030204" pitchFamily="18" charset="0"/>
                        <a:ea typeface="Cambria Math" panose="02040503050406030204" pitchFamily="18" charset="0"/>
                      </a:rPr>
                      <m:t>𝐯𝐞𝐜𝐭𝐨𝐫</m:t>
                    </m:r>
                  </m:oMath>
                </a14:m>
                <a:r>
                  <a:rPr lang="en-US" sz="1800" b="1" dirty="0">
                    <a:solidFill>
                      <a:schemeClr val="accent2">
                        <a:lumMod val="75000"/>
                      </a:schemeClr>
                    </a:solidFill>
                  </a:rPr>
                  <a:t> </a:t>
                </a:r>
                <a14:m>
                  <m:oMath xmlns:m="http://schemas.openxmlformats.org/officeDocument/2006/math">
                    <m:r>
                      <a:rPr lang="en-US" sz="1800" b="1" i="1">
                        <a:solidFill>
                          <a:srgbClr val="C00000"/>
                        </a:solidFill>
                        <a:latin typeface="Cambria Math" panose="02040503050406030204" pitchFamily="18" charset="0"/>
                        <a:ea typeface="Cambria Math" panose="02040503050406030204" pitchFamily="18" charset="0"/>
                      </a:rPr>
                      <m:t>𝜽</m:t>
                    </m:r>
                  </m:oMath>
                </a14:m>
                <a:endParaRPr lang="en-US" sz="1800" b="1" dirty="0">
                  <a:solidFill>
                    <a:schemeClr val="accent2">
                      <a:lumMod val="75000"/>
                    </a:schemeClr>
                  </a:solidFill>
                </a:endParaRPr>
              </a:p>
              <a:p>
                <a:endParaRPr lang="en-US" sz="1800" b="1" dirty="0">
                  <a:solidFill>
                    <a:schemeClr val="accent2">
                      <a:lumMod val="75000"/>
                    </a:schemeClr>
                  </a:solidFill>
                </a:endParaRPr>
              </a:p>
              <a:p>
                <a:r>
                  <a:rPr lang="en-US" sz="1800" b="1" dirty="0">
                    <a:solidFill>
                      <a:schemeClr val="accent2">
                        <a:lumMod val="75000"/>
                      </a:schemeClr>
                    </a:solidFill>
                  </a:rPr>
                  <a:t>. In short, we are indexing the PDF, by </a:t>
                </a:r>
                <a14:m>
                  <m:oMath xmlns:m="http://schemas.openxmlformats.org/officeDocument/2006/math">
                    <m:r>
                      <a:rPr lang="en-US" sz="1800" b="1">
                        <a:solidFill>
                          <a:srgbClr val="C00000"/>
                        </a:solidFill>
                        <a:latin typeface="Cambria Math" panose="02040503050406030204" pitchFamily="18" charset="0"/>
                        <a:ea typeface="Cambria Math" panose="02040503050406030204" pitchFamily="18" charset="0"/>
                      </a:rPr>
                      <m:t>𝐩𝐚𝐫𝐚𝐦𝐞𝐭𝐞𝐫</m:t>
                    </m:r>
                    <m:r>
                      <a:rPr lang="en-US" sz="1800" b="1">
                        <a:solidFill>
                          <a:srgbClr val="C00000"/>
                        </a:solidFill>
                        <a:latin typeface="Cambria Math" panose="02040503050406030204" pitchFamily="18" charset="0"/>
                        <a:ea typeface="Cambria Math" panose="02040503050406030204" pitchFamily="18" charset="0"/>
                      </a:rPr>
                      <m:t> </m:t>
                    </m:r>
                    <m:r>
                      <a:rPr lang="en-US" sz="1800" b="1">
                        <a:solidFill>
                          <a:srgbClr val="C00000"/>
                        </a:solidFill>
                        <a:latin typeface="Cambria Math" panose="02040503050406030204" pitchFamily="18" charset="0"/>
                        <a:ea typeface="Cambria Math" panose="02040503050406030204" pitchFamily="18" charset="0"/>
                      </a:rPr>
                      <m:t>𝐯𝐞𝐜𝐭𝐨𝐫</m:t>
                    </m:r>
                  </m:oMath>
                </a14:m>
                <a:r>
                  <a:rPr lang="en-US" sz="1800" b="1" dirty="0">
                    <a:solidFill>
                      <a:schemeClr val="accent2">
                        <a:lumMod val="75000"/>
                      </a:schemeClr>
                    </a:solidFill>
                  </a:rPr>
                  <a:t> </a:t>
                </a:r>
                <a14:m>
                  <m:oMath xmlns:m="http://schemas.openxmlformats.org/officeDocument/2006/math">
                    <m:r>
                      <a:rPr lang="en-US" sz="1800" b="1" i="1">
                        <a:solidFill>
                          <a:srgbClr val="C00000"/>
                        </a:solidFill>
                        <a:latin typeface="Cambria Math" panose="02040503050406030204" pitchFamily="18" charset="0"/>
                        <a:ea typeface="Cambria Math" panose="02040503050406030204" pitchFamily="18" charset="0"/>
                      </a:rPr>
                      <m:t>𝜽</m:t>
                    </m:r>
                  </m:oMath>
                </a14:m>
                <a:r>
                  <a:rPr lang="en-US" sz="1800" b="1" dirty="0">
                    <a:solidFill>
                      <a:schemeClr val="accent2">
                        <a:lumMod val="75000"/>
                      </a:schemeClr>
                    </a:solidFill>
                  </a:rPr>
                  <a:t> by and we called these family of distribution as parametric distribution</a:t>
                </a:r>
              </a:p>
              <a:p>
                <a:endParaRPr lang="en-US" sz="1400" b="1" dirty="0">
                  <a:solidFill>
                    <a:schemeClr val="accent2">
                      <a:lumMod val="75000"/>
                    </a:schemeClr>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411304" y="905039"/>
                <a:ext cx="4522517" cy="5517758"/>
              </a:xfrm>
              <a:prstGeom prst="rect">
                <a:avLst/>
              </a:prstGeom>
              <a:blipFill>
                <a:blip r:embed="rId4"/>
                <a:stretch>
                  <a:fillRect l="-2801" t="-1606" r="-33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9DC4681A-5781-9D4E-BCA8-FC5BD16B7EF9}"/>
                  </a:ext>
                </a:extLst>
              </p:cNvPr>
              <p:cNvSpPr/>
              <p:nvPr/>
            </p:nvSpPr>
            <p:spPr>
              <a:xfrm>
                <a:off x="4974098" y="3663918"/>
                <a:ext cx="6913100" cy="1374337"/>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r>
                  <a:rPr lang="en-US" sz="5400" b="1" dirty="0">
                    <a:solidFill>
                      <a:srgbClr val="C00000"/>
                    </a:solidFill>
                    <a:ea typeface="Cambria Math" panose="02040503050406030204" pitchFamily="18" charset="0"/>
                  </a:rPr>
                  <a:t>            </a:t>
                </a:r>
                <a14:m>
                  <m:oMath xmlns:m="http://schemas.openxmlformats.org/officeDocument/2006/math">
                    <m:r>
                      <a:rPr lang="en-US" sz="6600" b="1" i="1">
                        <a:solidFill>
                          <a:srgbClr val="C00000"/>
                        </a:solidFill>
                        <a:latin typeface="Cambria Math" panose="02040503050406030204" pitchFamily="18" charset="0"/>
                        <a:ea typeface="Cambria Math" panose="02040503050406030204" pitchFamily="18" charset="0"/>
                      </a:rPr>
                      <m:t>𝜽</m:t>
                    </m:r>
                  </m:oMath>
                </a14:m>
                <a:endParaRPr lang="en-US" sz="6600" dirty="0" err="1">
                  <a:solidFill>
                    <a:srgbClr val="FFFFFF"/>
                  </a:solidFill>
                  <a:latin typeface="Arial"/>
                  <a:cs typeface="Arial"/>
                </a:endParaRPr>
              </a:p>
            </p:txBody>
          </p:sp>
        </mc:Choice>
        <mc:Fallback xmlns="">
          <p:sp>
            <p:nvSpPr>
              <p:cNvPr id="49" name="Rectangle 48">
                <a:extLst>
                  <a:ext uri="{FF2B5EF4-FFF2-40B4-BE49-F238E27FC236}">
                    <a16:creationId xmlns:a16="http://schemas.microsoft.com/office/drawing/2014/main" id="{9DC4681A-5781-9D4E-BCA8-FC5BD16B7EF9}"/>
                  </a:ext>
                </a:extLst>
              </p:cNvPr>
              <p:cNvSpPr>
                <a:spLocks noRot="1" noChangeAspect="1" noMove="1" noResize="1" noEditPoints="1" noAdjustHandles="1" noChangeArrowheads="1" noChangeShapeType="1" noTextEdit="1"/>
              </p:cNvSpPr>
              <p:nvPr/>
            </p:nvSpPr>
            <p:spPr>
              <a:xfrm>
                <a:off x="4974098" y="3663918"/>
                <a:ext cx="6913100" cy="1374337"/>
              </a:xfrm>
              <a:prstGeom prst="rect">
                <a:avLst/>
              </a:prstGeom>
              <a:blipFill>
                <a:blip r:embed="rId5"/>
                <a:stretch>
                  <a:fillRect/>
                </a:stretch>
              </a:blipFill>
              <a:ln w="38100">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36E3421-4B51-0141-B628-CA82A26E3E7F}"/>
                  </a:ext>
                </a:extLst>
              </p:cNvPr>
              <p:cNvSpPr/>
              <p:nvPr/>
            </p:nvSpPr>
            <p:spPr>
              <a:xfrm>
                <a:off x="9939759" y="3797089"/>
                <a:ext cx="1756699"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b="1" i="1">
                          <a:solidFill>
                            <a:schemeClr val="accent3">
                              <a:lumMod val="75000"/>
                            </a:schemeClr>
                          </a:solidFill>
                          <a:latin typeface="Cambria Math" panose="02040503050406030204" pitchFamily="18" charset="0"/>
                          <a:ea typeface="Cambria Math" panose="02040503050406030204" pitchFamily="18" charset="0"/>
                        </a:rPr>
                        <m:t>∈</m:t>
                      </m:r>
                      <m:r>
                        <a:rPr lang="en-US" sz="6600" b="1" i="1">
                          <a:solidFill>
                            <a:srgbClr val="C00000"/>
                          </a:solidFill>
                          <a:latin typeface="Cambria Math" panose="02040503050406030204" pitchFamily="18" charset="0"/>
                          <a:ea typeface="Cambria Math" panose="02040503050406030204" pitchFamily="18" charset="0"/>
                        </a:rPr>
                        <m:t>𝚯</m:t>
                      </m:r>
                    </m:oMath>
                  </m:oMathPara>
                </a14:m>
                <a:endParaRPr lang="en-US" sz="6600" dirty="0"/>
              </a:p>
            </p:txBody>
          </p:sp>
        </mc:Choice>
        <mc:Fallback xmlns="">
          <p:sp>
            <p:nvSpPr>
              <p:cNvPr id="10" name="Rectangle 9">
                <a:extLst>
                  <a:ext uri="{FF2B5EF4-FFF2-40B4-BE49-F238E27FC236}">
                    <a16:creationId xmlns:a16="http://schemas.microsoft.com/office/drawing/2014/main" id="{836E3421-4B51-0141-B628-CA82A26E3E7F}"/>
                  </a:ext>
                </a:extLst>
              </p:cNvPr>
              <p:cNvSpPr>
                <a:spLocks noRot="1" noChangeAspect="1" noMove="1" noResize="1" noEditPoints="1" noAdjustHandles="1" noChangeArrowheads="1" noChangeShapeType="1" noTextEdit="1"/>
              </p:cNvSpPr>
              <p:nvPr/>
            </p:nvSpPr>
            <p:spPr>
              <a:xfrm>
                <a:off x="9939759" y="3797089"/>
                <a:ext cx="1756699" cy="1107996"/>
              </a:xfrm>
              <a:prstGeom prst="rect">
                <a:avLst/>
              </a:prstGeom>
              <a:blipFill>
                <a:blip r:embed="rId6"/>
                <a:stretch>
                  <a:fillRect l="-2158" r="-431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1529735-0ADE-944A-952F-EAB9725F5B68}"/>
                  </a:ext>
                </a:extLst>
              </p:cNvPr>
              <p:cNvSpPr/>
              <p:nvPr/>
            </p:nvSpPr>
            <p:spPr>
              <a:xfrm>
                <a:off x="7416652" y="3771384"/>
                <a:ext cx="2027991"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6600" b="1" i="1">
                              <a:solidFill>
                                <a:schemeClr val="accent3">
                                  <a:lumMod val="75000"/>
                                </a:schemeClr>
                              </a:solidFill>
                              <a:latin typeface="Cambria Math" panose="02040503050406030204" pitchFamily="18" charset="0"/>
                              <a:ea typeface="Cambria Math" panose="02040503050406030204" pitchFamily="18" charset="0"/>
                            </a:rPr>
                          </m:ctrlPr>
                        </m:sSubPr>
                        <m:e>
                          <m:r>
                            <a:rPr lang="en-US" sz="6600" b="1" i="1">
                              <a:solidFill>
                                <a:schemeClr val="accent5">
                                  <a:lumMod val="50000"/>
                                </a:schemeClr>
                              </a:solidFill>
                              <a:latin typeface="Cambria Math" panose="02040503050406030204" pitchFamily="18" charset="0"/>
                              <a:ea typeface="Cambria Math" panose="02040503050406030204" pitchFamily="18" charset="0"/>
                            </a:rPr>
                            <m:t>𝑷</m:t>
                          </m:r>
                        </m:e>
                        <m:sub>
                          <m:r>
                            <a:rPr lang="en-US" sz="6600" b="1" i="1">
                              <a:solidFill>
                                <a:srgbClr val="C00000"/>
                              </a:solidFill>
                              <a:latin typeface="Cambria Math" panose="02040503050406030204" pitchFamily="18" charset="0"/>
                              <a:ea typeface="Cambria Math" panose="02040503050406030204" pitchFamily="18" charset="0"/>
                            </a:rPr>
                            <m:t>𝜽</m:t>
                          </m:r>
                        </m:sub>
                      </m:sSub>
                      <m:r>
                        <a:rPr lang="en-US" sz="6600" b="1" i="1">
                          <a:solidFill>
                            <a:schemeClr val="accent3">
                              <a:lumMod val="75000"/>
                            </a:schemeClr>
                          </a:solidFill>
                          <a:latin typeface="Cambria Math" panose="02040503050406030204" pitchFamily="18" charset="0"/>
                          <a:ea typeface="Cambria Math" panose="02040503050406030204" pitchFamily="18" charset="0"/>
                        </a:rPr>
                        <m:t> | </m:t>
                      </m:r>
                    </m:oMath>
                  </m:oMathPara>
                </a14:m>
                <a:endParaRPr lang="en-US" sz="6600" dirty="0"/>
              </a:p>
            </p:txBody>
          </p:sp>
        </mc:Choice>
        <mc:Fallback xmlns="">
          <p:sp>
            <p:nvSpPr>
              <p:cNvPr id="11" name="Rectangle 10">
                <a:extLst>
                  <a:ext uri="{FF2B5EF4-FFF2-40B4-BE49-F238E27FC236}">
                    <a16:creationId xmlns:a16="http://schemas.microsoft.com/office/drawing/2014/main" id="{F1529735-0ADE-944A-952F-EAB9725F5B68}"/>
                  </a:ext>
                </a:extLst>
              </p:cNvPr>
              <p:cNvSpPr>
                <a:spLocks noRot="1" noChangeAspect="1" noMove="1" noResize="1" noEditPoints="1" noAdjustHandles="1" noChangeArrowheads="1" noChangeShapeType="1" noTextEdit="1"/>
              </p:cNvSpPr>
              <p:nvPr/>
            </p:nvSpPr>
            <p:spPr>
              <a:xfrm>
                <a:off x="7416652" y="3771384"/>
                <a:ext cx="2027991" cy="1107996"/>
              </a:xfrm>
              <a:prstGeom prst="rect">
                <a:avLst/>
              </a:prstGeom>
              <a:blipFill>
                <a:blip r:embed="rId7"/>
                <a:stretch>
                  <a:fillRect l="-3727" t="-1136" r="-10559" b="-30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4E8C0E8-4E86-F64B-AF97-04DF472396B6}"/>
                  </a:ext>
                </a:extLst>
              </p:cNvPr>
              <p:cNvSpPr/>
              <p:nvPr/>
            </p:nvSpPr>
            <p:spPr>
              <a:xfrm>
                <a:off x="5095170" y="3732136"/>
                <a:ext cx="2488758"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accent5">
                              <a:lumMod val="50000"/>
                            </a:schemeClr>
                          </a:solidFill>
                          <a:latin typeface="Cambria Math" panose="02040503050406030204" pitchFamily="18" charset="0"/>
                          <a:ea typeface="Cambria Math" panose="02040503050406030204" pitchFamily="18" charset="0"/>
                        </a:rPr>
                        <m:t>𝓟</m:t>
                      </m:r>
                      <m:r>
                        <a:rPr lang="en-US" sz="6600" b="1" i="1" smtClean="0">
                          <a:solidFill>
                            <a:schemeClr val="accent3">
                              <a:lumMod val="75000"/>
                            </a:schemeClr>
                          </a:solidFill>
                          <a:latin typeface="Cambria Math" panose="02040503050406030204" pitchFamily="18" charset="0"/>
                          <a:ea typeface="Cambria Math" panose="02040503050406030204" pitchFamily="18" charset="0"/>
                        </a:rPr>
                        <m:t>={</m:t>
                      </m:r>
                    </m:oMath>
                  </m:oMathPara>
                </a14:m>
                <a:endParaRPr lang="en-US" sz="6600" dirty="0"/>
              </a:p>
            </p:txBody>
          </p:sp>
        </mc:Choice>
        <mc:Fallback xmlns="">
          <p:sp>
            <p:nvSpPr>
              <p:cNvPr id="12" name="Rectangle 11">
                <a:extLst>
                  <a:ext uri="{FF2B5EF4-FFF2-40B4-BE49-F238E27FC236}">
                    <a16:creationId xmlns:a16="http://schemas.microsoft.com/office/drawing/2014/main" id="{B4E8C0E8-4E86-F64B-AF97-04DF472396B6}"/>
                  </a:ext>
                </a:extLst>
              </p:cNvPr>
              <p:cNvSpPr>
                <a:spLocks noRot="1" noChangeAspect="1" noMove="1" noResize="1" noEditPoints="1" noAdjustHandles="1" noChangeArrowheads="1" noChangeShapeType="1" noTextEdit="1"/>
              </p:cNvSpPr>
              <p:nvPr/>
            </p:nvSpPr>
            <p:spPr>
              <a:xfrm>
                <a:off x="5095170" y="3732136"/>
                <a:ext cx="2488758" cy="1107996"/>
              </a:xfrm>
              <a:prstGeom prst="rect">
                <a:avLst/>
              </a:prstGeom>
              <a:blipFill>
                <a:blip r:embed="rId8"/>
                <a:stretch>
                  <a:fillRect l="-3046" r="-7614" b="-284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EB2F5FA3-DA37-FB4B-A3B3-872F495EACCC}"/>
                  </a:ext>
                </a:extLst>
              </p:cNvPr>
              <p:cNvSpPr/>
              <p:nvPr/>
            </p:nvSpPr>
            <p:spPr>
              <a:xfrm>
                <a:off x="11296217" y="3681714"/>
                <a:ext cx="712053"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b="1" i="1" smtClean="0">
                          <a:solidFill>
                            <a:schemeClr val="accent3">
                              <a:lumMod val="75000"/>
                            </a:schemeClr>
                          </a:solidFill>
                          <a:latin typeface="Cambria Math" panose="02040503050406030204" pitchFamily="18" charset="0"/>
                          <a:ea typeface="Cambria Math" panose="02040503050406030204" pitchFamily="18" charset="0"/>
                        </a:rPr>
                        <m:t>}</m:t>
                      </m:r>
                    </m:oMath>
                  </m:oMathPara>
                </a14:m>
                <a:endParaRPr lang="en-US" sz="6600" dirty="0"/>
              </a:p>
            </p:txBody>
          </p:sp>
        </mc:Choice>
        <mc:Fallback xmlns="">
          <p:sp>
            <p:nvSpPr>
              <p:cNvPr id="50" name="Rectangle 49">
                <a:extLst>
                  <a:ext uri="{FF2B5EF4-FFF2-40B4-BE49-F238E27FC236}">
                    <a16:creationId xmlns:a16="http://schemas.microsoft.com/office/drawing/2014/main" id="{EB2F5FA3-DA37-FB4B-A3B3-872F495EACCC}"/>
                  </a:ext>
                </a:extLst>
              </p:cNvPr>
              <p:cNvSpPr>
                <a:spLocks noRot="1" noChangeAspect="1" noMove="1" noResize="1" noEditPoints="1" noAdjustHandles="1" noChangeArrowheads="1" noChangeShapeType="1" noTextEdit="1"/>
              </p:cNvSpPr>
              <p:nvPr/>
            </p:nvSpPr>
            <p:spPr>
              <a:xfrm>
                <a:off x="11296217" y="3681714"/>
                <a:ext cx="712053" cy="1107996"/>
              </a:xfrm>
              <a:prstGeom prst="rect">
                <a:avLst/>
              </a:prstGeom>
              <a:blipFill>
                <a:blip r:embed="rId9"/>
                <a:stretch>
                  <a:fillRect l="-25862" r="-25862" b="-2840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92434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blinds(horizontal)">
                                      <p:cBhvr>
                                        <p:cTn id="22" dur="500"/>
                                        <p:tgtEl>
                                          <p:spTgt spid="5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10" grpId="0"/>
      <p:bldP spid="11" grpId="0"/>
      <p:bldP spid="12" grpId="0"/>
      <p:bldP spid="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Sufficient Statistics for parametric Distributions</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24</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533177" y="598920"/>
                <a:ext cx="4398760" cy="1863374"/>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dirty="0">
                    <a:solidFill>
                      <a:schemeClr val="accent2">
                        <a:lumMod val="75000"/>
                      </a:schemeClr>
                    </a:solidFill>
                  </a:rPr>
                  <a:t>.</a:t>
                </a:r>
                <a:r>
                  <a:rPr lang="en-US" sz="1400" b="1" dirty="0">
                    <a:solidFill>
                      <a:schemeClr val="accent2">
                        <a:lumMod val="75000"/>
                      </a:schemeClr>
                    </a:solidFill>
                  </a:rPr>
                  <a:t> For the parametric PDF, we collect many </a:t>
                </a:r>
                <a:r>
                  <a:rPr lang="en-US" sz="1400" b="1" dirty="0">
                    <a:solidFill>
                      <a:schemeClr val="accent2">
                        <a:lumMod val="60000"/>
                        <a:lumOff val="40000"/>
                      </a:schemeClr>
                    </a:solidFill>
                  </a:rPr>
                  <a:t>samples (say N)</a:t>
                </a:r>
                <a:r>
                  <a:rPr lang="en-US" b="1" dirty="0">
                    <a:solidFill>
                      <a:schemeClr val="accent2">
                        <a:lumMod val="75000"/>
                      </a:schemeClr>
                    </a:solidFill>
                  </a:rPr>
                  <a:t> </a:t>
                </a:r>
                <a14:m>
                  <m:oMath xmlns:m="http://schemas.openxmlformats.org/officeDocument/2006/math">
                    <m:r>
                      <a:rPr lang="en-US" b="1" i="1">
                        <a:solidFill>
                          <a:schemeClr val="accent2">
                            <a:lumMod val="60000"/>
                            <a:lumOff val="40000"/>
                          </a:schemeClr>
                        </a:solidFill>
                        <a:latin typeface="Cambria Math" panose="02040503050406030204" pitchFamily="18" charset="0"/>
                      </a:rPr>
                      <m:t>𝒙</m:t>
                    </m:r>
                    <m:r>
                      <a:rPr lang="en-US" b="1" i="1">
                        <a:solidFill>
                          <a:schemeClr val="accent2">
                            <a:lumMod val="60000"/>
                            <a:lumOff val="40000"/>
                          </a:schemeClr>
                        </a:solidFill>
                        <a:latin typeface="Cambria Math" panose="02040503050406030204" pitchFamily="18" charset="0"/>
                      </a:rPr>
                      <m:t> </m:t>
                    </m:r>
                  </m:oMath>
                </a14:m>
                <a:r>
                  <a:rPr lang="en-US" b="1" dirty="0">
                    <a:solidFill>
                      <a:schemeClr val="accent2">
                        <a:lumMod val="75000"/>
                      </a:schemeClr>
                    </a:solidFill>
                  </a:rPr>
                  <a:t> </a:t>
                </a:r>
                <a:r>
                  <a:rPr lang="en-US" sz="1400" b="1" dirty="0">
                    <a:solidFill>
                      <a:schemeClr val="accent2">
                        <a:lumMod val="75000"/>
                      </a:schemeClr>
                    </a:solidFill>
                  </a:rPr>
                  <a:t>and estimate it’s </a:t>
                </a:r>
                <a14:m>
                  <m:oMath xmlns:m="http://schemas.openxmlformats.org/officeDocument/2006/math">
                    <m:r>
                      <a:rPr lang="en-US" sz="1400" b="1">
                        <a:solidFill>
                          <a:srgbClr val="C00000"/>
                        </a:solidFill>
                        <a:latin typeface="Cambria Math" panose="02040503050406030204" pitchFamily="18" charset="0"/>
                        <a:ea typeface="Cambria Math" panose="02040503050406030204" pitchFamily="18" charset="0"/>
                      </a:rPr>
                      <m:t>𝐩𝐚𝐫𝐚𝐦𝐞𝐭𝐞𝐫</m:t>
                    </m:r>
                    <m:r>
                      <a:rPr lang="en-US" sz="1400" b="1">
                        <a:solidFill>
                          <a:srgbClr val="C00000"/>
                        </a:solidFill>
                        <a:latin typeface="Cambria Math" panose="02040503050406030204" pitchFamily="18" charset="0"/>
                        <a:ea typeface="Cambria Math" panose="02040503050406030204" pitchFamily="18" charset="0"/>
                      </a:rPr>
                      <m:t> </m:t>
                    </m:r>
                    <m:r>
                      <a:rPr lang="en-US" sz="1400" b="1">
                        <a:solidFill>
                          <a:srgbClr val="C00000"/>
                        </a:solidFill>
                        <a:latin typeface="Cambria Math" panose="02040503050406030204" pitchFamily="18" charset="0"/>
                        <a:ea typeface="Cambria Math" panose="02040503050406030204" pitchFamily="18" charset="0"/>
                      </a:rPr>
                      <m:t>𝐯𝐞𝐜𝐭𝐨𝐫</m:t>
                    </m:r>
                  </m:oMath>
                </a14:m>
                <a:r>
                  <a:rPr lang="en-US" sz="1400" b="1" dirty="0">
                    <a:solidFill>
                      <a:schemeClr val="accent2">
                        <a:lumMod val="75000"/>
                      </a:schemeClr>
                    </a:solidFill>
                  </a:rPr>
                  <a:t> </a:t>
                </a:r>
                <a14:m>
                  <m:oMath xmlns:m="http://schemas.openxmlformats.org/officeDocument/2006/math">
                    <m:r>
                      <a:rPr lang="en-US" b="1" i="1">
                        <a:solidFill>
                          <a:srgbClr val="C00000"/>
                        </a:solidFill>
                        <a:latin typeface="Cambria Math" panose="02040503050406030204" pitchFamily="18" charset="0"/>
                        <a:ea typeface="Cambria Math" panose="02040503050406030204" pitchFamily="18" charset="0"/>
                      </a:rPr>
                      <m:t>𝜽</m:t>
                    </m:r>
                    <m:r>
                      <a:rPr lang="en-US" b="1" i="1">
                        <a:solidFill>
                          <a:srgbClr val="C00000"/>
                        </a:solidFill>
                        <a:latin typeface="Cambria Math" panose="02040503050406030204" pitchFamily="18" charset="0"/>
                        <a:ea typeface="Cambria Math" panose="02040503050406030204" pitchFamily="18" charset="0"/>
                      </a:rPr>
                      <m:t> </m:t>
                    </m:r>
                  </m:oMath>
                </a14:m>
                <a:r>
                  <a:rPr lang="en-US" sz="1400" b="1" dirty="0">
                    <a:solidFill>
                      <a:schemeClr val="accent2">
                        <a:lumMod val="75000"/>
                      </a:schemeClr>
                    </a:solidFill>
                  </a:rPr>
                  <a:t> Which characterizes parametric PDF. </a:t>
                </a:r>
              </a:p>
              <a:p>
                <a:endParaRPr lang="en-US" sz="1400" b="1" dirty="0">
                  <a:solidFill>
                    <a:schemeClr val="accent2">
                      <a:lumMod val="75000"/>
                    </a:schemeClr>
                  </a:solidFill>
                </a:endParaRPr>
              </a:p>
              <a:p>
                <a:r>
                  <a:rPr lang="en-US" sz="1400" b="1" dirty="0">
                    <a:solidFill>
                      <a:schemeClr val="accent2">
                        <a:lumMod val="75000"/>
                      </a:schemeClr>
                    </a:solidFill>
                  </a:rPr>
                  <a:t>. However N can be very large and we don’t want to keep all the N samples while downstream team compute the parameter.</a:t>
                </a:r>
                <a:br>
                  <a:rPr lang="en-US" sz="1400" dirty="0">
                    <a:solidFill>
                      <a:schemeClr val="accent3"/>
                    </a:solidFill>
                  </a:rPr>
                </a:br>
                <a:endParaRPr lang="en-US" sz="1400" dirty="0">
                  <a:solidFill>
                    <a:schemeClr val="accent3"/>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533177" y="598920"/>
                <a:ext cx="4398760" cy="1863374"/>
              </a:xfrm>
              <a:prstGeom prst="rect">
                <a:avLst/>
              </a:prstGeom>
              <a:blipFill>
                <a:blip r:embed="rId4"/>
                <a:stretch>
                  <a:fillRect l="-2594" t="-4054" r="-4323"/>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9A535E5A-B307-CB4C-B630-C1C20923001F}"/>
              </a:ext>
            </a:extLst>
          </p:cNvPr>
          <p:cNvGrpSpPr/>
          <p:nvPr/>
        </p:nvGrpSpPr>
        <p:grpSpPr>
          <a:xfrm>
            <a:off x="5468309" y="1063142"/>
            <a:ext cx="1141647" cy="1017790"/>
            <a:chOff x="6233393" y="5396064"/>
            <a:chExt cx="918713" cy="811198"/>
          </a:xfrm>
        </p:grpSpPr>
        <p:sp>
          <p:nvSpPr>
            <p:cNvPr id="14" name="Oval 13">
              <a:extLst>
                <a:ext uri="{FF2B5EF4-FFF2-40B4-BE49-F238E27FC236}">
                  <a16:creationId xmlns:a16="http://schemas.microsoft.com/office/drawing/2014/main" id="{279C5010-CA03-044A-9DDD-4C8C1E7A36E3}"/>
                </a:ext>
              </a:extLst>
            </p:cNvPr>
            <p:cNvSpPr/>
            <p:nvPr/>
          </p:nvSpPr>
          <p:spPr>
            <a:xfrm>
              <a:off x="6233393" y="5396064"/>
              <a:ext cx="918713"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360E2F-A12D-C641-94A8-5049A29F78F2}"/>
                    </a:ext>
                  </a:extLst>
                </p:cNvPr>
                <p:cNvSpPr txBox="1"/>
                <p:nvPr/>
              </p:nvSpPr>
              <p:spPr>
                <a:xfrm>
                  <a:off x="6410353" y="5493563"/>
                  <a:ext cx="564794" cy="584775"/>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solidFill>
                                  <a:schemeClr val="accent2">
                                    <a:lumMod val="60000"/>
                                    <a:lumOff val="40000"/>
                                  </a:schemeClr>
                                </a:solidFill>
                                <a:latin typeface="Cambria Math" panose="02040503050406030204" pitchFamily="18" charset="0"/>
                              </a:rPr>
                              <m:t>𝒙</m:t>
                            </m:r>
                          </m:e>
                          <m:sub/>
                        </m:sSub>
                      </m:oMath>
                    </m:oMathPara>
                  </a14:m>
                  <a:endParaRPr lang="en-US" sz="3200"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6410353" y="5493563"/>
                  <a:ext cx="564794" cy="584775"/>
                </a:xfrm>
                <a:prstGeom prst="rect">
                  <a:avLst/>
                </a:prstGeom>
                <a:blipFill>
                  <a:blip r:embed="rId5"/>
                  <a:stretch>
                    <a:fillRect l="-1786"/>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623AE081-7D61-CE41-ADDF-539EC8E62CA6}"/>
              </a:ext>
            </a:extLst>
          </p:cNvPr>
          <p:cNvGrpSpPr/>
          <p:nvPr/>
        </p:nvGrpSpPr>
        <p:grpSpPr>
          <a:xfrm>
            <a:off x="7826035" y="1165834"/>
            <a:ext cx="1158167" cy="933496"/>
            <a:chOff x="8667374" y="5396064"/>
            <a:chExt cx="918444" cy="811198"/>
          </a:xfrm>
        </p:grpSpPr>
        <p:sp>
          <p:nvSpPr>
            <p:cNvPr id="17" name="Oval 16">
              <a:extLst>
                <a:ext uri="{FF2B5EF4-FFF2-40B4-BE49-F238E27FC236}">
                  <a16:creationId xmlns:a16="http://schemas.microsoft.com/office/drawing/2014/main" id="{90318EF3-5517-E24A-AFC4-D95789422569}"/>
                </a:ext>
              </a:extLst>
            </p:cNvPr>
            <p:cNvSpPr/>
            <p:nvPr/>
          </p:nvSpPr>
          <p:spPr>
            <a:xfrm>
              <a:off x="8667374" y="5396064"/>
              <a:ext cx="918444" cy="811198"/>
            </a:xfrm>
            <a:prstGeom prst="ellipse">
              <a:avLst/>
            </a:prstGeom>
            <a:solidFill>
              <a:schemeClr val="accent2">
                <a:lumMod val="75000"/>
              </a:schemeClr>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F8B7F6-7862-3B4C-9F63-457789F8DEC7}"/>
                    </a:ext>
                  </a:extLst>
                </p:cNvPr>
                <p:cNvSpPr txBox="1"/>
                <p:nvPr/>
              </p:nvSpPr>
              <p:spPr>
                <a:xfrm>
                  <a:off x="8813012" y="5553359"/>
                  <a:ext cx="627168" cy="457801"/>
                </a:xfrm>
                <a:prstGeom prst="rect">
                  <a:avLst/>
                </a:prstGeom>
                <a:solidFill>
                  <a:schemeClr val="accent2">
                    <a:lumMod val="75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solidFill>
                                  <a:srgbClr val="1BCE07"/>
                                </a:solidFill>
                                <a:latin typeface="Cambria Math" panose="02040503050406030204" pitchFamily="18" charset="0"/>
                              </a:rPr>
                              <m:t>𝑻</m:t>
                            </m:r>
                            <m:r>
                              <a:rPr lang="en-US" sz="3200" b="1" i="1" smtClean="0">
                                <a:solidFill>
                                  <a:srgbClr val="1BCE07"/>
                                </a:solidFill>
                                <a:latin typeface="Cambria Math" panose="02040503050406030204" pitchFamily="18" charset="0"/>
                              </a:rPr>
                              <m:t>(</m:t>
                            </m:r>
                            <m:r>
                              <a:rPr lang="en-US" sz="3200" b="1" i="1" smtClean="0">
                                <a:solidFill>
                                  <a:srgbClr val="1BCE07"/>
                                </a:solidFill>
                                <a:latin typeface="Cambria Math" panose="02040503050406030204" pitchFamily="18" charset="0"/>
                              </a:rPr>
                              <m:t>𝒙</m:t>
                            </m:r>
                            <m:r>
                              <a:rPr lang="en-US" sz="3200" b="1" i="1" smtClean="0">
                                <a:solidFill>
                                  <a:srgbClr val="1BCE07"/>
                                </a:solidFill>
                                <a:latin typeface="Cambria Math" panose="02040503050406030204" pitchFamily="18" charset="0"/>
                              </a:rPr>
                              <m:t>)</m:t>
                            </m:r>
                          </m:e>
                          <m:sub/>
                        </m:sSub>
                      </m:oMath>
                    </m:oMathPara>
                  </a14:m>
                  <a:endParaRPr lang="en-US" sz="3200"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8813012" y="5553359"/>
                  <a:ext cx="627168" cy="457801"/>
                </a:xfrm>
                <a:prstGeom prst="rect">
                  <a:avLst/>
                </a:prstGeom>
                <a:blipFill>
                  <a:blip r:embed="rId6"/>
                  <a:stretch>
                    <a:fillRect l="-4762" r="-39683" b="-30233"/>
                  </a:stretch>
                </a:blipFill>
              </p:spPr>
              <p:txBody>
                <a:bodyPr/>
                <a:lstStyle/>
                <a:p>
                  <a:r>
                    <a:rPr lang="en-US">
                      <a:noFill/>
                    </a:rPr>
                    <a:t> </a:t>
                  </a:r>
                </a:p>
              </p:txBody>
            </p:sp>
          </mc:Fallback>
        </mc:AlternateContent>
      </p:grpSp>
      <p:cxnSp>
        <p:nvCxnSpPr>
          <p:cNvPr id="19" name="Straight Arrow Connector 18">
            <a:extLst>
              <a:ext uri="{FF2B5EF4-FFF2-40B4-BE49-F238E27FC236}">
                <a16:creationId xmlns:a16="http://schemas.microsoft.com/office/drawing/2014/main" id="{5F3F0C02-EFDA-5E46-A29C-6BA31D4939BA}"/>
              </a:ext>
            </a:extLst>
          </p:cNvPr>
          <p:cNvCxnSpPr>
            <a:cxnSpLocks/>
            <a:endCxn id="17" idx="2"/>
          </p:cNvCxnSpPr>
          <p:nvPr/>
        </p:nvCxnSpPr>
        <p:spPr>
          <a:xfrm flipV="1">
            <a:off x="6609956" y="1632582"/>
            <a:ext cx="1216079" cy="7004"/>
          </a:xfrm>
          <a:prstGeom prst="straightConnector1">
            <a:avLst/>
          </a:prstGeom>
          <a:ln w="635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BF6A79CF-BDE6-6941-9AB8-6FF562E61A00}"/>
              </a:ext>
            </a:extLst>
          </p:cNvPr>
          <p:cNvGrpSpPr/>
          <p:nvPr/>
        </p:nvGrpSpPr>
        <p:grpSpPr>
          <a:xfrm>
            <a:off x="7337958" y="2145314"/>
            <a:ext cx="1937084" cy="866168"/>
            <a:chOff x="5198964" y="4823232"/>
            <a:chExt cx="1937084" cy="915096"/>
          </a:xfrm>
        </p:grpSpPr>
        <p:sp>
          <p:nvSpPr>
            <p:cNvPr id="7" name="Up Arrow Callout 6">
              <a:extLst>
                <a:ext uri="{FF2B5EF4-FFF2-40B4-BE49-F238E27FC236}">
                  <a16:creationId xmlns:a16="http://schemas.microsoft.com/office/drawing/2014/main" id="{83A6F534-8777-8249-BB49-AA5AB9EC5C08}"/>
                </a:ext>
              </a:extLst>
            </p:cNvPr>
            <p:cNvSpPr/>
            <p:nvPr/>
          </p:nvSpPr>
          <p:spPr>
            <a:xfrm>
              <a:off x="5198964" y="4823232"/>
              <a:ext cx="1937084" cy="915096"/>
            </a:xfrm>
            <a:prstGeom prst="upArrowCallout">
              <a:avLst/>
            </a:prstGeom>
            <a:solidFill>
              <a:schemeClr val="tx2">
                <a:lumMod val="9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F4AD2D-3462-A34E-8881-C8DF15C768CF}"/>
                    </a:ext>
                  </a:extLst>
                </p:cNvPr>
                <p:cNvSpPr txBox="1"/>
                <p:nvPr/>
              </p:nvSpPr>
              <p:spPr>
                <a:xfrm>
                  <a:off x="5475325" y="5162914"/>
                  <a:ext cx="159540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00B050"/>
                            </a:solidFill>
                            <a:latin typeface="Cambria Math" panose="02040503050406030204" pitchFamily="18" charset="0"/>
                          </a:rPr>
                          <m:t>𝑷</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𝑻</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𝒙</m:t>
                        </m:r>
                        <m:r>
                          <a:rPr lang="en-US" sz="2800" b="1" i="1" smtClean="0">
                            <a:solidFill>
                              <a:srgbClr val="00B050"/>
                            </a:solidFill>
                            <a:latin typeface="Cambria Math" panose="02040503050406030204" pitchFamily="18" charset="0"/>
                          </a:rPr>
                          <m:t>)|</m:t>
                        </m:r>
                        <m:r>
                          <a:rPr lang="en-US" sz="2800" b="1" i="1" smtClean="0">
                            <a:solidFill>
                              <a:srgbClr val="00B050"/>
                            </a:solidFill>
                            <a:latin typeface="Cambria Math" panose="02040503050406030204" pitchFamily="18" charset="0"/>
                          </a:rPr>
                          <m:t>𝒙</m:t>
                        </m:r>
                        <m:r>
                          <a:rPr lang="en-US" sz="2800" b="1" i="1" smtClean="0">
                            <a:solidFill>
                              <a:srgbClr val="00B050"/>
                            </a:solidFill>
                            <a:latin typeface="Cambria Math" panose="02040503050406030204" pitchFamily="18" charset="0"/>
                          </a:rPr>
                          <m:t>)</m:t>
                        </m:r>
                      </m:oMath>
                    </m:oMathPara>
                  </a14:m>
                  <a:endParaRPr lang="en-US" sz="2800" b="1" dirty="0">
                    <a:solidFill>
                      <a:srgbClr val="00B050"/>
                    </a:solidFill>
                  </a:endParaRPr>
                </a:p>
              </p:txBody>
            </p:sp>
          </mc:Choice>
          <mc:Fallback xmlns="">
            <p:sp>
              <p:nvSpPr>
                <p:cNvPr id="9" name="TextBox 8">
                  <a:extLst>
                    <a:ext uri="{FF2B5EF4-FFF2-40B4-BE49-F238E27FC236}">
                      <a16:creationId xmlns:a16="http://schemas.microsoft.com/office/drawing/2014/main" id="{54F4AD2D-3462-A34E-8881-C8DF15C768CF}"/>
                    </a:ext>
                  </a:extLst>
                </p:cNvPr>
                <p:cNvSpPr txBox="1">
                  <a:spLocks noRot="1" noChangeAspect="1" noMove="1" noResize="1" noEditPoints="1" noAdjustHandles="1" noChangeArrowheads="1" noChangeShapeType="1" noTextEdit="1"/>
                </p:cNvSpPr>
                <p:nvPr/>
              </p:nvSpPr>
              <p:spPr>
                <a:xfrm>
                  <a:off x="5475325" y="5162914"/>
                  <a:ext cx="1595407" cy="430887"/>
                </a:xfrm>
                <a:prstGeom prst="rect">
                  <a:avLst/>
                </a:prstGeom>
                <a:blipFill>
                  <a:blip r:embed="rId7"/>
                  <a:stretch>
                    <a:fillRect l="-8000" r="-9600" b="-42424"/>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A3B7CA79-A1B7-6B44-BEE7-4B09FB0CCD91}"/>
              </a:ext>
            </a:extLst>
          </p:cNvPr>
          <p:cNvGrpSpPr/>
          <p:nvPr/>
        </p:nvGrpSpPr>
        <p:grpSpPr>
          <a:xfrm>
            <a:off x="10122934" y="1165834"/>
            <a:ext cx="1120379" cy="902324"/>
            <a:chOff x="8982643" y="4584866"/>
            <a:chExt cx="918713" cy="811198"/>
          </a:xfrm>
        </p:grpSpPr>
        <p:sp>
          <p:nvSpPr>
            <p:cNvPr id="22" name="Oval 21">
              <a:extLst>
                <a:ext uri="{FF2B5EF4-FFF2-40B4-BE49-F238E27FC236}">
                  <a16:creationId xmlns:a16="http://schemas.microsoft.com/office/drawing/2014/main" id="{B86277A3-6655-A046-B356-8672FA43E57A}"/>
                </a:ext>
              </a:extLst>
            </p:cNvPr>
            <p:cNvSpPr/>
            <p:nvPr/>
          </p:nvSpPr>
          <p:spPr>
            <a:xfrm>
              <a:off x="8982643" y="4584866"/>
              <a:ext cx="918713"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3200F94-C3DF-DF42-98B0-2E6AAFCC82E3}"/>
                    </a:ext>
                  </a:extLst>
                </p:cNvPr>
                <p:cNvSpPr txBox="1"/>
                <p:nvPr/>
              </p:nvSpPr>
              <p:spPr>
                <a:xfrm>
                  <a:off x="9135477" y="4699685"/>
                  <a:ext cx="611535" cy="584775"/>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solidFill>
                                  <a:srgbClr val="C00000"/>
                                </a:solidFill>
                                <a:latin typeface="Cambria Math" panose="02040503050406030204" pitchFamily="18" charset="0"/>
                                <a:ea typeface="Cambria Math" panose="02040503050406030204" pitchFamily="18" charset="0"/>
                              </a:rPr>
                              <m:t>𝜽</m:t>
                            </m:r>
                          </m:e>
                          <m:sub/>
                        </m:sSub>
                      </m:oMath>
                    </m:oMathPara>
                  </a14:m>
                  <a:endParaRPr lang="en-US" sz="3200" b="1" dirty="0"/>
                </a:p>
              </p:txBody>
            </p:sp>
          </mc:Choice>
          <mc:Fallback xmlns="">
            <p:sp>
              <p:nvSpPr>
                <p:cNvPr id="23" name="TextBox 22">
                  <a:extLst>
                    <a:ext uri="{FF2B5EF4-FFF2-40B4-BE49-F238E27FC236}">
                      <a16:creationId xmlns:a16="http://schemas.microsoft.com/office/drawing/2014/main" id="{B3200F94-C3DF-DF42-98B0-2E6AAFCC82E3}"/>
                    </a:ext>
                  </a:extLst>
                </p:cNvPr>
                <p:cNvSpPr txBox="1">
                  <a:spLocks noRot="1" noChangeAspect="1" noMove="1" noResize="1" noEditPoints="1" noAdjustHandles="1" noChangeArrowheads="1" noChangeShapeType="1" noTextEdit="1"/>
                </p:cNvSpPr>
                <p:nvPr/>
              </p:nvSpPr>
              <p:spPr>
                <a:xfrm>
                  <a:off x="9135477" y="4699685"/>
                  <a:ext cx="611535" cy="584775"/>
                </a:xfrm>
                <a:prstGeom prst="rect">
                  <a:avLst/>
                </a:prstGeom>
                <a:blipFill>
                  <a:blip r:embed="rId8"/>
                  <a:stretch>
                    <a:fillRect l="-5085"/>
                  </a:stretch>
                </a:blipFill>
              </p:spPr>
              <p:txBody>
                <a:bodyPr/>
                <a:lstStyle/>
                <a:p>
                  <a:r>
                    <a:rPr lang="en-US">
                      <a:noFill/>
                    </a:rPr>
                    <a:t> </a:t>
                  </a:r>
                </a:p>
              </p:txBody>
            </p:sp>
          </mc:Fallback>
        </mc:AlternateContent>
      </p:grpSp>
      <p:cxnSp>
        <p:nvCxnSpPr>
          <p:cNvPr id="24" name="Straight Arrow Connector 23">
            <a:extLst>
              <a:ext uri="{FF2B5EF4-FFF2-40B4-BE49-F238E27FC236}">
                <a16:creationId xmlns:a16="http://schemas.microsoft.com/office/drawing/2014/main" id="{9DD583A2-E759-164F-AFD8-898E624EADEB}"/>
              </a:ext>
            </a:extLst>
          </p:cNvPr>
          <p:cNvCxnSpPr>
            <a:cxnSpLocks/>
            <a:endCxn id="22" idx="2"/>
          </p:cNvCxnSpPr>
          <p:nvPr/>
        </p:nvCxnSpPr>
        <p:spPr>
          <a:xfrm>
            <a:off x="8984202" y="1601339"/>
            <a:ext cx="1138732" cy="15657"/>
          </a:xfrm>
          <a:prstGeom prst="straightConnector1">
            <a:avLst/>
          </a:prstGeom>
          <a:ln w="635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9A57358C-2762-0147-9081-19285754397C}"/>
              </a:ext>
            </a:extLst>
          </p:cNvPr>
          <p:cNvGrpSpPr/>
          <p:nvPr/>
        </p:nvGrpSpPr>
        <p:grpSpPr>
          <a:xfrm>
            <a:off x="5468309" y="2182331"/>
            <a:ext cx="1418542" cy="803967"/>
            <a:chOff x="5198964" y="4823232"/>
            <a:chExt cx="1937084" cy="915096"/>
          </a:xfrm>
        </p:grpSpPr>
        <p:sp>
          <p:nvSpPr>
            <p:cNvPr id="34" name="Up Arrow Callout 33">
              <a:extLst>
                <a:ext uri="{FF2B5EF4-FFF2-40B4-BE49-F238E27FC236}">
                  <a16:creationId xmlns:a16="http://schemas.microsoft.com/office/drawing/2014/main" id="{7DEA4A6B-7ECB-9949-B0BF-179934B3B2EA}"/>
                </a:ext>
              </a:extLst>
            </p:cNvPr>
            <p:cNvSpPr/>
            <p:nvPr/>
          </p:nvSpPr>
          <p:spPr>
            <a:xfrm>
              <a:off x="5198964" y="4823232"/>
              <a:ext cx="1937084" cy="915096"/>
            </a:xfrm>
            <a:prstGeom prst="upArrowCallout">
              <a:avLst/>
            </a:prstGeom>
            <a:solidFill>
              <a:schemeClr val="tx2">
                <a:lumMod val="9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0EF2A75-0ABA-C846-AB58-6DC59B3C73AB}"/>
                    </a:ext>
                  </a:extLst>
                </p:cNvPr>
                <p:cNvSpPr txBox="1"/>
                <p:nvPr/>
              </p:nvSpPr>
              <p:spPr>
                <a:xfrm>
                  <a:off x="5475325" y="5162914"/>
                  <a:ext cx="1595407" cy="4904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chemeClr val="accent2">
                                <a:lumMod val="60000"/>
                                <a:lumOff val="40000"/>
                              </a:schemeClr>
                            </a:solidFill>
                            <a:latin typeface="Cambria Math" panose="02040503050406030204" pitchFamily="18" charset="0"/>
                          </a:rPr>
                          <m:t>𝑷</m:t>
                        </m:r>
                        <m:r>
                          <a:rPr lang="en-US" sz="2800" b="1" i="1" smtClean="0">
                            <a:solidFill>
                              <a:schemeClr val="accent2">
                                <a:lumMod val="60000"/>
                                <a:lumOff val="40000"/>
                              </a:schemeClr>
                            </a:solidFill>
                            <a:latin typeface="Cambria Math" panose="02040503050406030204" pitchFamily="18" charset="0"/>
                          </a:rPr>
                          <m:t>(</m:t>
                        </m:r>
                        <m:r>
                          <a:rPr lang="en-US" sz="2800" b="1" i="1" smtClean="0">
                            <a:solidFill>
                              <a:schemeClr val="accent2">
                                <a:lumMod val="60000"/>
                                <a:lumOff val="40000"/>
                              </a:schemeClr>
                            </a:solidFill>
                            <a:latin typeface="Cambria Math" panose="02040503050406030204" pitchFamily="18" charset="0"/>
                          </a:rPr>
                          <m:t>𝒙</m:t>
                        </m:r>
                        <m:r>
                          <a:rPr lang="en-US" sz="2800" b="1" i="1" smtClean="0">
                            <a:solidFill>
                              <a:schemeClr val="accent2">
                                <a:lumMod val="60000"/>
                                <a:lumOff val="40000"/>
                              </a:schemeClr>
                            </a:solidFill>
                            <a:latin typeface="Cambria Math" panose="02040503050406030204" pitchFamily="18" charset="0"/>
                          </a:rPr>
                          <m:t>)</m:t>
                        </m:r>
                      </m:oMath>
                    </m:oMathPara>
                  </a14:m>
                  <a:endParaRPr lang="en-US" sz="2800" b="1" dirty="0">
                    <a:solidFill>
                      <a:schemeClr val="accent2">
                        <a:lumMod val="60000"/>
                        <a:lumOff val="40000"/>
                      </a:schemeClr>
                    </a:solidFill>
                  </a:endParaRPr>
                </a:p>
              </p:txBody>
            </p:sp>
          </mc:Choice>
          <mc:Fallback xmlns="">
            <p:sp>
              <p:nvSpPr>
                <p:cNvPr id="35" name="TextBox 34">
                  <a:extLst>
                    <a:ext uri="{FF2B5EF4-FFF2-40B4-BE49-F238E27FC236}">
                      <a16:creationId xmlns:a16="http://schemas.microsoft.com/office/drawing/2014/main" id="{A0EF2A75-0ABA-C846-AB58-6DC59B3C73AB}"/>
                    </a:ext>
                  </a:extLst>
                </p:cNvPr>
                <p:cNvSpPr txBox="1">
                  <a:spLocks noRot="1" noChangeAspect="1" noMove="1" noResize="1" noEditPoints="1" noAdjustHandles="1" noChangeArrowheads="1" noChangeShapeType="1" noTextEdit="1"/>
                </p:cNvSpPr>
                <p:nvPr/>
              </p:nvSpPr>
              <p:spPr>
                <a:xfrm>
                  <a:off x="5475325" y="5162914"/>
                  <a:ext cx="1595407" cy="490447"/>
                </a:xfrm>
                <a:prstGeom prst="rect">
                  <a:avLst/>
                </a:prstGeom>
                <a:blipFill>
                  <a:blip r:embed="rId9"/>
                  <a:stretch>
                    <a:fillRect b="-34286"/>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67A43F64-101A-E548-B598-416BA1B026F8}"/>
              </a:ext>
            </a:extLst>
          </p:cNvPr>
          <p:cNvGrpSpPr/>
          <p:nvPr/>
        </p:nvGrpSpPr>
        <p:grpSpPr>
          <a:xfrm>
            <a:off x="9565683" y="2120850"/>
            <a:ext cx="1937084" cy="915096"/>
            <a:chOff x="5198964" y="4823232"/>
            <a:chExt cx="1937084" cy="915096"/>
          </a:xfrm>
        </p:grpSpPr>
        <p:sp>
          <p:nvSpPr>
            <p:cNvPr id="37" name="Up Arrow Callout 36">
              <a:extLst>
                <a:ext uri="{FF2B5EF4-FFF2-40B4-BE49-F238E27FC236}">
                  <a16:creationId xmlns:a16="http://schemas.microsoft.com/office/drawing/2014/main" id="{0313E2CD-159B-374F-A8BA-6AEAC815E97C}"/>
                </a:ext>
              </a:extLst>
            </p:cNvPr>
            <p:cNvSpPr/>
            <p:nvPr/>
          </p:nvSpPr>
          <p:spPr>
            <a:xfrm>
              <a:off x="5198964" y="4823232"/>
              <a:ext cx="1937084" cy="915096"/>
            </a:xfrm>
            <a:prstGeom prst="upArrowCallout">
              <a:avLst/>
            </a:prstGeom>
            <a:solidFill>
              <a:schemeClr val="tx2">
                <a:lumMod val="9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9E0388E-D3A2-0243-9D52-9604FC8E8678}"/>
                    </a:ext>
                  </a:extLst>
                </p:cNvPr>
                <p:cNvSpPr txBox="1"/>
                <p:nvPr/>
              </p:nvSpPr>
              <p:spPr>
                <a:xfrm>
                  <a:off x="5475325" y="5162914"/>
                  <a:ext cx="1595407"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C00000"/>
                            </a:solidFill>
                            <a:latin typeface="Cambria Math" panose="02040503050406030204" pitchFamily="18" charset="0"/>
                          </a:rPr>
                          <m:t>𝑷</m:t>
                        </m:r>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ea typeface="Cambria Math" panose="02040503050406030204" pitchFamily="18" charset="0"/>
                          </a:rPr>
                          <m:t>𝜽</m:t>
                        </m:r>
                        <m:r>
                          <a:rPr lang="en-US" sz="2800" b="1" i="1" smtClean="0">
                            <a:solidFill>
                              <a:srgbClr val="C00000"/>
                            </a:solidFill>
                            <a:latin typeface="Cambria Math" panose="02040503050406030204" pitchFamily="18" charset="0"/>
                            <a:ea typeface="Cambria Math" panose="02040503050406030204" pitchFamily="18" charset="0"/>
                          </a:rPr>
                          <m:t>|</m:t>
                        </m:r>
                        <m:r>
                          <a:rPr lang="en-US" sz="2800" b="1" i="1" smtClean="0">
                            <a:solidFill>
                              <a:srgbClr val="C00000"/>
                            </a:solidFill>
                            <a:latin typeface="Cambria Math" panose="02040503050406030204" pitchFamily="18" charset="0"/>
                          </a:rPr>
                          <m:t>𝑻</m:t>
                        </m:r>
                        <m:r>
                          <a:rPr lang="en-US" sz="2800" b="1" i="1" smtClean="0">
                            <a:solidFill>
                              <a:srgbClr val="C00000"/>
                            </a:solidFill>
                            <a:latin typeface="Cambria Math" panose="02040503050406030204" pitchFamily="18" charset="0"/>
                          </a:rPr>
                          <m:t>(</m:t>
                        </m:r>
                        <m:r>
                          <a:rPr lang="en-US" sz="2800" b="1" i="1" smtClean="0">
                            <a:solidFill>
                              <a:srgbClr val="C00000"/>
                            </a:solidFill>
                            <a:latin typeface="Cambria Math" panose="02040503050406030204" pitchFamily="18" charset="0"/>
                          </a:rPr>
                          <m:t>𝒙</m:t>
                        </m:r>
                        <m:r>
                          <a:rPr lang="en-US" sz="2800" b="1" i="1" smtClean="0">
                            <a:solidFill>
                              <a:srgbClr val="C00000"/>
                            </a:solidFill>
                            <a:latin typeface="Cambria Math" panose="02040503050406030204" pitchFamily="18" charset="0"/>
                          </a:rPr>
                          <m:t>))</m:t>
                        </m:r>
                      </m:oMath>
                    </m:oMathPara>
                  </a14:m>
                  <a:endParaRPr lang="en-US" sz="2800" b="1" dirty="0">
                    <a:solidFill>
                      <a:srgbClr val="C00000"/>
                    </a:solidFill>
                  </a:endParaRPr>
                </a:p>
              </p:txBody>
            </p:sp>
          </mc:Choice>
          <mc:Fallback xmlns="">
            <p:sp>
              <p:nvSpPr>
                <p:cNvPr id="38" name="TextBox 37">
                  <a:extLst>
                    <a:ext uri="{FF2B5EF4-FFF2-40B4-BE49-F238E27FC236}">
                      <a16:creationId xmlns:a16="http://schemas.microsoft.com/office/drawing/2014/main" id="{59E0388E-D3A2-0243-9D52-9604FC8E8678}"/>
                    </a:ext>
                  </a:extLst>
                </p:cNvPr>
                <p:cNvSpPr txBox="1">
                  <a:spLocks noRot="1" noChangeAspect="1" noMove="1" noResize="1" noEditPoints="1" noAdjustHandles="1" noChangeArrowheads="1" noChangeShapeType="1" noTextEdit="1"/>
                </p:cNvSpPr>
                <p:nvPr/>
              </p:nvSpPr>
              <p:spPr>
                <a:xfrm>
                  <a:off x="5475325" y="5162914"/>
                  <a:ext cx="1595407" cy="430887"/>
                </a:xfrm>
                <a:prstGeom prst="rect">
                  <a:avLst/>
                </a:prstGeom>
                <a:blipFill>
                  <a:blip r:embed="rId10"/>
                  <a:stretch>
                    <a:fillRect l="-7087" r="-9449" b="-34286"/>
                  </a:stretch>
                </a:blipFill>
              </p:spPr>
              <p:txBody>
                <a:bodyPr/>
                <a:lstStyle/>
                <a:p>
                  <a:r>
                    <a:rPr lang="en-US">
                      <a:noFill/>
                    </a:rPr>
                    <a:t> </a:t>
                  </a:r>
                </a:p>
              </p:txBody>
            </p:sp>
          </mc:Fallback>
        </mc:AlternateContent>
      </p:grpSp>
      <p:grpSp>
        <p:nvGrpSpPr>
          <p:cNvPr id="42" name="Group 41">
            <a:extLst>
              <a:ext uri="{FF2B5EF4-FFF2-40B4-BE49-F238E27FC236}">
                <a16:creationId xmlns:a16="http://schemas.microsoft.com/office/drawing/2014/main" id="{28DD28B2-7B21-294C-AC68-FBB21A104EE9}"/>
              </a:ext>
            </a:extLst>
          </p:cNvPr>
          <p:cNvGrpSpPr/>
          <p:nvPr/>
        </p:nvGrpSpPr>
        <p:grpSpPr>
          <a:xfrm>
            <a:off x="6194425" y="815676"/>
            <a:ext cx="4289266" cy="605570"/>
            <a:chOff x="6169360" y="867747"/>
            <a:chExt cx="4289266" cy="605570"/>
          </a:xfrm>
        </p:grpSpPr>
        <p:sp>
          <p:nvSpPr>
            <p:cNvPr id="39" name="Arc 38">
              <a:extLst>
                <a:ext uri="{FF2B5EF4-FFF2-40B4-BE49-F238E27FC236}">
                  <a16:creationId xmlns:a16="http://schemas.microsoft.com/office/drawing/2014/main" id="{218D3BE5-DA32-2442-A1E6-F2DFD96072F3}"/>
                </a:ext>
              </a:extLst>
            </p:cNvPr>
            <p:cNvSpPr/>
            <p:nvPr/>
          </p:nvSpPr>
          <p:spPr>
            <a:xfrm>
              <a:off x="6232849" y="867747"/>
              <a:ext cx="4087311" cy="605570"/>
            </a:xfrm>
            <a:prstGeom prst="arc">
              <a:avLst/>
            </a:prstGeom>
            <a:ln w="69850">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F65F167A-5767-F141-8268-8C06D57E30E8}"/>
                </a:ext>
              </a:extLst>
            </p:cNvPr>
            <p:cNvSpPr/>
            <p:nvPr/>
          </p:nvSpPr>
          <p:spPr>
            <a:xfrm flipH="1">
              <a:off x="6169360" y="890811"/>
              <a:ext cx="3672684" cy="532999"/>
            </a:xfrm>
            <a:prstGeom prst="arc">
              <a:avLst/>
            </a:prstGeom>
            <a:ln w="69850">
              <a:solidFill>
                <a:schemeClr val="accent6">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Triangle 40">
              <a:extLst>
                <a:ext uri="{FF2B5EF4-FFF2-40B4-BE49-F238E27FC236}">
                  <a16:creationId xmlns:a16="http://schemas.microsoft.com/office/drawing/2014/main" id="{9076AAB2-5174-F347-AD6D-F622439AF6D6}"/>
                </a:ext>
              </a:extLst>
            </p:cNvPr>
            <p:cNvSpPr/>
            <p:nvPr/>
          </p:nvSpPr>
          <p:spPr>
            <a:xfrm rot="5400000">
              <a:off x="10216030" y="1072473"/>
              <a:ext cx="251927" cy="233265"/>
            </a:xfrm>
            <a:prstGeom prst="triangle">
              <a:avLst/>
            </a:prstGeom>
            <a:solidFill>
              <a:schemeClr val="accent6">
                <a:lumMod val="40000"/>
                <a:lumOff val="60000"/>
              </a:schemeClr>
            </a:solidFill>
            <a:scene3d>
              <a:camera prst="orthographicFront">
                <a:rot lat="0" lon="0" rev="18600000"/>
              </a:camera>
              <a:lightRig rig="threePt" dir="t"/>
            </a:scene3d>
          </p:spPr>
          <p:txBody>
            <a:bodyPr wrap="square" lIns="0" tIns="0" rIns="0" bIns="0" rtlCol="0" anchor="ctr">
              <a:noAutofit/>
            </a:bodyPr>
            <a:lstStyle/>
            <a:p>
              <a:pPr algn="ctr"/>
              <a:endParaRPr lang="en-US" sz="1200" dirty="0" err="1">
                <a:solidFill>
                  <a:srgbClr val="FFFFFF"/>
                </a:solidFill>
                <a:latin typeface="Arial"/>
                <a:cs typeface="Arial"/>
              </a:endParaRPr>
            </a:p>
          </p:txBody>
        </p:sp>
      </p:grpSp>
      <mc:AlternateContent xmlns:mc="http://schemas.openxmlformats.org/markup-compatibility/2006" xmlns:a14="http://schemas.microsoft.com/office/drawing/2010/main">
        <mc:Choice Requires="a14">
          <p:sp>
            <p:nvSpPr>
              <p:cNvPr id="44" name="Title 2">
                <a:extLst>
                  <a:ext uri="{FF2B5EF4-FFF2-40B4-BE49-F238E27FC236}">
                    <a16:creationId xmlns:a16="http://schemas.microsoft.com/office/drawing/2014/main" id="{4325422F-10EA-8E4D-901A-6742CA3E5CEC}"/>
                  </a:ext>
                </a:extLst>
              </p:cNvPr>
              <p:cNvSpPr txBox="1">
                <a:spLocks/>
              </p:cNvSpPr>
              <p:nvPr/>
            </p:nvSpPr>
            <p:spPr>
              <a:xfrm>
                <a:off x="433625" y="2294331"/>
                <a:ext cx="4312521" cy="23261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lumMod val="75000"/>
                      </a:schemeClr>
                    </a:solidFill>
                  </a:rPr>
                  <a:t>.</a:t>
                </a:r>
                <a:r>
                  <a:rPr lang="en-US" sz="1800" b="1" dirty="0">
                    <a:solidFill>
                      <a:schemeClr val="accent2">
                        <a:lumMod val="75000"/>
                      </a:schemeClr>
                    </a:solidFill>
                  </a:rPr>
                  <a:t> </a:t>
                </a:r>
                <a14:m>
                  <m:oMath xmlns:m="http://schemas.openxmlformats.org/officeDocument/2006/math">
                    <m:r>
                      <a:rPr lang="en-US" sz="1400" b="1">
                        <a:solidFill>
                          <a:srgbClr val="00B050"/>
                        </a:solidFill>
                        <a:latin typeface="Cambria Math" panose="02040503050406030204" pitchFamily="18" charset="0"/>
                      </a:rPr>
                      <m:t>𝐒𝐮𝐟𝐟𝐢𝐜𝐢𝐞𝐧𝐭</m:t>
                    </m:r>
                    <m:r>
                      <a:rPr lang="en-US" sz="1400" b="1">
                        <a:solidFill>
                          <a:srgbClr val="00B050"/>
                        </a:solidFill>
                        <a:latin typeface="Cambria Math" panose="02040503050406030204" pitchFamily="18" charset="0"/>
                      </a:rPr>
                      <m:t> </m:t>
                    </m:r>
                    <m:r>
                      <a:rPr lang="en-US" sz="1400" b="1">
                        <a:solidFill>
                          <a:srgbClr val="00B050"/>
                        </a:solidFill>
                        <a:latin typeface="Cambria Math" panose="02040503050406030204" pitchFamily="18" charset="0"/>
                      </a:rPr>
                      <m:t>𝐒𝐭𝐚𝐭𝐢𝐬𝐭𝐢𝐜𝐬</m:t>
                    </m:r>
                    <m:r>
                      <a:rPr lang="en-US" sz="1400" b="1" i="1" smtClean="0">
                        <a:solidFill>
                          <a:srgbClr val="00B050"/>
                        </a:solidFill>
                        <a:latin typeface="Cambria Math" panose="02040503050406030204" pitchFamily="18" charset="0"/>
                      </a:rPr>
                      <m:t> </m:t>
                    </m:r>
                    <m:r>
                      <a:rPr lang="en-US" b="1" i="1">
                        <a:solidFill>
                          <a:srgbClr val="1BCE07"/>
                        </a:solidFill>
                        <a:latin typeface="Cambria Math" panose="02040503050406030204" pitchFamily="18" charset="0"/>
                      </a:rPr>
                      <m:t>𝑻</m:t>
                    </m:r>
                    <m:r>
                      <a:rPr lang="en-US" b="1" i="1">
                        <a:solidFill>
                          <a:srgbClr val="1BCE07"/>
                        </a:solidFill>
                        <a:latin typeface="Cambria Math" panose="02040503050406030204" pitchFamily="18" charset="0"/>
                      </a:rPr>
                      <m:t>(</m:t>
                    </m:r>
                    <m:r>
                      <a:rPr lang="en-US" b="1" i="1">
                        <a:solidFill>
                          <a:srgbClr val="1BCE07"/>
                        </a:solidFill>
                        <a:latin typeface="Cambria Math" panose="02040503050406030204" pitchFamily="18" charset="0"/>
                      </a:rPr>
                      <m:t>𝒙</m:t>
                    </m:r>
                    <m:r>
                      <a:rPr lang="en-US" b="1" i="1">
                        <a:solidFill>
                          <a:srgbClr val="1BCE07"/>
                        </a:solidFill>
                        <a:latin typeface="Cambria Math" panose="02040503050406030204" pitchFamily="18" charset="0"/>
                      </a:rPr>
                      <m:t>) </m:t>
                    </m:r>
                  </m:oMath>
                </a14:m>
                <a:r>
                  <a:rPr lang="en-US" sz="1400" b="1" dirty="0">
                    <a:solidFill>
                      <a:schemeClr val="accent2">
                        <a:lumMod val="75000"/>
                      </a:schemeClr>
                    </a:solidFill>
                  </a:rPr>
                  <a:t>means what is essential in a data set, implying that other things can be thrown away.</a:t>
                </a:r>
              </a:p>
              <a:p>
                <a:endParaRPr lang="en-US" sz="1400" b="1" dirty="0">
                  <a:solidFill>
                    <a:schemeClr val="accent2">
                      <a:lumMod val="75000"/>
                    </a:schemeClr>
                  </a:solidFill>
                </a:endParaRPr>
              </a:p>
              <a:p>
                <a:r>
                  <a:rPr lang="en-US" sz="1400" b="1" dirty="0">
                    <a:solidFill>
                      <a:schemeClr val="accent2">
                        <a:lumMod val="75000"/>
                      </a:schemeClr>
                    </a:solidFill>
                  </a:rPr>
                  <a:t>. Hence </a:t>
                </a:r>
                <a14:m>
                  <m:oMath xmlns:m="http://schemas.openxmlformats.org/officeDocument/2006/math">
                    <m:r>
                      <a:rPr lang="en-US" sz="1400" b="1" i="0" smtClean="0">
                        <a:solidFill>
                          <a:srgbClr val="00B050"/>
                        </a:solidFill>
                        <a:latin typeface="Cambria Math" panose="02040503050406030204" pitchFamily="18" charset="0"/>
                      </a:rPr>
                      <m:t>𝐒𝐮𝐟𝐟𝐢𝐜𝐢𝐞𝐧𝐭</m:t>
                    </m:r>
                    <m:r>
                      <a:rPr lang="en-US" sz="1400" b="1" i="0" smtClean="0">
                        <a:solidFill>
                          <a:srgbClr val="00B050"/>
                        </a:solidFill>
                        <a:latin typeface="Cambria Math" panose="02040503050406030204" pitchFamily="18" charset="0"/>
                      </a:rPr>
                      <m:t> </m:t>
                    </m:r>
                    <m:r>
                      <a:rPr lang="en-US" sz="1400" b="1" i="0" smtClean="0">
                        <a:solidFill>
                          <a:srgbClr val="00B050"/>
                        </a:solidFill>
                        <a:latin typeface="Cambria Math" panose="02040503050406030204" pitchFamily="18" charset="0"/>
                      </a:rPr>
                      <m:t>𝐒𝐭𝐚𝐭𝐢𝐬𝐭𝐢𝐜𝐬</m:t>
                    </m:r>
                    <m:r>
                      <a:rPr lang="en-US" sz="1400" b="1" i="0" smtClean="0">
                        <a:solidFill>
                          <a:srgbClr val="00B050"/>
                        </a:solidFill>
                        <a:latin typeface="Cambria Math" panose="02040503050406030204" pitchFamily="18" charset="0"/>
                      </a:rPr>
                      <m:t> , </m:t>
                    </m:r>
                  </m:oMath>
                </a14:m>
                <a:r>
                  <a:rPr lang="en-US" sz="1400" b="1" dirty="0">
                    <a:solidFill>
                      <a:schemeClr val="accent2">
                        <a:lumMod val="75000"/>
                      </a:schemeClr>
                    </a:solidFill>
                  </a:rPr>
                  <a:t>depends on </a:t>
                </a:r>
                <a:r>
                  <a:rPr lang="en-US" sz="1400" b="1" dirty="0">
                    <a:solidFill>
                      <a:schemeClr val="accent2">
                        <a:lumMod val="60000"/>
                        <a:lumOff val="40000"/>
                      </a:schemeClr>
                    </a:solidFill>
                  </a:rPr>
                  <a:t>dataset N samples</a:t>
                </a:r>
                <a:r>
                  <a:rPr lang="en-US" sz="1400" b="1" dirty="0">
                    <a:solidFill>
                      <a:schemeClr val="accent2">
                        <a:lumMod val="75000"/>
                      </a:schemeClr>
                    </a:solidFill>
                  </a:rPr>
                  <a:t> but once computed it is significantly smaller in size.</a:t>
                </a:r>
              </a:p>
              <a:p>
                <a:endParaRPr lang="en-US" sz="1400" b="1" dirty="0">
                  <a:solidFill>
                    <a:schemeClr val="accent2">
                      <a:lumMod val="75000"/>
                    </a:schemeClr>
                  </a:solidFill>
                </a:endParaRPr>
              </a:p>
              <a:p>
                <a:r>
                  <a:rPr lang="en-US" sz="1400" b="1" dirty="0">
                    <a:solidFill>
                      <a:schemeClr val="accent2">
                        <a:lumMod val="75000"/>
                      </a:schemeClr>
                    </a:solidFill>
                  </a:rPr>
                  <a:t>.Data collection team can compute sufficient statistics for downstream team and don’t have to pass around large actual dataset.</a:t>
                </a:r>
              </a:p>
              <a:p>
                <a:endParaRPr lang="en-US" sz="1800" b="1" dirty="0">
                  <a:solidFill>
                    <a:schemeClr val="accent2">
                      <a:lumMod val="75000"/>
                    </a:schemeClr>
                  </a:solidFill>
                </a:endParaRPr>
              </a:p>
              <a:p>
                <a:br>
                  <a:rPr lang="en-US" dirty="0">
                    <a:solidFill>
                      <a:schemeClr val="accent3"/>
                    </a:solidFill>
                  </a:rPr>
                </a:br>
                <a:endParaRPr lang="en-US" dirty="0">
                  <a:solidFill>
                    <a:schemeClr val="accent3"/>
                  </a:solidFill>
                </a:endParaRPr>
              </a:p>
            </p:txBody>
          </p:sp>
        </mc:Choice>
        <mc:Fallback xmlns="">
          <p:sp>
            <p:nvSpPr>
              <p:cNvPr id="44" name="Title 2">
                <a:extLst>
                  <a:ext uri="{FF2B5EF4-FFF2-40B4-BE49-F238E27FC236}">
                    <a16:creationId xmlns:a16="http://schemas.microsoft.com/office/drawing/2014/main" id="{4325422F-10EA-8E4D-901A-6742CA3E5CEC}"/>
                  </a:ext>
                </a:extLst>
              </p:cNvPr>
              <p:cNvSpPr txBox="1">
                <a:spLocks noRot="1" noChangeAspect="1" noMove="1" noResize="1" noEditPoints="1" noAdjustHandles="1" noChangeArrowheads="1" noChangeShapeType="1" noTextEdit="1"/>
              </p:cNvSpPr>
              <p:nvPr/>
            </p:nvSpPr>
            <p:spPr>
              <a:xfrm>
                <a:off x="433625" y="2294331"/>
                <a:ext cx="4312521" cy="2326176"/>
              </a:xfrm>
              <a:prstGeom prst="rect">
                <a:avLst/>
              </a:prstGeom>
              <a:blipFill>
                <a:blip r:embed="rId11"/>
                <a:stretch>
                  <a:fillRect l="-2933" t="-6522" r="-1466" b="-2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itle 2">
                <a:extLst>
                  <a:ext uri="{FF2B5EF4-FFF2-40B4-BE49-F238E27FC236}">
                    <a16:creationId xmlns:a16="http://schemas.microsoft.com/office/drawing/2014/main" id="{B15C5C7F-A287-6F44-B86E-62955E77D73A}"/>
                  </a:ext>
                </a:extLst>
              </p:cNvPr>
              <p:cNvSpPr txBox="1">
                <a:spLocks/>
              </p:cNvSpPr>
              <p:nvPr/>
            </p:nvSpPr>
            <p:spPr>
              <a:xfrm>
                <a:off x="378736" y="4620507"/>
                <a:ext cx="5815689" cy="1719264"/>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400" b="1" dirty="0">
                    <a:solidFill>
                      <a:schemeClr val="accent2">
                        <a:lumMod val="75000"/>
                      </a:schemeClr>
                    </a:solidFill>
                  </a:rPr>
                  <a:t>. Given </a:t>
                </a:r>
                <a14:m>
                  <m:oMath xmlns:m="http://schemas.openxmlformats.org/officeDocument/2006/math">
                    <m:r>
                      <a:rPr lang="en-US" sz="1400" b="1">
                        <a:solidFill>
                          <a:srgbClr val="00B050"/>
                        </a:solidFill>
                        <a:latin typeface="Cambria Math" panose="02040503050406030204" pitchFamily="18" charset="0"/>
                      </a:rPr>
                      <m:t>𝐒𝐮𝐟𝐟𝐢𝐜𝐢𝐞𝐧𝐭</m:t>
                    </m:r>
                    <m:r>
                      <a:rPr lang="en-US" sz="1400" b="1">
                        <a:solidFill>
                          <a:srgbClr val="00B050"/>
                        </a:solidFill>
                        <a:latin typeface="Cambria Math" panose="02040503050406030204" pitchFamily="18" charset="0"/>
                      </a:rPr>
                      <m:t> </m:t>
                    </m:r>
                    <m:r>
                      <a:rPr lang="en-US" sz="1400" b="1">
                        <a:solidFill>
                          <a:srgbClr val="00B050"/>
                        </a:solidFill>
                        <a:latin typeface="Cambria Math" panose="02040503050406030204" pitchFamily="18" charset="0"/>
                      </a:rPr>
                      <m:t>𝐒𝐭𝐚𝐭𝐢𝐬𝐭𝐢𝐜𝐬</m:t>
                    </m:r>
                    <m:r>
                      <a:rPr lang="en-US" sz="1400" b="1" i="0" smtClean="0">
                        <a:solidFill>
                          <a:srgbClr val="00B050"/>
                        </a:solidFill>
                        <a:latin typeface="Cambria Math" panose="02040503050406030204" pitchFamily="18" charset="0"/>
                      </a:rPr>
                      <m:t>,</m:t>
                    </m:r>
                    <m:r>
                      <a:rPr lang="en-US" sz="1400" b="1">
                        <a:solidFill>
                          <a:srgbClr val="00B050"/>
                        </a:solidFill>
                        <a:latin typeface="Cambria Math" panose="02040503050406030204" pitchFamily="18" charset="0"/>
                      </a:rPr>
                      <m:t> </m:t>
                    </m:r>
                    <m:r>
                      <a:rPr lang="en-US" b="1" i="1">
                        <a:solidFill>
                          <a:srgbClr val="1BCE07"/>
                        </a:solidFill>
                        <a:latin typeface="Cambria Math" panose="02040503050406030204" pitchFamily="18" charset="0"/>
                      </a:rPr>
                      <m:t>𝑻</m:t>
                    </m:r>
                    <m:r>
                      <a:rPr lang="en-US" b="1" i="1">
                        <a:solidFill>
                          <a:srgbClr val="1BCE07"/>
                        </a:solidFill>
                        <a:latin typeface="Cambria Math" panose="02040503050406030204" pitchFamily="18" charset="0"/>
                      </a:rPr>
                      <m:t>(</m:t>
                    </m:r>
                    <m:r>
                      <a:rPr lang="en-US" b="1" i="1">
                        <a:solidFill>
                          <a:srgbClr val="1BCE07"/>
                        </a:solidFill>
                        <a:latin typeface="Cambria Math" panose="02040503050406030204" pitchFamily="18" charset="0"/>
                      </a:rPr>
                      <m:t>𝒙</m:t>
                    </m:r>
                    <m:r>
                      <a:rPr lang="en-US" b="1" i="1">
                        <a:solidFill>
                          <a:srgbClr val="1BCE07"/>
                        </a:solidFill>
                        <a:latin typeface="Cambria Math" panose="02040503050406030204" pitchFamily="18" charset="0"/>
                      </a:rPr>
                      <m:t>) </m:t>
                    </m:r>
                  </m:oMath>
                </a14:m>
                <a:r>
                  <a:rPr lang="en-US" sz="1400" b="1" dirty="0">
                    <a:solidFill>
                      <a:schemeClr val="accent2">
                        <a:lumMod val="75000"/>
                      </a:schemeClr>
                    </a:solidFill>
                  </a:rPr>
                  <a:t>, we can calculate </a:t>
                </a:r>
                <a14:m>
                  <m:oMath xmlns:m="http://schemas.openxmlformats.org/officeDocument/2006/math">
                    <m:r>
                      <a:rPr lang="en-US" sz="1400" b="1" i="0" smtClean="0">
                        <a:solidFill>
                          <a:srgbClr val="C00000"/>
                        </a:solidFill>
                        <a:latin typeface="Cambria Math" panose="02040503050406030204" pitchFamily="18" charset="0"/>
                        <a:ea typeface="Cambria Math" panose="02040503050406030204" pitchFamily="18" charset="0"/>
                      </a:rPr>
                      <m:t>𝐩𝐚𝐫𝐚𝐦𝐞𝐭𝐞𝐫</m:t>
                    </m:r>
                    <m:r>
                      <a:rPr lang="en-US" sz="1400" b="1" i="0" smtClean="0">
                        <a:solidFill>
                          <a:srgbClr val="C00000"/>
                        </a:solidFill>
                        <a:latin typeface="Cambria Math" panose="02040503050406030204" pitchFamily="18" charset="0"/>
                        <a:ea typeface="Cambria Math" panose="02040503050406030204" pitchFamily="18" charset="0"/>
                      </a:rPr>
                      <m:t> </m:t>
                    </m:r>
                    <m:r>
                      <a:rPr lang="en-US" sz="1400" b="1" i="0" smtClean="0">
                        <a:solidFill>
                          <a:srgbClr val="C00000"/>
                        </a:solidFill>
                        <a:latin typeface="Cambria Math" panose="02040503050406030204" pitchFamily="18" charset="0"/>
                        <a:ea typeface="Cambria Math" panose="02040503050406030204" pitchFamily="18" charset="0"/>
                      </a:rPr>
                      <m:t>𝐯𝐞𝐜𝐭𝐨𝐫</m:t>
                    </m:r>
                    <m:r>
                      <a:rPr lang="en-US" sz="1400" b="1" i="0" smtClean="0">
                        <a:solidFill>
                          <a:srgbClr val="C00000"/>
                        </a:solidFill>
                        <a:latin typeface="Cambria Math" panose="02040503050406030204" pitchFamily="18" charset="0"/>
                        <a:ea typeface="Cambria Math" panose="02040503050406030204" pitchFamily="18" charset="0"/>
                      </a:rPr>
                      <m:t>, </m:t>
                    </m:r>
                  </m:oMath>
                </a14:m>
                <a:r>
                  <a:rPr lang="en-US" sz="1400" b="1" dirty="0">
                    <a:solidFill>
                      <a:schemeClr val="accent2">
                        <a:lumMod val="75000"/>
                      </a:schemeClr>
                    </a:solidFill>
                  </a:rPr>
                  <a:t> </a:t>
                </a:r>
                <a14:m>
                  <m:oMath xmlns:m="http://schemas.openxmlformats.org/officeDocument/2006/math">
                    <m:r>
                      <a:rPr lang="en-US" b="1" i="1">
                        <a:solidFill>
                          <a:srgbClr val="C00000"/>
                        </a:solidFill>
                        <a:latin typeface="Cambria Math" panose="02040503050406030204" pitchFamily="18" charset="0"/>
                        <a:ea typeface="Cambria Math" panose="02040503050406030204" pitchFamily="18" charset="0"/>
                      </a:rPr>
                      <m:t>𝜽</m:t>
                    </m:r>
                    <m:r>
                      <a:rPr lang="en-US" b="1" i="1">
                        <a:solidFill>
                          <a:srgbClr val="C00000"/>
                        </a:solidFill>
                        <a:latin typeface="Cambria Math" panose="02040503050406030204" pitchFamily="18" charset="0"/>
                        <a:ea typeface="Cambria Math" panose="02040503050406030204" pitchFamily="18" charset="0"/>
                      </a:rPr>
                      <m:t> </m:t>
                    </m:r>
                  </m:oMath>
                </a14:m>
                <a:r>
                  <a:rPr lang="en-US" sz="1400" b="1" dirty="0">
                    <a:solidFill>
                      <a:schemeClr val="accent2">
                        <a:lumMod val="75000"/>
                      </a:schemeClr>
                    </a:solidFill>
                  </a:rPr>
                  <a:t>  without the need for large  </a:t>
                </a:r>
                <a:r>
                  <a:rPr lang="en-US" sz="1400" b="1" dirty="0">
                    <a:solidFill>
                      <a:schemeClr val="accent2">
                        <a:lumMod val="60000"/>
                        <a:lumOff val="40000"/>
                      </a:schemeClr>
                    </a:solidFill>
                  </a:rPr>
                  <a:t>N samples</a:t>
                </a:r>
                <a:r>
                  <a:rPr lang="en-US" sz="1400" b="1" dirty="0">
                    <a:solidFill>
                      <a:schemeClr val="accent2">
                        <a:lumMod val="75000"/>
                      </a:schemeClr>
                    </a:solidFill>
                  </a:rPr>
                  <a:t>, </a:t>
                </a:r>
                <a14:m>
                  <m:oMath xmlns:m="http://schemas.openxmlformats.org/officeDocument/2006/math">
                    <m:r>
                      <a:rPr lang="en-US" b="1" i="1">
                        <a:solidFill>
                          <a:schemeClr val="accent2">
                            <a:lumMod val="60000"/>
                            <a:lumOff val="40000"/>
                          </a:schemeClr>
                        </a:solidFill>
                        <a:latin typeface="Cambria Math" panose="02040503050406030204" pitchFamily="18" charset="0"/>
                      </a:rPr>
                      <m:t>𝒙</m:t>
                    </m:r>
                  </m:oMath>
                </a14:m>
                <a:endParaRPr lang="en-US" b="1" dirty="0">
                  <a:solidFill>
                    <a:schemeClr val="accent2">
                      <a:lumMod val="75000"/>
                    </a:schemeClr>
                  </a:solidFill>
                </a:endParaRPr>
              </a:p>
              <a:p>
                <a:endParaRPr lang="en-US" sz="1400" b="1" dirty="0">
                  <a:solidFill>
                    <a:schemeClr val="accent2">
                      <a:lumMod val="75000"/>
                    </a:schemeClr>
                  </a:solidFill>
                </a:endParaRPr>
              </a:p>
              <a:p>
                <a:r>
                  <a:rPr lang="en-US" sz="1400" b="1" dirty="0">
                    <a:solidFill>
                      <a:schemeClr val="accent2">
                        <a:lumMod val="75000"/>
                      </a:schemeClr>
                    </a:solidFill>
                  </a:rPr>
                  <a:t>.Formally, </a:t>
                </a:r>
              </a:p>
              <a:p>
                <a14:m>
                  <m:oMath xmlns:m="http://schemas.openxmlformats.org/officeDocument/2006/math">
                    <m:r>
                      <a:rPr lang="en-US" b="1" i="1" smtClean="0">
                        <a:solidFill>
                          <a:srgbClr val="C00000"/>
                        </a:solidFill>
                        <a:latin typeface="Cambria Math" panose="02040503050406030204" pitchFamily="18" charset="0"/>
                        <a:ea typeface="Cambria Math" panose="02040503050406030204" pitchFamily="18" charset="0"/>
                      </a:rPr>
                      <m:t>    </m:t>
                    </m:r>
                    <m:r>
                      <a:rPr lang="en-US" b="1" i="1">
                        <a:solidFill>
                          <a:srgbClr val="C00000"/>
                        </a:solidFill>
                        <a:latin typeface="Cambria Math" panose="02040503050406030204" pitchFamily="18" charset="0"/>
                        <a:ea typeface="Cambria Math" panose="02040503050406030204" pitchFamily="18" charset="0"/>
                      </a:rPr>
                      <m:t>𝜽</m:t>
                    </m:r>
                  </m:oMath>
                </a14:m>
                <a:r>
                  <a:rPr lang="en-US" sz="1400" b="1" dirty="0">
                    <a:solidFill>
                      <a:schemeClr val="accent2">
                        <a:lumMod val="75000"/>
                      </a:schemeClr>
                    </a:solidFill>
                  </a:rPr>
                  <a:t> </a:t>
                </a:r>
                <a:r>
                  <a:rPr lang="en-US" sz="1400" b="1" dirty="0">
                    <a:solidFill>
                      <a:schemeClr val="tx2">
                        <a:lumMod val="10000"/>
                      </a:schemeClr>
                    </a:solidFill>
                  </a:rPr>
                  <a:t>independent of </a:t>
                </a:r>
                <a14:m>
                  <m:oMath xmlns:m="http://schemas.openxmlformats.org/officeDocument/2006/math">
                    <m:r>
                      <a:rPr lang="en-US" b="1" i="1">
                        <a:solidFill>
                          <a:schemeClr val="accent2">
                            <a:lumMod val="60000"/>
                            <a:lumOff val="40000"/>
                          </a:schemeClr>
                        </a:solidFill>
                        <a:latin typeface="Cambria Math" panose="02040503050406030204" pitchFamily="18" charset="0"/>
                      </a:rPr>
                      <m:t>𝒙</m:t>
                    </m:r>
                    <m:r>
                      <a:rPr lang="en-US" b="1" i="1">
                        <a:solidFill>
                          <a:schemeClr val="accent2">
                            <a:lumMod val="60000"/>
                            <a:lumOff val="40000"/>
                          </a:schemeClr>
                        </a:solidFill>
                        <a:latin typeface="Cambria Math" panose="02040503050406030204" pitchFamily="18" charset="0"/>
                      </a:rPr>
                      <m:t> </m:t>
                    </m:r>
                  </m:oMath>
                </a14:m>
                <a:r>
                  <a:rPr lang="en-US" sz="1400" b="1" dirty="0">
                    <a:solidFill>
                      <a:schemeClr val="accent2">
                        <a:lumMod val="75000"/>
                      </a:schemeClr>
                    </a:solidFill>
                  </a:rPr>
                  <a:t> </a:t>
                </a:r>
                <a:r>
                  <a:rPr lang="en-US" sz="1400" b="1" dirty="0">
                    <a:solidFill>
                      <a:schemeClr val="bg1">
                        <a:lumMod val="95000"/>
                        <a:lumOff val="5000"/>
                      </a:schemeClr>
                    </a:solidFill>
                  </a:rPr>
                  <a:t>given</a:t>
                </a:r>
                <a:r>
                  <a:rPr lang="en-US" sz="1400" b="1" dirty="0">
                    <a:solidFill>
                      <a:schemeClr val="accent2">
                        <a:lumMod val="75000"/>
                      </a:schemeClr>
                    </a:solidFill>
                  </a:rPr>
                  <a:t> </a:t>
                </a:r>
                <a14:m>
                  <m:oMath xmlns:m="http://schemas.openxmlformats.org/officeDocument/2006/math">
                    <m:r>
                      <a:rPr lang="en-US" b="1" i="1">
                        <a:solidFill>
                          <a:srgbClr val="1BCE07"/>
                        </a:solidFill>
                        <a:latin typeface="Cambria Math" panose="02040503050406030204" pitchFamily="18" charset="0"/>
                      </a:rPr>
                      <m:t>𝑻</m:t>
                    </m:r>
                    <m:r>
                      <a:rPr lang="en-US" b="1" i="1">
                        <a:solidFill>
                          <a:srgbClr val="1BCE07"/>
                        </a:solidFill>
                        <a:latin typeface="Cambria Math" panose="02040503050406030204" pitchFamily="18" charset="0"/>
                      </a:rPr>
                      <m:t>(</m:t>
                    </m:r>
                    <m:r>
                      <a:rPr lang="en-US" b="1" i="1">
                        <a:solidFill>
                          <a:srgbClr val="1BCE07"/>
                        </a:solidFill>
                        <a:latin typeface="Cambria Math" panose="02040503050406030204" pitchFamily="18" charset="0"/>
                      </a:rPr>
                      <m:t>𝒙</m:t>
                    </m:r>
                    <m:r>
                      <a:rPr lang="en-US" b="1" i="1">
                        <a:solidFill>
                          <a:srgbClr val="1BCE07"/>
                        </a:solidFill>
                        <a:latin typeface="Cambria Math" panose="02040503050406030204" pitchFamily="18" charset="0"/>
                      </a:rPr>
                      <m:t>)</m:t>
                    </m:r>
                  </m:oMath>
                </a14:m>
                <a:endParaRPr lang="en-US" b="1" dirty="0">
                  <a:solidFill>
                    <a:schemeClr val="accent2">
                      <a:lumMod val="75000"/>
                    </a:schemeClr>
                  </a:solidFill>
                </a:endParaRPr>
              </a:p>
              <a:p>
                <a:br>
                  <a:rPr lang="en-US" dirty="0">
                    <a:solidFill>
                      <a:schemeClr val="accent3"/>
                    </a:solidFill>
                  </a:rPr>
                </a:br>
                <a:endParaRPr lang="en-US" dirty="0">
                  <a:solidFill>
                    <a:schemeClr val="accent3"/>
                  </a:solidFill>
                </a:endParaRPr>
              </a:p>
            </p:txBody>
          </p:sp>
        </mc:Choice>
        <mc:Fallback xmlns="">
          <p:sp>
            <p:nvSpPr>
              <p:cNvPr id="46" name="Title 2">
                <a:extLst>
                  <a:ext uri="{FF2B5EF4-FFF2-40B4-BE49-F238E27FC236}">
                    <a16:creationId xmlns:a16="http://schemas.microsoft.com/office/drawing/2014/main" id="{B15C5C7F-A287-6F44-B86E-62955E77D73A}"/>
                  </a:ext>
                </a:extLst>
              </p:cNvPr>
              <p:cNvSpPr txBox="1">
                <a:spLocks noRot="1" noChangeAspect="1" noMove="1" noResize="1" noEditPoints="1" noAdjustHandles="1" noChangeArrowheads="1" noChangeShapeType="1" noTextEdit="1"/>
              </p:cNvSpPr>
              <p:nvPr/>
            </p:nvSpPr>
            <p:spPr>
              <a:xfrm>
                <a:off x="378736" y="4620507"/>
                <a:ext cx="5815689" cy="1719264"/>
              </a:xfrm>
              <a:prstGeom prst="rect">
                <a:avLst/>
              </a:prstGeom>
              <a:blipFill>
                <a:blip r:embed="rId12"/>
                <a:stretch>
                  <a:fillRect l="-3486" t="-8824" b="-588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37380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blinds(horizontal)">
                                      <p:cBhvr>
                                        <p:cTn id="15" dur="500"/>
                                        <p:tgtEl>
                                          <p:spTgt spid="42"/>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linds(horizontal)">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par>
                                <p:cTn id="29" presetID="3" presetClass="entr" presetSubtype="1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blinds(horizontal)">
                                      <p:cBhvr>
                                        <p:cTn id="36" dur="500"/>
                                        <p:tgtEl>
                                          <p:spTgt spid="33"/>
                                        </p:tgtEl>
                                      </p:cBhvr>
                                    </p:animEffect>
                                  </p:childTnLst>
                                </p:cTn>
                              </p:par>
                              <p:par>
                                <p:cTn id="37" presetID="3"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blinds(horizontal)">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blinds(horizontal)">
                                      <p:cBhvr>
                                        <p:cTn id="49" dur="500"/>
                                        <p:tgtEl>
                                          <p:spTgt spid="36"/>
                                        </p:tgtEl>
                                      </p:cBhvr>
                                    </p:animEffect>
                                  </p:childTnLst>
                                </p:cTn>
                              </p:par>
                              <p:par>
                                <p:cTn id="50" presetID="3" presetClass="entr" presetSubtype="1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blinds(horizontal)">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4"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25</a:t>
            </a:fld>
            <a:endParaRPr lang="uk-UA"/>
          </a:p>
        </p:txBody>
      </p:sp>
      <p:sp>
        <p:nvSpPr>
          <p:cNvPr id="309" name="Shape 309"/>
          <p:cNvSpPr txBox="1">
            <a:spLocks noGrp="1"/>
          </p:cNvSpPr>
          <p:nvPr>
            <p:ph type="title"/>
          </p:nvPr>
        </p:nvSpPr>
        <p:spPr>
          <a:xfrm>
            <a:off x="304799" y="268224"/>
            <a:ext cx="7127632" cy="5991669"/>
          </a:xfrm>
        </p:spPr>
        <p:txBody>
          <a:bodyPr/>
          <a:lstStyle/>
          <a:p>
            <a:r>
              <a:rPr lang="en-US" dirty="0"/>
              <a:t>Section: </a:t>
            </a:r>
            <a:r>
              <a:rPr lang="en-US" sz="5400" b="1" dirty="0">
                <a:solidFill>
                  <a:srgbClr val="FFFF00"/>
                </a:solidFill>
              </a:rPr>
              <a:t>Bayes Theorem</a:t>
            </a:r>
          </a:p>
        </p:txBody>
      </p:sp>
      <p:pic>
        <p:nvPicPr>
          <p:cNvPr id="6" name="Picture 5">
            <a:extLst>
              <a:ext uri="{FF2B5EF4-FFF2-40B4-BE49-F238E27FC236}">
                <a16:creationId xmlns:a16="http://schemas.microsoft.com/office/drawing/2014/main" id="{93C757AD-716E-FB48-9607-62670771EEF5}"/>
              </a:ext>
            </a:extLst>
          </p:cNvPr>
          <p:cNvPicPr>
            <a:picLocks noChangeAspect="1"/>
          </p:cNvPicPr>
          <p:nvPr/>
        </p:nvPicPr>
        <p:blipFill>
          <a:blip r:embed="rId3"/>
          <a:stretch>
            <a:fillRect/>
          </a:stretch>
        </p:blipFill>
        <p:spPr>
          <a:xfrm>
            <a:off x="3854548" y="2210386"/>
            <a:ext cx="5289452" cy="2790176"/>
          </a:xfrm>
          <a:prstGeom prst="rect">
            <a:avLst/>
          </a:prstGeom>
        </p:spPr>
      </p:pic>
    </p:spTree>
    <p:extLst>
      <p:ext uri="{BB962C8B-B14F-4D97-AF65-F5344CB8AC3E}">
        <p14:creationId xmlns:p14="http://schemas.microsoft.com/office/powerpoint/2010/main" val="418522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D72-9FFB-884B-8BD2-E59901EA856A}"/>
              </a:ext>
            </a:extLst>
          </p:cNvPr>
          <p:cNvSpPr>
            <a:spLocks noGrp="1"/>
          </p:cNvSpPr>
          <p:nvPr>
            <p:ph type="title"/>
          </p:nvPr>
        </p:nvSpPr>
        <p:spPr/>
        <p:txBody>
          <a:bodyPr/>
          <a:lstStyle/>
          <a:p>
            <a:r>
              <a:rPr lang="en-US" b="1" dirty="0"/>
              <a:t>Bayes Theorem</a:t>
            </a:r>
          </a:p>
        </p:txBody>
      </p:sp>
      <p:sp>
        <p:nvSpPr>
          <p:cNvPr id="3" name="Slide Number Placeholder 2">
            <a:extLst>
              <a:ext uri="{FF2B5EF4-FFF2-40B4-BE49-F238E27FC236}">
                <a16:creationId xmlns:a16="http://schemas.microsoft.com/office/drawing/2014/main" id="{6BA7A742-19AD-4B4C-9E4E-D7AABB3737AA}"/>
              </a:ext>
            </a:extLst>
          </p:cNvPr>
          <p:cNvSpPr>
            <a:spLocks noGrp="1"/>
          </p:cNvSpPr>
          <p:nvPr>
            <p:ph type="sldNum" sz="quarter" idx="10"/>
          </p:nvPr>
        </p:nvSpPr>
        <p:spPr/>
        <p:txBody>
          <a:bodyPr/>
          <a:lstStyle/>
          <a:p>
            <a:fld id="{3FD999D4-B456-9943-89B7-30D56181CE18}" type="slidenum">
              <a:rPr lang="en-US" smtClean="0"/>
              <a:t>26</a:t>
            </a:fld>
            <a:endParaRPr lang="en-US"/>
          </a:p>
        </p:txBody>
      </p:sp>
      <p:pic>
        <p:nvPicPr>
          <p:cNvPr id="9" name="Picture 8">
            <a:extLst>
              <a:ext uri="{FF2B5EF4-FFF2-40B4-BE49-F238E27FC236}">
                <a16:creationId xmlns:a16="http://schemas.microsoft.com/office/drawing/2014/main" id="{B610C9E8-DB53-4346-BCFD-2B4F28169AD9}"/>
              </a:ext>
            </a:extLst>
          </p:cNvPr>
          <p:cNvPicPr>
            <a:picLocks noChangeAspect="1"/>
          </p:cNvPicPr>
          <p:nvPr/>
        </p:nvPicPr>
        <p:blipFill>
          <a:blip r:embed="rId3"/>
          <a:stretch>
            <a:fillRect/>
          </a:stretch>
        </p:blipFill>
        <p:spPr>
          <a:xfrm>
            <a:off x="829818" y="1295273"/>
            <a:ext cx="4076700" cy="406400"/>
          </a:xfrm>
          <a:prstGeom prst="rect">
            <a:avLst/>
          </a:prstGeom>
        </p:spPr>
      </p:pic>
      <p:pic>
        <p:nvPicPr>
          <p:cNvPr id="11" name="Picture 10">
            <a:extLst>
              <a:ext uri="{FF2B5EF4-FFF2-40B4-BE49-F238E27FC236}">
                <a16:creationId xmlns:a16="http://schemas.microsoft.com/office/drawing/2014/main" id="{0CE36AE8-2788-6943-83B6-9E7B62901850}"/>
              </a:ext>
            </a:extLst>
          </p:cNvPr>
          <p:cNvPicPr>
            <a:picLocks noChangeAspect="1"/>
          </p:cNvPicPr>
          <p:nvPr/>
        </p:nvPicPr>
        <p:blipFill>
          <a:blip r:embed="rId4"/>
          <a:stretch>
            <a:fillRect/>
          </a:stretch>
        </p:blipFill>
        <p:spPr>
          <a:xfrm>
            <a:off x="917448" y="2229866"/>
            <a:ext cx="3352800" cy="368300"/>
          </a:xfrm>
          <a:prstGeom prst="rect">
            <a:avLst/>
          </a:prstGeom>
        </p:spPr>
      </p:pic>
      <p:pic>
        <p:nvPicPr>
          <p:cNvPr id="13" name="Picture 12">
            <a:extLst>
              <a:ext uri="{FF2B5EF4-FFF2-40B4-BE49-F238E27FC236}">
                <a16:creationId xmlns:a16="http://schemas.microsoft.com/office/drawing/2014/main" id="{A1B73371-2904-0C44-9F41-573762104FB3}"/>
              </a:ext>
            </a:extLst>
          </p:cNvPr>
          <p:cNvPicPr>
            <a:picLocks noChangeAspect="1"/>
          </p:cNvPicPr>
          <p:nvPr/>
        </p:nvPicPr>
        <p:blipFill>
          <a:blip r:embed="rId5"/>
          <a:stretch>
            <a:fillRect/>
          </a:stretch>
        </p:blipFill>
        <p:spPr>
          <a:xfrm>
            <a:off x="917448" y="3316732"/>
            <a:ext cx="3957618" cy="980948"/>
          </a:xfrm>
          <a:prstGeom prst="rect">
            <a:avLst/>
          </a:prstGeom>
        </p:spPr>
      </p:pic>
      <p:grpSp>
        <p:nvGrpSpPr>
          <p:cNvPr id="5" name="Group 4">
            <a:extLst>
              <a:ext uri="{FF2B5EF4-FFF2-40B4-BE49-F238E27FC236}">
                <a16:creationId xmlns:a16="http://schemas.microsoft.com/office/drawing/2014/main" id="{3FFBBB34-CF1D-E24D-B71E-37157D54EA06}"/>
              </a:ext>
            </a:extLst>
          </p:cNvPr>
          <p:cNvGrpSpPr/>
          <p:nvPr/>
        </p:nvGrpSpPr>
        <p:grpSpPr>
          <a:xfrm>
            <a:off x="7241345" y="1687495"/>
            <a:ext cx="969264" cy="850392"/>
            <a:chOff x="7269480" y="941832"/>
            <a:chExt cx="969264" cy="850392"/>
          </a:xfrm>
          <a:solidFill>
            <a:srgbClr val="FFC000"/>
          </a:solidFill>
        </p:grpSpPr>
        <p:sp>
          <p:nvSpPr>
            <p:cNvPr id="16" name="Oval 15">
              <a:extLst>
                <a:ext uri="{FF2B5EF4-FFF2-40B4-BE49-F238E27FC236}">
                  <a16:creationId xmlns:a16="http://schemas.microsoft.com/office/drawing/2014/main" id="{90639336-E41E-CC4D-89B8-435379843DAC}"/>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41D514E-CA93-1F40-B592-379E225AC505}"/>
                    </a:ext>
                  </a:extLst>
                </p:cNvPr>
                <p:cNvSpPr txBox="1"/>
                <p:nvPr/>
              </p:nvSpPr>
              <p:spPr>
                <a:xfrm>
                  <a:off x="7580376" y="1194689"/>
                  <a:ext cx="490775"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𝒏</m:t>
                            </m:r>
                          </m:sub>
                        </m:sSub>
                      </m:oMath>
                    </m:oMathPara>
                  </a14:m>
                  <a:endParaRPr lang="en-US" b="1" dirty="0"/>
                </a:p>
              </p:txBody>
            </p:sp>
          </mc:Choice>
          <mc:Fallback xmlns="">
            <p:sp>
              <p:nvSpPr>
                <p:cNvPr id="17" name="TextBox 16">
                  <a:extLst>
                    <a:ext uri="{FF2B5EF4-FFF2-40B4-BE49-F238E27FC236}">
                      <a16:creationId xmlns:a16="http://schemas.microsoft.com/office/drawing/2014/main" id="{B41D514E-CA93-1F40-B592-379E225AC505}"/>
                    </a:ext>
                  </a:extLst>
                </p:cNvPr>
                <p:cNvSpPr txBox="1">
                  <a:spLocks noRot="1" noChangeAspect="1" noMove="1" noResize="1" noEditPoints="1" noAdjustHandles="1" noChangeArrowheads="1" noChangeShapeType="1" noTextEdit="1"/>
                </p:cNvSpPr>
                <p:nvPr/>
              </p:nvSpPr>
              <p:spPr>
                <a:xfrm>
                  <a:off x="7580376" y="1194689"/>
                  <a:ext cx="490775" cy="369332"/>
                </a:xfrm>
                <a:prstGeom prst="rect">
                  <a:avLst/>
                </a:prstGeom>
                <a:blipFill>
                  <a:blip r:embed="rId6"/>
                  <a:stretch>
                    <a:fillRect/>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137EAA2C-44FB-B54F-8427-76400EA0187A}"/>
              </a:ext>
            </a:extLst>
          </p:cNvPr>
          <p:cNvGrpSpPr/>
          <p:nvPr/>
        </p:nvGrpSpPr>
        <p:grpSpPr>
          <a:xfrm>
            <a:off x="2690458" y="2818114"/>
            <a:ext cx="1170513" cy="498618"/>
            <a:chOff x="2708746" y="2738358"/>
            <a:chExt cx="1170513" cy="498618"/>
          </a:xfrm>
        </p:grpSpPr>
        <p:sp>
          <p:nvSpPr>
            <p:cNvPr id="18" name="TextBox 17">
              <a:extLst>
                <a:ext uri="{FF2B5EF4-FFF2-40B4-BE49-F238E27FC236}">
                  <a16:creationId xmlns:a16="http://schemas.microsoft.com/office/drawing/2014/main" id="{AD5E4EAE-D5B4-3045-8F01-AECF71472D2F}"/>
                </a:ext>
              </a:extLst>
            </p:cNvPr>
            <p:cNvSpPr txBox="1"/>
            <p:nvPr/>
          </p:nvSpPr>
          <p:spPr>
            <a:xfrm>
              <a:off x="2708746" y="2738358"/>
              <a:ext cx="1170513" cy="369332"/>
            </a:xfrm>
            <a:prstGeom prst="rect">
              <a:avLst/>
            </a:prstGeom>
            <a:noFill/>
          </p:spPr>
          <p:txBody>
            <a:bodyPr wrap="none" rtlCol="0">
              <a:spAutoFit/>
            </a:bodyPr>
            <a:lstStyle/>
            <a:p>
              <a:r>
                <a:rPr lang="en-US" b="1" dirty="0"/>
                <a:t>Evidence</a:t>
              </a:r>
            </a:p>
          </p:txBody>
        </p:sp>
        <p:sp>
          <p:nvSpPr>
            <p:cNvPr id="19" name="Up Arrow Callout 18">
              <a:extLst>
                <a:ext uri="{FF2B5EF4-FFF2-40B4-BE49-F238E27FC236}">
                  <a16:creationId xmlns:a16="http://schemas.microsoft.com/office/drawing/2014/main" id="{6585899F-3361-F14C-A85A-22B7A97366C1}"/>
                </a:ext>
              </a:extLst>
            </p:cNvPr>
            <p:cNvSpPr/>
            <p:nvPr/>
          </p:nvSpPr>
          <p:spPr>
            <a:xfrm rot="10800000">
              <a:off x="2708746" y="2758948"/>
              <a:ext cx="1170513" cy="478028"/>
            </a:xfrm>
            <a:prstGeom prst="upArrowCallout">
              <a:avLst/>
            </a:prstGeom>
            <a:noFill/>
            <a:ln w="25400">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38" name="Group 37">
            <a:extLst>
              <a:ext uri="{FF2B5EF4-FFF2-40B4-BE49-F238E27FC236}">
                <a16:creationId xmlns:a16="http://schemas.microsoft.com/office/drawing/2014/main" id="{749D1F9C-1479-8D4D-8382-CD17A6A2A20F}"/>
              </a:ext>
            </a:extLst>
          </p:cNvPr>
          <p:cNvGrpSpPr/>
          <p:nvPr/>
        </p:nvGrpSpPr>
        <p:grpSpPr>
          <a:xfrm>
            <a:off x="4270249" y="2818113"/>
            <a:ext cx="751918" cy="498618"/>
            <a:chOff x="4270249" y="2818113"/>
            <a:chExt cx="751918" cy="498618"/>
          </a:xfrm>
        </p:grpSpPr>
        <p:sp>
          <p:nvSpPr>
            <p:cNvPr id="14" name="TextBox 13">
              <a:extLst>
                <a:ext uri="{FF2B5EF4-FFF2-40B4-BE49-F238E27FC236}">
                  <a16:creationId xmlns:a16="http://schemas.microsoft.com/office/drawing/2014/main" id="{3CC17509-36C8-864D-A601-59D8D1044610}"/>
                </a:ext>
              </a:extLst>
            </p:cNvPr>
            <p:cNvSpPr txBox="1"/>
            <p:nvPr/>
          </p:nvSpPr>
          <p:spPr>
            <a:xfrm>
              <a:off x="4270249" y="2818113"/>
              <a:ext cx="460501" cy="369332"/>
            </a:xfrm>
            <a:prstGeom prst="rect">
              <a:avLst/>
            </a:prstGeom>
            <a:noFill/>
          </p:spPr>
          <p:txBody>
            <a:bodyPr wrap="none" rtlCol="0">
              <a:spAutoFit/>
            </a:bodyPr>
            <a:lstStyle/>
            <a:p>
              <a:r>
                <a:rPr lang="en-US" b="1" dirty="0"/>
                <a:t>Prior</a:t>
              </a:r>
            </a:p>
          </p:txBody>
        </p:sp>
        <p:sp>
          <p:nvSpPr>
            <p:cNvPr id="15" name="Up Arrow Callout 14">
              <a:extLst>
                <a:ext uri="{FF2B5EF4-FFF2-40B4-BE49-F238E27FC236}">
                  <a16:creationId xmlns:a16="http://schemas.microsoft.com/office/drawing/2014/main" id="{85A4F079-C911-A74B-9EB9-696386E50B31}"/>
                </a:ext>
              </a:extLst>
            </p:cNvPr>
            <p:cNvSpPr/>
            <p:nvPr/>
          </p:nvSpPr>
          <p:spPr>
            <a:xfrm rot="10800000">
              <a:off x="4270249" y="2838703"/>
              <a:ext cx="751918" cy="478028"/>
            </a:xfrm>
            <a:prstGeom prst="upArrowCallout">
              <a:avLst/>
            </a:prstGeom>
            <a:noFill/>
            <a:ln w="25400">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1" name="Group 20">
            <a:extLst>
              <a:ext uri="{FF2B5EF4-FFF2-40B4-BE49-F238E27FC236}">
                <a16:creationId xmlns:a16="http://schemas.microsoft.com/office/drawing/2014/main" id="{E0A9ED62-2DAD-F14B-8553-280D19F6459D}"/>
              </a:ext>
            </a:extLst>
          </p:cNvPr>
          <p:cNvGrpSpPr/>
          <p:nvPr/>
        </p:nvGrpSpPr>
        <p:grpSpPr>
          <a:xfrm>
            <a:off x="1218696" y="2877050"/>
            <a:ext cx="1181734" cy="498618"/>
            <a:chOff x="2708746" y="2738358"/>
            <a:chExt cx="1181734" cy="498618"/>
          </a:xfrm>
        </p:grpSpPr>
        <p:sp>
          <p:nvSpPr>
            <p:cNvPr id="22" name="TextBox 21">
              <a:extLst>
                <a:ext uri="{FF2B5EF4-FFF2-40B4-BE49-F238E27FC236}">
                  <a16:creationId xmlns:a16="http://schemas.microsoft.com/office/drawing/2014/main" id="{8B5BC13C-122E-244E-B7BA-DC118FE8E1D0}"/>
                </a:ext>
              </a:extLst>
            </p:cNvPr>
            <p:cNvSpPr txBox="1"/>
            <p:nvPr/>
          </p:nvSpPr>
          <p:spPr>
            <a:xfrm>
              <a:off x="2708746" y="2738358"/>
              <a:ext cx="1181734" cy="369332"/>
            </a:xfrm>
            <a:prstGeom prst="rect">
              <a:avLst/>
            </a:prstGeom>
            <a:noFill/>
          </p:spPr>
          <p:txBody>
            <a:bodyPr wrap="none" rtlCol="0">
              <a:spAutoFit/>
            </a:bodyPr>
            <a:lstStyle/>
            <a:p>
              <a:r>
                <a:rPr lang="en-US" b="1" dirty="0" err="1">
                  <a:solidFill>
                    <a:srgbClr val="00B050"/>
                  </a:solidFill>
                </a:rPr>
                <a:t>Posterier</a:t>
              </a:r>
              <a:endParaRPr lang="en-US" b="1" dirty="0">
                <a:solidFill>
                  <a:srgbClr val="00B050"/>
                </a:solidFill>
              </a:endParaRPr>
            </a:p>
          </p:txBody>
        </p:sp>
        <p:sp>
          <p:nvSpPr>
            <p:cNvPr id="23" name="Up Arrow Callout 22">
              <a:extLst>
                <a:ext uri="{FF2B5EF4-FFF2-40B4-BE49-F238E27FC236}">
                  <a16:creationId xmlns:a16="http://schemas.microsoft.com/office/drawing/2014/main" id="{0928F149-62AA-3149-BC9C-DCCB0AF83EF8}"/>
                </a:ext>
              </a:extLst>
            </p:cNvPr>
            <p:cNvSpPr/>
            <p:nvPr/>
          </p:nvSpPr>
          <p:spPr>
            <a:xfrm rot="10800000">
              <a:off x="2708746" y="2758948"/>
              <a:ext cx="1170513" cy="478028"/>
            </a:xfrm>
            <a:prstGeom prst="upArrowCallout">
              <a:avLst/>
            </a:prstGeom>
            <a:noFill/>
            <a:ln w="25400">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 name="Up Arrow Callout 3">
            <a:extLst>
              <a:ext uri="{FF2B5EF4-FFF2-40B4-BE49-F238E27FC236}">
                <a16:creationId xmlns:a16="http://schemas.microsoft.com/office/drawing/2014/main" id="{CA3C5C4A-E54D-E447-B489-16A7B4C9652F}"/>
              </a:ext>
            </a:extLst>
          </p:cNvPr>
          <p:cNvSpPr/>
          <p:nvPr/>
        </p:nvSpPr>
        <p:spPr>
          <a:xfrm>
            <a:off x="3298264" y="4297680"/>
            <a:ext cx="1723903" cy="633046"/>
          </a:xfrm>
          <a:prstGeom prst="upArrowCallout">
            <a:avLst/>
          </a:prstGeom>
          <a:solidFill>
            <a:schemeClr val="bg2"/>
          </a:solidFill>
          <a:ln w="44450">
            <a:solidFill>
              <a:schemeClr val="bg1"/>
            </a:solidFill>
          </a:ln>
        </p:spPr>
        <p:txBody>
          <a:bodyPr wrap="square" lIns="0" tIns="0" rIns="0" bIns="0" rtlCol="0" anchor="ctr">
            <a:noAutofit/>
          </a:bodyPr>
          <a:lstStyle/>
          <a:p>
            <a:pPr algn="ctr"/>
            <a:r>
              <a:rPr lang="en-US" b="1" dirty="0">
                <a:solidFill>
                  <a:schemeClr val="bg1"/>
                </a:solidFill>
                <a:latin typeface="Arial"/>
                <a:cs typeface="Arial"/>
              </a:rPr>
              <a:t>normalization</a:t>
            </a:r>
          </a:p>
        </p:txBody>
      </p:sp>
      <p:grpSp>
        <p:nvGrpSpPr>
          <p:cNvPr id="27" name="Group 26">
            <a:extLst>
              <a:ext uri="{FF2B5EF4-FFF2-40B4-BE49-F238E27FC236}">
                <a16:creationId xmlns:a16="http://schemas.microsoft.com/office/drawing/2014/main" id="{E0441918-002D-D945-82FB-6D6E5AE83A98}"/>
              </a:ext>
            </a:extLst>
          </p:cNvPr>
          <p:cNvGrpSpPr/>
          <p:nvPr/>
        </p:nvGrpSpPr>
        <p:grpSpPr>
          <a:xfrm>
            <a:off x="9642700" y="2112691"/>
            <a:ext cx="969264" cy="850392"/>
            <a:chOff x="7269480" y="941832"/>
            <a:chExt cx="969264" cy="850392"/>
          </a:xfrm>
          <a:solidFill>
            <a:srgbClr val="FFC000"/>
          </a:solidFill>
        </p:grpSpPr>
        <p:sp>
          <p:nvSpPr>
            <p:cNvPr id="28" name="Oval 27">
              <a:extLst>
                <a:ext uri="{FF2B5EF4-FFF2-40B4-BE49-F238E27FC236}">
                  <a16:creationId xmlns:a16="http://schemas.microsoft.com/office/drawing/2014/main" id="{4871445C-AA00-1941-B7AA-33D16DC1E0FF}"/>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E79F1B-D9EB-7D4F-A672-6778461A3CB0}"/>
                    </a:ext>
                  </a:extLst>
                </p:cNvPr>
                <p:cNvSpPr txBox="1"/>
                <p:nvPr/>
              </p:nvSpPr>
              <p:spPr>
                <a:xfrm>
                  <a:off x="7453814" y="1182362"/>
                  <a:ext cx="718402" cy="369332"/>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29" name="TextBox 28">
                  <a:extLst>
                    <a:ext uri="{FF2B5EF4-FFF2-40B4-BE49-F238E27FC236}">
                      <a16:creationId xmlns:a16="http://schemas.microsoft.com/office/drawing/2014/main" id="{DCE79F1B-D9EB-7D4F-A672-6778461A3CB0}"/>
                    </a:ext>
                  </a:extLst>
                </p:cNvPr>
                <p:cNvSpPr txBox="1">
                  <a:spLocks noRot="1" noChangeAspect="1" noMove="1" noResize="1" noEditPoints="1" noAdjustHandles="1" noChangeArrowheads="1" noChangeShapeType="1" noTextEdit="1"/>
                </p:cNvSpPr>
                <p:nvPr/>
              </p:nvSpPr>
              <p:spPr>
                <a:xfrm>
                  <a:off x="7453814" y="1182362"/>
                  <a:ext cx="718402" cy="369332"/>
                </a:xfrm>
                <a:prstGeom prst="rect">
                  <a:avLst/>
                </a:prstGeom>
                <a:blipFill>
                  <a:blip r:embed="rId7"/>
                  <a:stretch>
                    <a:fillRect b="-6667"/>
                  </a:stretch>
                </a:blipFill>
              </p:spPr>
              <p:txBody>
                <a:bodyPr/>
                <a:lstStyle/>
                <a:p>
                  <a:r>
                    <a:rPr lang="en-US">
                      <a:noFill/>
                    </a:rPr>
                    <a:t> </a:t>
                  </a:r>
                </a:p>
              </p:txBody>
            </p:sp>
          </mc:Fallback>
        </mc:AlternateContent>
      </p:grpSp>
      <p:cxnSp>
        <p:nvCxnSpPr>
          <p:cNvPr id="33" name="Straight Arrow Connector 32">
            <a:extLst>
              <a:ext uri="{FF2B5EF4-FFF2-40B4-BE49-F238E27FC236}">
                <a16:creationId xmlns:a16="http://schemas.microsoft.com/office/drawing/2014/main" id="{4127245E-96D3-114B-9C68-B6E60742AF20}"/>
              </a:ext>
            </a:extLst>
          </p:cNvPr>
          <p:cNvCxnSpPr>
            <a:stCxn id="16" idx="7"/>
            <a:endCxn id="28" idx="0"/>
          </p:cNvCxnSpPr>
          <p:nvPr/>
        </p:nvCxnSpPr>
        <p:spPr>
          <a:xfrm>
            <a:off x="8068664" y="1812032"/>
            <a:ext cx="2058668" cy="300659"/>
          </a:xfrm>
          <a:prstGeom prst="straightConnector1">
            <a:avLst/>
          </a:prstGeom>
          <a:ln w="635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5683D47-BCEE-D64E-B0D6-FB673D9D7D70}"/>
              </a:ext>
            </a:extLst>
          </p:cNvPr>
          <p:cNvCxnSpPr>
            <a:cxnSpLocks/>
            <a:stCxn id="28" idx="3"/>
            <a:endCxn id="16" idx="5"/>
          </p:cNvCxnSpPr>
          <p:nvPr/>
        </p:nvCxnSpPr>
        <p:spPr>
          <a:xfrm flipH="1" flipV="1">
            <a:off x="8068664" y="2413350"/>
            <a:ext cx="1715981" cy="425196"/>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FC0CA77-2A2A-2142-8567-6D60A568ED2A}"/>
              </a:ext>
            </a:extLst>
          </p:cNvPr>
          <p:cNvSpPr txBox="1"/>
          <p:nvPr/>
        </p:nvSpPr>
        <p:spPr>
          <a:xfrm>
            <a:off x="7638757" y="3545058"/>
            <a:ext cx="2860078" cy="369332"/>
          </a:xfrm>
          <a:prstGeom prst="rect">
            <a:avLst/>
          </a:prstGeom>
          <a:noFill/>
        </p:spPr>
        <p:txBody>
          <a:bodyPr wrap="none" rtlCol="0">
            <a:spAutoFit/>
          </a:bodyPr>
          <a:lstStyle/>
          <a:p>
            <a:r>
              <a:rPr lang="en-US" b="1" dirty="0">
                <a:solidFill>
                  <a:schemeClr val="accent2">
                    <a:lumMod val="75000"/>
                  </a:schemeClr>
                </a:solidFill>
              </a:rPr>
              <a:t>Iterative Bayes Theorem</a:t>
            </a:r>
          </a:p>
        </p:txBody>
      </p:sp>
    </p:spTree>
    <p:extLst>
      <p:ext uri="{BB962C8B-B14F-4D97-AF65-F5344CB8AC3E}">
        <p14:creationId xmlns:p14="http://schemas.microsoft.com/office/powerpoint/2010/main" val="6812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par>
                                <p:cTn id="43" presetID="3" presetClass="entr" presetSubtype="1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blinds(horizontal)">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blinds(horizontal)">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blinds(horizontal)">
                                      <p:cBhvr>
                                        <p:cTn id="5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Bayes Rule: Illustration using biased coin</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27</a:t>
            </a:fld>
            <a:endParaRPr lang="en-US"/>
          </a:p>
        </p:txBody>
      </p:sp>
      <p:pic>
        <p:nvPicPr>
          <p:cNvPr id="2" name="beta_bayes_update.mp4">
            <a:hlinkClick r:id="" action="ppaction://media"/>
            <a:extLst>
              <a:ext uri="{FF2B5EF4-FFF2-40B4-BE49-F238E27FC236}">
                <a16:creationId xmlns:a16="http://schemas.microsoft.com/office/drawing/2014/main" id="{F227E163-9CD4-0F49-BE2B-C4212D2ED001}"/>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a:stretch/>
        </p:blipFill>
        <p:spPr>
          <a:xfrm>
            <a:off x="476504" y="1078012"/>
            <a:ext cx="6502400" cy="4876800"/>
          </a:xfrm>
          <a:prstGeom prst="rect">
            <a:avLst/>
          </a:prstGeom>
        </p:spPr>
      </p:pic>
      <p:sp>
        <p:nvSpPr>
          <p:cNvPr id="8" name="Title 2">
            <a:extLst>
              <a:ext uri="{FF2B5EF4-FFF2-40B4-BE49-F238E27FC236}">
                <a16:creationId xmlns:a16="http://schemas.microsoft.com/office/drawing/2014/main" id="{EF1DA884-57E5-5744-BF5F-E070DF6530F3}"/>
              </a:ext>
            </a:extLst>
          </p:cNvPr>
          <p:cNvSpPr txBox="1">
            <a:spLocks/>
          </p:cNvSpPr>
          <p:nvPr/>
        </p:nvSpPr>
        <p:spPr>
          <a:xfrm>
            <a:off x="6894576" y="866331"/>
            <a:ext cx="4992624" cy="55689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accent2">
                    <a:lumMod val="75000"/>
                  </a:schemeClr>
                </a:solidFill>
              </a:rPr>
              <a:t>We want to estimate the empirical probability with some confidence using the </a:t>
            </a:r>
            <a:r>
              <a:rPr lang="en-US" sz="2000" b="1" dirty="0" err="1">
                <a:solidFill>
                  <a:schemeClr val="accent2">
                    <a:lumMod val="75000"/>
                  </a:schemeClr>
                </a:solidFill>
              </a:rPr>
              <a:t>bayes</a:t>
            </a:r>
            <a:r>
              <a:rPr lang="en-US" sz="2000" b="1" dirty="0">
                <a:solidFill>
                  <a:schemeClr val="accent2">
                    <a:lumMod val="75000"/>
                  </a:schemeClr>
                </a:solidFill>
              </a:rPr>
              <a:t> update</a:t>
            </a:r>
          </a:p>
          <a:p>
            <a:endParaRPr lang="en-US" sz="2000" b="1" dirty="0">
              <a:solidFill>
                <a:schemeClr val="accent2">
                  <a:lumMod val="75000"/>
                </a:schemeClr>
              </a:solidFill>
            </a:endParaRPr>
          </a:p>
          <a:p>
            <a:r>
              <a:rPr lang="en-US" sz="2000" b="1" dirty="0">
                <a:solidFill>
                  <a:schemeClr val="accent2">
                    <a:lumMod val="75000"/>
                  </a:schemeClr>
                </a:solidFill>
              </a:rPr>
              <a:t>. Since We don’t know about the probability, we assume that we have a random variable representing the probability. Beta distribution is one of such distribution of distribution and we use it to model the probability of a biased coin </a:t>
            </a:r>
            <a:br>
              <a:rPr lang="en-US" dirty="0">
                <a:solidFill>
                  <a:schemeClr val="accent3"/>
                </a:solidFill>
              </a:rPr>
            </a:br>
            <a:endParaRPr lang="en-US" dirty="0">
              <a:solidFill>
                <a:schemeClr val="accent3"/>
              </a:solidFill>
            </a:endParaRPr>
          </a:p>
        </p:txBody>
      </p:sp>
    </p:spTree>
    <p:custDataLst>
      <p:tags r:id="rId1"/>
    </p:custDataLst>
    <p:extLst>
      <p:ext uri="{BB962C8B-B14F-4D97-AF65-F5344CB8AC3E}">
        <p14:creationId xmlns:p14="http://schemas.microsoft.com/office/powerpoint/2010/main" val="196982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28</a:t>
            </a:fld>
            <a:endParaRPr lang="uk-UA"/>
          </a:p>
        </p:txBody>
      </p:sp>
      <p:sp>
        <p:nvSpPr>
          <p:cNvPr id="309" name="Shape 309"/>
          <p:cNvSpPr txBox="1">
            <a:spLocks noGrp="1"/>
          </p:cNvSpPr>
          <p:nvPr>
            <p:ph type="title"/>
          </p:nvPr>
        </p:nvSpPr>
        <p:spPr/>
        <p:txBody>
          <a:bodyPr/>
          <a:lstStyle/>
          <a:p>
            <a:r>
              <a:rPr lang="en-US" dirty="0"/>
              <a:t>Section: </a:t>
            </a:r>
            <a:r>
              <a:rPr lang="en-US" sz="5400" b="1" dirty="0">
                <a:solidFill>
                  <a:srgbClr val="FFFF00"/>
                </a:solidFill>
              </a:rPr>
              <a:t>Entropy</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4BE5F1C-A38A-4C49-B613-B4A0BECE5B9F}"/>
                  </a:ext>
                </a:extLst>
              </p:cNvPr>
              <p:cNvSpPr/>
              <p:nvPr/>
            </p:nvSpPr>
            <p:spPr>
              <a:xfrm>
                <a:off x="1752602" y="2967335"/>
                <a:ext cx="8686801" cy="923330"/>
              </a:xfrm>
              <a:prstGeom prst="rect">
                <a:avLst/>
              </a:prstGeom>
              <a:solidFill>
                <a:srgbClr val="00B050"/>
              </a:solidFill>
              <a:ln>
                <a:solidFill>
                  <a:srgbClr val="00B050"/>
                </a:solidFill>
              </a:ln>
              <a:effectLst>
                <a:glow rad="139700">
                  <a:schemeClr val="accent3">
                    <a:satMod val="175000"/>
                    <a:alpha val="40000"/>
                  </a:schemeClr>
                </a:glow>
                <a:outerShdw blurRad="50800" dist="38100" dir="2700000" algn="tl" rotWithShape="0">
                  <a:prstClr val="black">
                    <a:alpha val="40000"/>
                  </a:prstClr>
                </a:outerShdw>
                <a:reflection blurRad="6350" stA="50000" endA="300" endPos="55000" dir="5400000" sy="-100000" algn="bl" rotWithShape="0"/>
              </a:effectLst>
              <a:scene3d>
                <a:camera prst="orthographicFront">
                  <a:rot lat="0" lon="0" rev="20699999"/>
                </a:camera>
                <a:lightRig rig="sunset" dir="t"/>
              </a:scene3d>
              <a:sp3d prstMaterial="dkEdge">
                <a:bevelT/>
              </a:sp3d>
            </p:spPr>
            <p:txBody>
              <a:bodyPr wrap="none" lIns="91440" tIns="45720" rIns="91440" bIns="45720">
                <a:spAutoFit/>
              </a:bodyPr>
              <a:lstStyle/>
              <a:p>
                <a:pPr algn="ctr"/>
                <a14:m>
                  <m:oMath xmlns:m="http://schemas.openxmlformats.org/officeDocument/2006/math">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𝑯</m:t>
                    </m:r>
                    <m:d>
                      <m:dPr>
                        <m:ctrlP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ctrlPr>
                      </m:dPr>
                      <m:e>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𝒙</m:t>
                        </m:r>
                      </m:e>
                    </m:d>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m:t>
                    </m:r>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𝚺</m:t>
                    </m:r>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𝒑</m:t>
                    </m:r>
                    <m:d>
                      <m:dPr>
                        <m:ctrlP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ctrlPr>
                      </m:dPr>
                      <m:e>
                        <m:sSub>
                          <m:sSubPr>
                            <m:ctrlP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ctrlPr>
                          </m:sSubPr>
                          <m:e>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𝒙</m:t>
                            </m:r>
                          </m:e>
                          <m:sub>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𝒊</m:t>
                            </m:r>
                          </m:sub>
                        </m:sSub>
                      </m:e>
                    </m:d>
                    <m:sSub>
                      <m:sSubPr>
                        <m:ctrlP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ctrlPr>
                      </m:sSubPr>
                      <m:e>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𝒍𝒐𝒈</m:t>
                        </m:r>
                      </m:e>
                      <m:sub>
                        <m:r>
                          <a:rPr lang="en-US" sz="5400" b="1" i="1" cap="none" spc="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ea typeface="Cambria Math" panose="02040503050406030204" pitchFamily="18" charset="0"/>
                          </a:rPr>
                          <m:t>𝟐</m:t>
                        </m:r>
                      </m:sub>
                    </m:sSub>
                  </m:oMath>
                </a14:m>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14:m>
                  <m:oMath xmlns:m="http://schemas.openxmlformats.org/officeDocument/2006/math">
                    <m: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𝒑</m:t>
                    </m:r>
                    <m: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m:t>
                    </m:r>
                    <m:sSub>
                      <m:sSubPr>
                        <m:ctrlP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ctrlPr>
                      </m:sSubPr>
                      <m:e>
                        <m: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𝒙</m:t>
                        </m:r>
                      </m:e>
                      <m:sub>
                        <m: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𝒊</m:t>
                        </m:r>
                      </m:sub>
                    </m:sSub>
                    <m:r>
                      <a:rPr lang="en-US" sz="5400" b="1" i="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mbria Math" panose="02040503050406030204" pitchFamily="18" charset="0"/>
                      </a:rPr>
                      <m:t>)</m:t>
                    </m:r>
                  </m:oMath>
                </a14:m>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p>
            </p:txBody>
          </p:sp>
        </mc:Choice>
        <mc:Fallback xmlns="">
          <p:sp>
            <p:nvSpPr>
              <p:cNvPr id="3" name="Rectangle 2">
                <a:extLst>
                  <a:ext uri="{FF2B5EF4-FFF2-40B4-BE49-F238E27FC236}">
                    <a16:creationId xmlns:a16="http://schemas.microsoft.com/office/drawing/2014/main" id="{04BE5F1C-A38A-4C49-B613-B4A0BECE5B9F}"/>
                  </a:ext>
                </a:extLst>
              </p:cNvPr>
              <p:cNvSpPr>
                <a:spLocks noRot="1" noChangeAspect="1" noMove="1" noResize="1" noEditPoints="1" noAdjustHandles="1" noChangeArrowheads="1" noChangeShapeType="1" noTextEdit="1"/>
              </p:cNvSpPr>
              <p:nvPr/>
            </p:nvSpPr>
            <p:spPr>
              <a:xfrm>
                <a:off x="1752602" y="2967335"/>
                <a:ext cx="8686801" cy="923330"/>
              </a:xfrm>
              <a:prstGeom prst="rect">
                <a:avLst/>
              </a:prstGeom>
              <a:blipFill>
                <a:blip r:embed="rId3"/>
                <a:stretch>
                  <a:fillRect/>
                </a:stretch>
              </a:blipFill>
              <a:ln>
                <a:solidFill>
                  <a:srgbClr val="00B050"/>
                </a:solidFill>
              </a:ln>
              <a:effectLst>
                <a:glow rad="139700">
                  <a:schemeClr val="accent3">
                    <a:satMod val="175000"/>
                    <a:alpha val="40000"/>
                  </a:schemeClr>
                </a:glow>
                <a:outerShdw blurRad="50800" dist="38100" dir="2700000" algn="tl" rotWithShape="0">
                  <a:prstClr val="black">
                    <a:alpha val="40000"/>
                  </a:prstClr>
                </a:outerShdw>
                <a:reflection blurRad="6350" stA="50000" endA="300" endPos="55000" dir="5400000" sy="-100000" algn="bl" rotWithShape="0"/>
              </a:effectLst>
            </p:spPr>
            <p:txBody>
              <a:bodyPr/>
              <a:lstStyle/>
              <a:p>
                <a:r>
                  <a:rPr lang="en-US">
                    <a:noFill/>
                  </a:rPr>
                  <a:t> </a:t>
                </a:r>
              </a:p>
            </p:txBody>
          </p:sp>
        </mc:Fallback>
      </mc:AlternateContent>
    </p:spTree>
    <p:extLst>
      <p:ext uri="{BB962C8B-B14F-4D97-AF65-F5344CB8AC3E}">
        <p14:creationId xmlns:p14="http://schemas.microsoft.com/office/powerpoint/2010/main" val="883823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Entropy</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b="1" smtClean="0"/>
              <a:t>29</a:t>
            </a:fld>
            <a:endParaRPr lang="en-US" b="1"/>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746994" y="1049210"/>
            <a:ext cx="4860162" cy="569155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b="1" dirty="0">
                <a:solidFill>
                  <a:schemeClr val="accent2">
                    <a:lumMod val="75000"/>
                  </a:schemeClr>
                </a:solidFill>
              </a:rPr>
              <a:t>. I am thinking about a number between 0 to 3 (both inclusive) and I would like you to guess it. </a:t>
            </a:r>
          </a:p>
          <a:p>
            <a:endParaRPr lang="en-US" sz="1800" b="1" dirty="0">
              <a:solidFill>
                <a:schemeClr val="accent2">
                  <a:lumMod val="75000"/>
                </a:schemeClr>
              </a:solidFill>
            </a:endParaRPr>
          </a:p>
          <a:p>
            <a:r>
              <a:rPr lang="en-US" sz="1800" b="1" dirty="0">
                <a:solidFill>
                  <a:schemeClr val="accent2">
                    <a:lumMod val="75000"/>
                  </a:schemeClr>
                </a:solidFill>
              </a:rPr>
              <a:t>. You can only ask question whose answer can be yes or no.</a:t>
            </a:r>
          </a:p>
          <a:p>
            <a:endParaRPr lang="en-US" sz="1800" b="1" dirty="0">
              <a:solidFill>
                <a:schemeClr val="accent2">
                  <a:lumMod val="75000"/>
                </a:schemeClr>
              </a:solidFill>
            </a:endParaRPr>
          </a:p>
          <a:p>
            <a:r>
              <a:rPr lang="en-US" sz="1800" b="1" dirty="0">
                <a:solidFill>
                  <a:schemeClr val="accent2">
                    <a:lumMod val="75000"/>
                  </a:schemeClr>
                </a:solidFill>
              </a:rPr>
              <a:t>. We enumerate all the yes/no questions forming a binary tree and leafs of the tree </a:t>
            </a:r>
          </a:p>
          <a:p>
            <a:r>
              <a:rPr lang="en-US" sz="1800" b="1" dirty="0">
                <a:solidFill>
                  <a:schemeClr val="accent2">
                    <a:lumMod val="75000"/>
                  </a:schemeClr>
                </a:solidFill>
              </a:rPr>
              <a:t>represent all the possible states </a:t>
            </a:r>
            <a:r>
              <a:rPr lang="en-US" sz="1800" b="1" dirty="0" err="1">
                <a:solidFill>
                  <a:schemeClr val="accent2">
                    <a:lumMod val="75000"/>
                  </a:schemeClr>
                </a:solidFill>
              </a:rPr>
              <a:t>i.e</a:t>
            </a:r>
            <a:r>
              <a:rPr lang="en-US" sz="1800" b="1" dirty="0">
                <a:solidFill>
                  <a:schemeClr val="accent2">
                    <a:lumMod val="75000"/>
                  </a:schemeClr>
                </a:solidFill>
              </a:rPr>
              <a:t> the number I am thinking. </a:t>
            </a:r>
          </a:p>
          <a:p>
            <a:endParaRPr lang="en-US" sz="1800" b="1" dirty="0">
              <a:solidFill>
                <a:schemeClr val="accent2">
                  <a:lumMod val="75000"/>
                </a:schemeClr>
              </a:solidFill>
            </a:endParaRPr>
          </a:p>
          <a:p>
            <a:r>
              <a:rPr lang="en-US" sz="1800" b="1" dirty="0">
                <a:solidFill>
                  <a:schemeClr val="accent2">
                    <a:lumMod val="75000"/>
                  </a:schemeClr>
                </a:solidFill>
              </a:rPr>
              <a:t>. Note that we need maximum of 2 yes/no question to find the number</a:t>
            </a:r>
          </a:p>
          <a:p>
            <a:endParaRPr lang="en-US" sz="1800" b="1" dirty="0">
              <a:solidFill>
                <a:schemeClr val="accent2">
                  <a:lumMod val="75000"/>
                </a:schemeClr>
              </a:solidFill>
            </a:endParaRPr>
          </a:p>
          <a:p>
            <a:r>
              <a:rPr lang="en-US" sz="1800" b="1" dirty="0">
                <a:solidFill>
                  <a:schemeClr val="accent2">
                    <a:lumMod val="75000"/>
                  </a:schemeClr>
                </a:solidFill>
              </a:rPr>
              <a:t>. For mathematical convenience we want entropy to be always positive and zero when there is no surprise.</a:t>
            </a:r>
          </a:p>
          <a:p>
            <a:endParaRPr lang="en-US" sz="1800" b="1" dirty="0">
              <a:solidFill>
                <a:schemeClr val="accent2">
                  <a:lumMod val="75000"/>
                </a:schemeClr>
              </a:solidFill>
            </a:endParaRPr>
          </a:p>
          <a:p>
            <a:r>
              <a:rPr lang="en-US" sz="1800" b="1" dirty="0">
                <a:solidFill>
                  <a:schemeClr val="accent2">
                    <a:lumMod val="75000"/>
                  </a:schemeClr>
                </a:solidFill>
              </a:rPr>
              <a:t>. Entropy is the positive measure of surprise</a:t>
            </a:r>
          </a:p>
          <a:p>
            <a:endParaRPr lang="en-US" sz="2000" b="1" dirty="0">
              <a:solidFill>
                <a:schemeClr val="tx1"/>
              </a:solidFill>
            </a:endParaRPr>
          </a:p>
          <a:p>
            <a:br>
              <a:rPr lang="en-US" b="1" dirty="0">
                <a:solidFill>
                  <a:schemeClr val="accent3"/>
                </a:solidFill>
              </a:rPr>
            </a:br>
            <a:endParaRPr lang="en-US" b="1" dirty="0">
              <a:solidFill>
                <a:schemeClr val="accent3"/>
              </a:solidFill>
            </a:endParaRPr>
          </a:p>
        </p:txBody>
      </p:sp>
      <p:grpSp>
        <p:nvGrpSpPr>
          <p:cNvPr id="37" name="Group 36">
            <a:extLst>
              <a:ext uri="{FF2B5EF4-FFF2-40B4-BE49-F238E27FC236}">
                <a16:creationId xmlns:a16="http://schemas.microsoft.com/office/drawing/2014/main" id="{C50C3FD6-4BD9-194A-B38B-2589499C1600}"/>
              </a:ext>
            </a:extLst>
          </p:cNvPr>
          <p:cNvGrpSpPr/>
          <p:nvPr/>
        </p:nvGrpSpPr>
        <p:grpSpPr>
          <a:xfrm>
            <a:off x="5854223" y="4321572"/>
            <a:ext cx="6740533" cy="1583758"/>
            <a:chOff x="5854223" y="4321572"/>
            <a:chExt cx="6740533" cy="1583758"/>
          </a:xfrm>
        </p:grpSpPr>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C177118-0728-FD47-91A5-94F1A33BB692}"/>
                    </a:ext>
                  </a:extLst>
                </p:cNvPr>
                <p:cNvSpPr txBox="1"/>
                <p:nvPr/>
              </p:nvSpPr>
              <p:spPr>
                <a:xfrm>
                  <a:off x="5925212" y="4648734"/>
                  <a:ext cx="5818300" cy="276999"/>
                </a:xfrm>
                <a:prstGeom prst="rect">
                  <a:avLst/>
                </a:prstGeom>
                <a:noFill/>
              </p:spPr>
              <p:txBody>
                <a:bodyPr wrap="square" lIns="0" tIns="0" rIns="0" bIns="0" rtlCol="0">
                  <a:spAutoFit/>
                </a:bodyPr>
                <a:lstStyle/>
                <a:p>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𝑻𝒐𝒕𝒂𝒍</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𝒊𝒏𝒇𝒐𝒓𝒎𝒂𝒕𝒊𝒐𝒏</m:t>
                          </m:r>
                          <m:r>
                            <a:rPr lang="en-US" b="1" i="1" smtClean="0">
                              <a:solidFill>
                                <a:srgbClr val="C00000"/>
                              </a:solidFill>
                              <a:latin typeface="Cambria Math" panose="02040503050406030204" pitchFamily="18" charset="0"/>
                            </a:rPr>
                            <m:t>=</m:t>
                          </m:r>
                          <m:r>
                            <a:rPr lang="en-US" b="1" i="1" smtClean="0">
                              <a:solidFill>
                                <a:srgbClr val="C00000"/>
                              </a:solidFill>
                              <a:latin typeface="Cambria Math" panose="02040503050406030204" pitchFamily="18" charset="0"/>
                            </a:rPr>
                            <m:t>𝑬𝒏𝒕𝒓𝒐𝒑𝒚</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𝑳𝒐𝒈</m:t>
                          </m:r>
                        </m:e>
                        <m:sub>
                          <m:r>
                            <a:rPr lang="en-US" b="1" i="1" smtClean="0">
                              <a:solidFill>
                                <a:srgbClr val="C00000"/>
                              </a:solidFill>
                              <a:latin typeface="Cambria Math" panose="02040503050406030204" pitchFamily="18" charset="0"/>
                            </a:rPr>
                            <m:t>𝟐</m:t>
                          </m:r>
                        </m:sub>
                      </m:sSub>
                    </m:oMath>
                  </a14:m>
                  <a:r>
                    <a:rPr lang="en-US" b="1" dirty="0">
                      <a:solidFill>
                        <a:srgbClr val="C00000"/>
                      </a:solidFill>
                    </a:rPr>
                    <a:t>(</a:t>
                  </a:r>
                  <a:r>
                    <a:rPr lang="en-US" b="1" dirty="0" err="1">
                      <a:solidFill>
                        <a:srgbClr val="C00000"/>
                      </a:solidFill>
                    </a:rPr>
                    <a:t>Num_States</a:t>
                  </a:r>
                  <a:r>
                    <a:rPr lang="en-US" b="1" dirty="0">
                      <a:solidFill>
                        <a:srgbClr val="C00000"/>
                      </a:solidFill>
                    </a:rPr>
                    <a:t>)</a:t>
                  </a:r>
                  <a:endParaRPr lang="en-US" b="1" dirty="0"/>
                </a:p>
              </p:txBody>
            </p:sp>
          </mc:Choice>
          <mc:Fallback xmlns="">
            <p:sp>
              <p:nvSpPr>
                <p:cNvPr id="31" name="TextBox 30">
                  <a:extLst>
                    <a:ext uri="{FF2B5EF4-FFF2-40B4-BE49-F238E27FC236}">
                      <a16:creationId xmlns:a16="http://schemas.microsoft.com/office/drawing/2014/main" id="{7C177118-0728-FD47-91A5-94F1A33BB692}"/>
                    </a:ext>
                  </a:extLst>
                </p:cNvPr>
                <p:cNvSpPr txBox="1">
                  <a:spLocks noRot="1" noChangeAspect="1" noMove="1" noResize="1" noEditPoints="1" noAdjustHandles="1" noChangeArrowheads="1" noChangeShapeType="1" noTextEdit="1"/>
                </p:cNvSpPr>
                <p:nvPr/>
              </p:nvSpPr>
              <p:spPr>
                <a:xfrm>
                  <a:off x="5925212" y="4648734"/>
                  <a:ext cx="5818300" cy="276999"/>
                </a:xfrm>
                <a:prstGeom prst="rect">
                  <a:avLst/>
                </a:prstGeom>
                <a:blipFill>
                  <a:blip r:embed="rId4"/>
                  <a:stretch>
                    <a:fillRect l="-1525" t="-21739"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480D94B-6CBC-2648-BC44-2AF6B57DC803}"/>
                    </a:ext>
                  </a:extLst>
                </p:cNvPr>
                <p:cNvSpPr/>
                <p:nvPr/>
              </p:nvSpPr>
              <p:spPr>
                <a:xfrm>
                  <a:off x="6874929" y="5006021"/>
                  <a:ext cx="5719827" cy="369332"/>
                </a:xfrm>
                <a:prstGeom prst="rect">
                  <a:avLst/>
                </a:prstGeom>
              </p:spPr>
              <p:txBody>
                <a:bodyPr wrap="square">
                  <a:spAutoFit/>
                </a:bodyPr>
                <a:lstStyle/>
                <a:p>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𝑬𝒏𝒕𝒓𝒐𝒑𝒚</m:t>
                          </m:r>
                          <m:r>
                            <a:rPr lang="en-US" b="1" i="1" smtClean="0">
                              <a:solidFill>
                                <a:srgbClr val="C00000"/>
                              </a:solidFill>
                              <a:latin typeface="Cambria Math" panose="02040503050406030204" pitchFamily="18" charset="0"/>
                            </a:rPr>
                            <m:t>_</m:t>
                          </m:r>
                          <m:r>
                            <a:rPr lang="en-US" b="1" i="1" smtClean="0">
                              <a:solidFill>
                                <a:srgbClr val="C00000"/>
                              </a:solidFill>
                              <a:latin typeface="Cambria Math" panose="02040503050406030204" pitchFamily="18" charset="0"/>
                            </a:rPr>
                            <m:t>𝒕𝒉𝒊𝒔</m:t>
                          </m:r>
                          <m:r>
                            <a:rPr lang="en-US" b="1" i="1" smtClean="0">
                              <a:solidFill>
                                <a:srgbClr val="C00000"/>
                              </a:solidFill>
                              <a:latin typeface="Cambria Math" panose="02040503050406030204" pitchFamily="18" charset="0"/>
                            </a:rPr>
                            <m:t>_</m:t>
                          </m:r>
                          <m:r>
                            <a:rPr lang="en-US" b="1" i="1" smtClean="0">
                              <a:solidFill>
                                <a:srgbClr val="C00000"/>
                              </a:solidFill>
                              <a:latin typeface="Cambria Math" panose="02040503050406030204" pitchFamily="18" charset="0"/>
                            </a:rPr>
                            <m:t>𝒆𝒙𝒂𝒎𝒑𝒍𝒆</m:t>
                          </m:r>
                          <m:r>
                            <a:rPr lang="en-US" b="1" i="1" smtClean="0">
                              <a:solidFill>
                                <a:srgbClr val="C00000"/>
                              </a:solidFill>
                              <a:latin typeface="Cambria Math" panose="02040503050406030204" pitchFamily="18" charset="0"/>
                            </a:rPr>
                            <m:t>= </m:t>
                          </m:r>
                          <m:r>
                            <a:rPr lang="en-US" b="1" i="1" smtClean="0">
                              <a:solidFill>
                                <a:srgbClr val="C00000"/>
                              </a:solidFill>
                              <a:latin typeface="Cambria Math" panose="02040503050406030204" pitchFamily="18" charset="0"/>
                            </a:rPr>
                            <m:t>𝑳𝒐𝒈</m:t>
                          </m:r>
                        </m:e>
                        <m:sub>
                          <m:r>
                            <a:rPr lang="en-US" b="1" i="1" smtClean="0">
                              <a:solidFill>
                                <a:srgbClr val="C00000"/>
                              </a:solidFill>
                              <a:latin typeface="Cambria Math" panose="02040503050406030204" pitchFamily="18" charset="0"/>
                            </a:rPr>
                            <m:t>𝟐</m:t>
                          </m:r>
                        </m:sub>
                      </m:sSub>
                    </m:oMath>
                  </a14:m>
                  <a:r>
                    <a:rPr lang="en-US" b="1" dirty="0">
                      <a:solidFill>
                        <a:srgbClr val="C00000"/>
                      </a:solidFill>
                    </a:rPr>
                    <a:t>(4) = 2</a:t>
                  </a:r>
                  <a:endParaRPr lang="en-US" b="1" dirty="0"/>
                </a:p>
              </p:txBody>
            </p:sp>
          </mc:Choice>
          <mc:Fallback xmlns="">
            <p:sp>
              <p:nvSpPr>
                <p:cNvPr id="32" name="Rectangle 31">
                  <a:extLst>
                    <a:ext uri="{FF2B5EF4-FFF2-40B4-BE49-F238E27FC236}">
                      <a16:creationId xmlns:a16="http://schemas.microsoft.com/office/drawing/2014/main" id="{6480D94B-6CBC-2648-BC44-2AF6B57DC803}"/>
                    </a:ext>
                  </a:extLst>
                </p:cNvPr>
                <p:cNvSpPr>
                  <a:spLocks noRot="1" noChangeAspect="1" noMove="1" noResize="1" noEditPoints="1" noAdjustHandles="1" noChangeArrowheads="1" noChangeShapeType="1" noTextEdit="1"/>
                </p:cNvSpPr>
                <p:nvPr/>
              </p:nvSpPr>
              <p:spPr>
                <a:xfrm>
                  <a:off x="6874929" y="5006021"/>
                  <a:ext cx="5719827" cy="369332"/>
                </a:xfrm>
                <a:prstGeom prst="rect">
                  <a:avLst/>
                </a:prstGeom>
                <a:blipFill>
                  <a:blip r:embed="rId5"/>
                  <a:stretch>
                    <a:fillRect t="-3333" b="-26667"/>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0259216D-3674-7A49-B5E8-11B5F2FDC19B}"/>
                </a:ext>
              </a:extLst>
            </p:cNvPr>
            <p:cNvSpPr/>
            <p:nvPr/>
          </p:nvSpPr>
          <p:spPr>
            <a:xfrm>
              <a:off x="5854223" y="4321572"/>
              <a:ext cx="6126762" cy="1583758"/>
            </a:xfrm>
            <a:prstGeom prst="roundRect">
              <a:avLst/>
            </a:prstGeom>
            <a:ln w="25400">
              <a:solidFill>
                <a:srgbClr val="C00000"/>
              </a:solidFill>
            </a:ln>
          </p:spPr>
          <p:txBody>
            <a:bodyPr wrap="square" lIns="0" tIns="0" rIns="0" bIns="0" rtlCol="0" anchor="ctr">
              <a:noAutofit/>
            </a:bodyPr>
            <a:lstStyle/>
            <a:p>
              <a:pPr algn="ctr"/>
              <a:endParaRPr lang="en-US" sz="1200" b="1" dirty="0" err="1">
                <a:solidFill>
                  <a:srgbClr val="FFFFFF"/>
                </a:solidFill>
                <a:latin typeface="Arial"/>
                <a:cs typeface="Arial"/>
              </a:endParaRPr>
            </a:p>
          </p:txBody>
        </p:sp>
      </p:grpSp>
      <p:grpSp>
        <p:nvGrpSpPr>
          <p:cNvPr id="36" name="Group 35">
            <a:extLst>
              <a:ext uri="{FF2B5EF4-FFF2-40B4-BE49-F238E27FC236}">
                <a16:creationId xmlns:a16="http://schemas.microsoft.com/office/drawing/2014/main" id="{BA5C94A4-242C-7245-96B0-3E8A6AD8A114}"/>
              </a:ext>
            </a:extLst>
          </p:cNvPr>
          <p:cNvGrpSpPr/>
          <p:nvPr/>
        </p:nvGrpSpPr>
        <p:grpSpPr>
          <a:xfrm>
            <a:off x="5854223" y="662149"/>
            <a:ext cx="6126762" cy="3456608"/>
            <a:chOff x="5854223" y="662149"/>
            <a:chExt cx="6126762" cy="3456608"/>
          </a:xfrm>
        </p:grpSpPr>
        <p:grpSp>
          <p:nvGrpSpPr>
            <p:cNvPr id="35" name="Group 34">
              <a:extLst>
                <a:ext uri="{FF2B5EF4-FFF2-40B4-BE49-F238E27FC236}">
                  <a16:creationId xmlns:a16="http://schemas.microsoft.com/office/drawing/2014/main" id="{27455835-1B03-754F-8C63-9B6E1E596D87}"/>
                </a:ext>
              </a:extLst>
            </p:cNvPr>
            <p:cNvGrpSpPr/>
            <p:nvPr/>
          </p:nvGrpSpPr>
          <p:grpSpPr>
            <a:xfrm>
              <a:off x="7287767" y="736938"/>
              <a:ext cx="4312355" cy="3125201"/>
              <a:chOff x="7287767" y="736938"/>
              <a:chExt cx="4312355" cy="3125201"/>
            </a:xfrm>
          </p:grpSpPr>
          <p:sp>
            <p:nvSpPr>
              <p:cNvPr id="2" name="Oval 1">
                <a:extLst>
                  <a:ext uri="{FF2B5EF4-FFF2-40B4-BE49-F238E27FC236}">
                    <a16:creationId xmlns:a16="http://schemas.microsoft.com/office/drawing/2014/main" id="{258E08C1-A195-7844-9070-1026CBBAEF12}"/>
                  </a:ext>
                </a:extLst>
              </p:cNvPr>
              <p:cNvSpPr/>
              <p:nvPr/>
            </p:nvSpPr>
            <p:spPr>
              <a:xfrm>
                <a:off x="8693835" y="736938"/>
                <a:ext cx="1167619" cy="931077"/>
              </a:xfrm>
              <a:prstGeom prst="ellipse">
                <a:avLst/>
              </a:prstGeom>
              <a:solidFill>
                <a:schemeClr val="accent2">
                  <a:lumMod val="75000"/>
                </a:schemeClr>
              </a:solidFill>
              <a:ln>
                <a:solidFill>
                  <a:schemeClr val="accent1"/>
                </a:solidFill>
              </a:ln>
            </p:spPr>
            <p:txBody>
              <a:bodyPr wrap="square" lIns="0" tIns="0" rIns="0" bIns="0" rtlCol="0" anchor="ctr">
                <a:noAutofit/>
              </a:bodyPr>
              <a:lstStyle/>
              <a:p>
                <a:pPr algn="ctr"/>
                <a:r>
                  <a:rPr lang="en-US" sz="2800" b="1" dirty="0">
                    <a:solidFill>
                      <a:srgbClr val="FFFFFF"/>
                    </a:solidFill>
                    <a:latin typeface="Arial"/>
                    <a:cs typeface="Arial"/>
                  </a:rPr>
                  <a:t>&gt;= 2</a:t>
                </a:r>
              </a:p>
            </p:txBody>
          </p:sp>
          <p:sp>
            <p:nvSpPr>
              <p:cNvPr id="7" name="Oval 6">
                <a:extLst>
                  <a:ext uri="{FF2B5EF4-FFF2-40B4-BE49-F238E27FC236}">
                    <a16:creationId xmlns:a16="http://schemas.microsoft.com/office/drawing/2014/main" id="{473CC833-5483-2546-8D3B-39D21EC6E2F1}"/>
                  </a:ext>
                </a:extLst>
              </p:cNvPr>
              <p:cNvSpPr/>
              <p:nvPr/>
            </p:nvSpPr>
            <p:spPr>
              <a:xfrm>
                <a:off x="7695027" y="1993310"/>
                <a:ext cx="1167619" cy="931077"/>
              </a:xfrm>
              <a:prstGeom prst="ellipse">
                <a:avLst/>
              </a:prstGeom>
              <a:solidFill>
                <a:schemeClr val="accent2">
                  <a:lumMod val="75000"/>
                </a:schemeClr>
              </a:solidFill>
              <a:ln>
                <a:solidFill>
                  <a:schemeClr val="accent1"/>
                </a:solidFill>
              </a:ln>
            </p:spPr>
            <p:txBody>
              <a:bodyPr wrap="square" lIns="0" tIns="0" rIns="0" bIns="0" rtlCol="0" anchor="ctr">
                <a:noAutofit/>
              </a:bodyPr>
              <a:lstStyle/>
              <a:p>
                <a:pPr algn="ctr"/>
                <a:r>
                  <a:rPr lang="en-US" sz="2800" b="1" dirty="0">
                    <a:solidFill>
                      <a:srgbClr val="FFFFFF"/>
                    </a:solidFill>
                    <a:latin typeface="Arial"/>
                    <a:cs typeface="Arial"/>
                  </a:rPr>
                  <a:t>&gt;= 1</a:t>
                </a:r>
              </a:p>
            </p:txBody>
          </p:sp>
          <p:sp>
            <p:nvSpPr>
              <p:cNvPr id="9" name="Oval 8">
                <a:extLst>
                  <a:ext uri="{FF2B5EF4-FFF2-40B4-BE49-F238E27FC236}">
                    <a16:creationId xmlns:a16="http://schemas.microsoft.com/office/drawing/2014/main" id="{F10B0959-FB6B-8D49-ADC8-94D2AB93DAB6}"/>
                  </a:ext>
                </a:extLst>
              </p:cNvPr>
              <p:cNvSpPr/>
              <p:nvPr/>
            </p:nvSpPr>
            <p:spPr>
              <a:xfrm>
                <a:off x="9861454" y="1993309"/>
                <a:ext cx="1167619" cy="931077"/>
              </a:xfrm>
              <a:prstGeom prst="ellipse">
                <a:avLst/>
              </a:prstGeom>
              <a:solidFill>
                <a:schemeClr val="accent2">
                  <a:lumMod val="75000"/>
                </a:schemeClr>
              </a:solidFill>
              <a:ln>
                <a:solidFill>
                  <a:schemeClr val="accent1"/>
                </a:solidFill>
              </a:ln>
            </p:spPr>
            <p:txBody>
              <a:bodyPr wrap="square" lIns="0" tIns="0" rIns="0" bIns="0" rtlCol="0" anchor="ctr">
                <a:noAutofit/>
              </a:bodyPr>
              <a:lstStyle/>
              <a:p>
                <a:pPr algn="ctr"/>
                <a:r>
                  <a:rPr lang="en-US" sz="2800" b="1" dirty="0">
                    <a:solidFill>
                      <a:srgbClr val="FFFFFF"/>
                    </a:solidFill>
                    <a:latin typeface="Arial"/>
                    <a:cs typeface="Arial"/>
                  </a:rPr>
                  <a:t>&gt;= 3</a:t>
                </a:r>
              </a:p>
            </p:txBody>
          </p:sp>
          <p:cxnSp>
            <p:nvCxnSpPr>
              <p:cNvPr id="10" name="Straight Arrow Connector 9">
                <a:extLst>
                  <a:ext uri="{FF2B5EF4-FFF2-40B4-BE49-F238E27FC236}">
                    <a16:creationId xmlns:a16="http://schemas.microsoft.com/office/drawing/2014/main" id="{C5AC76BE-ADB0-FD48-8363-E0F376329E61}"/>
                  </a:ext>
                </a:extLst>
              </p:cNvPr>
              <p:cNvCxnSpPr>
                <a:cxnSpLocks/>
              </p:cNvCxnSpPr>
              <p:nvPr/>
            </p:nvCxnSpPr>
            <p:spPr>
              <a:xfrm>
                <a:off x="9734843" y="1539554"/>
                <a:ext cx="464382" cy="478002"/>
              </a:xfrm>
              <a:prstGeom prst="straightConnector1">
                <a:avLst/>
              </a:prstGeom>
              <a:ln w="508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28BD135-C39C-DE45-BC9C-79C5AA1C4967}"/>
                  </a:ext>
                </a:extLst>
              </p:cNvPr>
              <p:cNvCxnSpPr>
                <a:cxnSpLocks/>
              </p:cNvCxnSpPr>
              <p:nvPr/>
            </p:nvCxnSpPr>
            <p:spPr>
              <a:xfrm>
                <a:off x="10818055" y="2844695"/>
                <a:ext cx="464382" cy="478002"/>
              </a:xfrm>
              <a:prstGeom prst="straightConnector1">
                <a:avLst/>
              </a:prstGeom>
              <a:ln w="508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3BE639D-B371-5C41-80CC-A2528267A32A}"/>
                  </a:ext>
                </a:extLst>
              </p:cNvPr>
              <p:cNvCxnSpPr>
                <a:cxnSpLocks/>
              </p:cNvCxnSpPr>
              <p:nvPr/>
            </p:nvCxnSpPr>
            <p:spPr>
              <a:xfrm>
                <a:off x="8602171" y="2865591"/>
                <a:ext cx="464382" cy="478002"/>
              </a:xfrm>
              <a:prstGeom prst="straightConnector1">
                <a:avLst/>
              </a:prstGeom>
              <a:ln w="508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C8061E1-E4D7-314F-9502-465A7565609C}"/>
                  </a:ext>
                </a:extLst>
              </p:cNvPr>
              <p:cNvCxnSpPr>
                <a:stCxn id="2" idx="3"/>
              </p:cNvCxnSpPr>
              <p:nvPr/>
            </p:nvCxnSpPr>
            <p:spPr>
              <a:xfrm flipH="1">
                <a:off x="8440615" y="1531662"/>
                <a:ext cx="424214" cy="461647"/>
              </a:xfrm>
              <a:prstGeom prst="straightConnector1">
                <a:avLst/>
              </a:prstGeom>
              <a:ln w="508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D1866B9-23DA-0B4F-BC94-0B8B63FF5AD1}"/>
                  </a:ext>
                </a:extLst>
              </p:cNvPr>
              <p:cNvCxnSpPr/>
              <p:nvPr/>
            </p:nvCxnSpPr>
            <p:spPr>
              <a:xfrm flipH="1">
                <a:off x="7574431" y="2881946"/>
                <a:ext cx="424214" cy="461647"/>
              </a:xfrm>
              <a:prstGeom prst="straightConnector1">
                <a:avLst/>
              </a:prstGeom>
              <a:ln w="508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A27BE30-DDBC-2D46-97B4-425253EA536E}"/>
                  </a:ext>
                </a:extLst>
              </p:cNvPr>
              <p:cNvCxnSpPr/>
              <p:nvPr/>
            </p:nvCxnSpPr>
            <p:spPr>
              <a:xfrm flipH="1">
                <a:off x="9741947" y="2861050"/>
                <a:ext cx="424214" cy="461647"/>
              </a:xfrm>
              <a:prstGeom prst="straightConnector1">
                <a:avLst/>
              </a:prstGeom>
              <a:ln w="508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29ABB398-DD2C-2A4E-81DE-7C335841618D}"/>
                  </a:ext>
                </a:extLst>
              </p:cNvPr>
              <p:cNvGrpSpPr/>
              <p:nvPr/>
            </p:nvGrpSpPr>
            <p:grpSpPr>
              <a:xfrm>
                <a:off x="7287767" y="3326772"/>
                <a:ext cx="781919" cy="510800"/>
                <a:chOff x="7216726" y="3343593"/>
                <a:chExt cx="781919" cy="510800"/>
              </a:xfrm>
            </p:grpSpPr>
            <p:sp>
              <p:nvSpPr>
                <p:cNvPr id="16" name="Rectangle 15">
                  <a:extLst>
                    <a:ext uri="{FF2B5EF4-FFF2-40B4-BE49-F238E27FC236}">
                      <a16:creationId xmlns:a16="http://schemas.microsoft.com/office/drawing/2014/main" id="{D08A83C0-67D2-0F48-8B08-94A1807A6FB3}"/>
                    </a:ext>
                  </a:extLst>
                </p:cNvPr>
                <p:cNvSpPr/>
                <p:nvPr/>
              </p:nvSpPr>
              <p:spPr>
                <a:xfrm>
                  <a:off x="7216726" y="3343593"/>
                  <a:ext cx="781919" cy="490106"/>
                </a:xfrm>
                <a:prstGeom prst="rect">
                  <a:avLst/>
                </a:prstGeom>
                <a:solidFill>
                  <a:srgbClr val="FFC000"/>
                </a:solidFill>
                <a:ln w="28575">
                  <a:solidFill>
                    <a:srgbClr val="FFC000"/>
                  </a:solidFill>
                </a:ln>
              </p:spPr>
              <p:txBody>
                <a:bodyPr wrap="square" lIns="0" tIns="0" rIns="0" bIns="0" rtlCol="0" anchor="ctr">
                  <a:noAutofit/>
                </a:bodyPr>
                <a:lstStyle/>
                <a:p>
                  <a:pPr algn="ctr"/>
                  <a:endParaRPr lang="en-US" sz="1200" b="1" dirty="0">
                    <a:solidFill>
                      <a:srgbClr val="FFFFFF"/>
                    </a:solidFill>
                    <a:latin typeface="Arial"/>
                    <a:cs typeface="Arial"/>
                  </a:endParaRPr>
                </a:p>
              </p:txBody>
            </p:sp>
            <p:sp>
              <p:nvSpPr>
                <p:cNvPr id="19" name="TextBox 18">
                  <a:extLst>
                    <a:ext uri="{FF2B5EF4-FFF2-40B4-BE49-F238E27FC236}">
                      <a16:creationId xmlns:a16="http://schemas.microsoft.com/office/drawing/2014/main" id="{4B25EB7C-BF52-D348-82E1-EE14C004A8DA}"/>
                    </a:ext>
                  </a:extLst>
                </p:cNvPr>
                <p:cNvSpPr txBox="1"/>
                <p:nvPr/>
              </p:nvSpPr>
              <p:spPr>
                <a:xfrm>
                  <a:off x="7423179" y="3392728"/>
                  <a:ext cx="369012" cy="461665"/>
                </a:xfrm>
                <a:prstGeom prst="rect">
                  <a:avLst/>
                </a:prstGeom>
                <a:noFill/>
              </p:spPr>
              <p:txBody>
                <a:bodyPr wrap="none" rtlCol="0">
                  <a:spAutoFit/>
                </a:bodyPr>
                <a:lstStyle/>
                <a:p>
                  <a:r>
                    <a:rPr lang="en-US" sz="2400" b="1" dirty="0"/>
                    <a:t>0</a:t>
                  </a:r>
                </a:p>
              </p:txBody>
            </p:sp>
          </p:grpSp>
          <p:grpSp>
            <p:nvGrpSpPr>
              <p:cNvPr id="22" name="Group 21">
                <a:extLst>
                  <a:ext uri="{FF2B5EF4-FFF2-40B4-BE49-F238E27FC236}">
                    <a16:creationId xmlns:a16="http://schemas.microsoft.com/office/drawing/2014/main" id="{FCB3EF3C-3F93-8F4D-8749-579A94DC96FE}"/>
                  </a:ext>
                </a:extLst>
              </p:cNvPr>
              <p:cNvGrpSpPr/>
              <p:nvPr/>
            </p:nvGrpSpPr>
            <p:grpSpPr>
              <a:xfrm>
                <a:off x="8562127" y="3351339"/>
                <a:ext cx="781919" cy="510800"/>
                <a:chOff x="7216726" y="3343593"/>
                <a:chExt cx="781919" cy="510800"/>
              </a:xfrm>
            </p:grpSpPr>
            <p:sp>
              <p:nvSpPr>
                <p:cNvPr id="23" name="Rectangle 22">
                  <a:extLst>
                    <a:ext uri="{FF2B5EF4-FFF2-40B4-BE49-F238E27FC236}">
                      <a16:creationId xmlns:a16="http://schemas.microsoft.com/office/drawing/2014/main" id="{88DFA558-88B2-3C43-99E4-B8C05F5D3A36}"/>
                    </a:ext>
                  </a:extLst>
                </p:cNvPr>
                <p:cNvSpPr/>
                <p:nvPr/>
              </p:nvSpPr>
              <p:spPr>
                <a:xfrm>
                  <a:off x="7216726" y="3343593"/>
                  <a:ext cx="781919" cy="490106"/>
                </a:xfrm>
                <a:prstGeom prst="rect">
                  <a:avLst/>
                </a:prstGeom>
                <a:solidFill>
                  <a:srgbClr val="FFC000"/>
                </a:solidFill>
                <a:ln w="28575">
                  <a:solidFill>
                    <a:srgbClr val="FFC000"/>
                  </a:solidFill>
                </a:ln>
              </p:spPr>
              <p:txBody>
                <a:bodyPr wrap="square" lIns="0" tIns="0" rIns="0" bIns="0" rtlCol="0" anchor="ctr">
                  <a:noAutofit/>
                </a:bodyPr>
                <a:lstStyle/>
                <a:p>
                  <a:pPr algn="ctr"/>
                  <a:endParaRPr lang="en-US" sz="1200" b="1" dirty="0">
                    <a:solidFill>
                      <a:srgbClr val="FFFFFF"/>
                    </a:solidFill>
                    <a:latin typeface="Arial"/>
                    <a:cs typeface="Arial"/>
                  </a:endParaRPr>
                </a:p>
              </p:txBody>
            </p:sp>
            <p:sp>
              <p:nvSpPr>
                <p:cNvPr id="24" name="TextBox 23">
                  <a:extLst>
                    <a:ext uri="{FF2B5EF4-FFF2-40B4-BE49-F238E27FC236}">
                      <a16:creationId xmlns:a16="http://schemas.microsoft.com/office/drawing/2014/main" id="{B906FD92-33ED-B44C-9D3F-5AF55A0ECB8B}"/>
                    </a:ext>
                  </a:extLst>
                </p:cNvPr>
                <p:cNvSpPr txBox="1"/>
                <p:nvPr/>
              </p:nvSpPr>
              <p:spPr>
                <a:xfrm>
                  <a:off x="7423179" y="3392728"/>
                  <a:ext cx="369012" cy="461665"/>
                </a:xfrm>
                <a:prstGeom prst="rect">
                  <a:avLst/>
                </a:prstGeom>
                <a:noFill/>
              </p:spPr>
              <p:txBody>
                <a:bodyPr wrap="none" rtlCol="0">
                  <a:spAutoFit/>
                </a:bodyPr>
                <a:lstStyle/>
                <a:p>
                  <a:r>
                    <a:rPr lang="en-US" sz="2400" b="1" dirty="0"/>
                    <a:t>1</a:t>
                  </a:r>
                </a:p>
              </p:txBody>
            </p:sp>
          </p:grpSp>
          <p:grpSp>
            <p:nvGrpSpPr>
              <p:cNvPr id="25" name="Group 24">
                <a:extLst>
                  <a:ext uri="{FF2B5EF4-FFF2-40B4-BE49-F238E27FC236}">
                    <a16:creationId xmlns:a16="http://schemas.microsoft.com/office/drawing/2014/main" id="{FF05A6A3-F0A7-8249-ADAC-DA9AE556D453}"/>
                  </a:ext>
                </a:extLst>
              </p:cNvPr>
              <p:cNvGrpSpPr/>
              <p:nvPr/>
            </p:nvGrpSpPr>
            <p:grpSpPr>
              <a:xfrm>
                <a:off x="9563094" y="3343593"/>
                <a:ext cx="781919" cy="510800"/>
                <a:chOff x="7216726" y="3343593"/>
                <a:chExt cx="781919" cy="510800"/>
              </a:xfrm>
            </p:grpSpPr>
            <p:sp>
              <p:nvSpPr>
                <p:cNvPr id="26" name="Rectangle 25">
                  <a:extLst>
                    <a:ext uri="{FF2B5EF4-FFF2-40B4-BE49-F238E27FC236}">
                      <a16:creationId xmlns:a16="http://schemas.microsoft.com/office/drawing/2014/main" id="{7C34E6B1-845F-284E-8AD4-A1E3B86F98F7}"/>
                    </a:ext>
                  </a:extLst>
                </p:cNvPr>
                <p:cNvSpPr/>
                <p:nvPr/>
              </p:nvSpPr>
              <p:spPr>
                <a:xfrm>
                  <a:off x="7216726" y="3343593"/>
                  <a:ext cx="781919" cy="490106"/>
                </a:xfrm>
                <a:prstGeom prst="rect">
                  <a:avLst/>
                </a:prstGeom>
                <a:solidFill>
                  <a:srgbClr val="FFC000"/>
                </a:solidFill>
                <a:ln w="28575">
                  <a:solidFill>
                    <a:srgbClr val="FFC000"/>
                  </a:solidFill>
                </a:ln>
              </p:spPr>
              <p:txBody>
                <a:bodyPr wrap="square" lIns="0" tIns="0" rIns="0" bIns="0" rtlCol="0" anchor="ctr">
                  <a:noAutofit/>
                </a:bodyPr>
                <a:lstStyle/>
                <a:p>
                  <a:pPr algn="ctr"/>
                  <a:endParaRPr lang="en-US" sz="1200" b="1" dirty="0">
                    <a:solidFill>
                      <a:srgbClr val="FFFFFF"/>
                    </a:solidFill>
                    <a:latin typeface="Arial"/>
                    <a:cs typeface="Arial"/>
                  </a:endParaRPr>
                </a:p>
              </p:txBody>
            </p:sp>
            <p:sp>
              <p:nvSpPr>
                <p:cNvPr id="27" name="TextBox 26">
                  <a:extLst>
                    <a:ext uri="{FF2B5EF4-FFF2-40B4-BE49-F238E27FC236}">
                      <a16:creationId xmlns:a16="http://schemas.microsoft.com/office/drawing/2014/main" id="{14F6D3A5-A4DC-D749-AFBB-AB84A476DA3D}"/>
                    </a:ext>
                  </a:extLst>
                </p:cNvPr>
                <p:cNvSpPr txBox="1"/>
                <p:nvPr/>
              </p:nvSpPr>
              <p:spPr>
                <a:xfrm>
                  <a:off x="7423179" y="3392728"/>
                  <a:ext cx="369012" cy="461665"/>
                </a:xfrm>
                <a:prstGeom prst="rect">
                  <a:avLst/>
                </a:prstGeom>
                <a:noFill/>
              </p:spPr>
              <p:txBody>
                <a:bodyPr wrap="none" rtlCol="0">
                  <a:spAutoFit/>
                </a:bodyPr>
                <a:lstStyle/>
                <a:p>
                  <a:r>
                    <a:rPr lang="en-US" sz="2400" b="1" dirty="0"/>
                    <a:t>2</a:t>
                  </a:r>
                </a:p>
              </p:txBody>
            </p:sp>
          </p:grpSp>
          <p:grpSp>
            <p:nvGrpSpPr>
              <p:cNvPr id="28" name="Group 27">
                <a:extLst>
                  <a:ext uri="{FF2B5EF4-FFF2-40B4-BE49-F238E27FC236}">
                    <a16:creationId xmlns:a16="http://schemas.microsoft.com/office/drawing/2014/main" id="{02A84327-03A6-8548-A97A-B1B4CED82D64}"/>
                  </a:ext>
                </a:extLst>
              </p:cNvPr>
              <p:cNvGrpSpPr/>
              <p:nvPr/>
            </p:nvGrpSpPr>
            <p:grpSpPr>
              <a:xfrm>
                <a:off x="10818203" y="3351339"/>
                <a:ext cx="781919" cy="510800"/>
                <a:chOff x="7216726" y="3343593"/>
                <a:chExt cx="781919" cy="510800"/>
              </a:xfrm>
            </p:grpSpPr>
            <p:sp>
              <p:nvSpPr>
                <p:cNvPr id="29" name="Rectangle 28">
                  <a:extLst>
                    <a:ext uri="{FF2B5EF4-FFF2-40B4-BE49-F238E27FC236}">
                      <a16:creationId xmlns:a16="http://schemas.microsoft.com/office/drawing/2014/main" id="{D7C815E2-746C-494E-9A69-B28A9AA7AFCD}"/>
                    </a:ext>
                  </a:extLst>
                </p:cNvPr>
                <p:cNvSpPr/>
                <p:nvPr/>
              </p:nvSpPr>
              <p:spPr>
                <a:xfrm>
                  <a:off x="7216726" y="3343593"/>
                  <a:ext cx="781919" cy="490106"/>
                </a:xfrm>
                <a:prstGeom prst="rect">
                  <a:avLst/>
                </a:prstGeom>
                <a:solidFill>
                  <a:srgbClr val="FFC000"/>
                </a:solidFill>
                <a:ln w="28575">
                  <a:solidFill>
                    <a:srgbClr val="FFC000"/>
                  </a:solidFill>
                </a:ln>
              </p:spPr>
              <p:txBody>
                <a:bodyPr wrap="square" lIns="0" tIns="0" rIns="0" bIns="0" rtlCol="0" anchor="ctr">
                  <a:noAutofit/>
                </a:bodyPr>
                <a:lstStyle/>
                <a:p>
                  <a:pPr algn="ctr"/>
                  <a:endParaRPr lang="en-US" sz="1200" b="1" dirty="0">
                    <a:solidFill>
                      <a:srgbClr val="FFFFFF"/>
                    </a:solidFill>
                    <a:latin typeface="Arial"/>
                    <a:cs typeface="Arial"/>
                  </a:endParaRPr>
                </a:p>
              </p:txBody>
            </p:sp>
            <p:sp>
              <p:nvSpPr>
                <p:cNvPr id="30" name="TextBox 29">
                  <a:extLst>
                    <a:ext uri="{FF2B5EF4-FFF2-40B4-BE49-F238E27FC236}">
                      <a16:creationId xmlns:a16="http://schemas.microsoft.com/office/drawing/2014/main" id="{74CA270B-D6A6-184E-B087-CF9BA92396A8}"/>
                    </a:ext>
                  </a:extLst>
                </p:cNvPr>
                <p:cNvSpPr txBox="1"/>
                <p:nvPr/>
              </p:nvSpPr>
              <p:spPr>
                <a:xfrm>
                  <a:off x="7423179" y="3392728"/>
                  <a:ext cx="369012" cy="461665"/>
                </a:xfrm>
                <a:prstGeom prst="rect">
                  <a:avLst/>
                </a:prstGeom>
                <a:noFill/>
              </p:spPr>
              <p:txBody>
                <a:bodyPr wrap="none" rtlCol="0">
                  <a:spAutoFit/>
                </a:bodyPr>
                <a:lstStyle/>
                <a:p>
                  <a:r>
                    <a:rPr lang="en-US" sz="2400" b="1" dirty="0"/>
                    <a:t>3</a:t>
                  </a:r>
                </a:p>
              </p:txBody>
            </p:sp>
          </p:grpSp>
        </p:grpSp>
        <p:sp>
          <p:nvSpPr>
            <p:cNvPr id="34" name="Rounded Rectangle 33">
              <a:extLst>
                <a:ext uri="{FF2B5EF4-FFF2-40B4-BE49-F238E27FC236}">
                  <a16:creationId xmlns:a16="http://schemas.microsoft.com/office/drawing/2014/main" id="{254A989D-87BC-E442-B6CF-A2C5BB8BB862}"/>
                </a:ext>
              </a:extLst>
            </p:cNvPr>
            <p:cNvSpPr/>
            <p:nvPr/>
          </p:nvSpPr>
          <p:spPr>
            <a:xfrm>
              <a:off x="5854223" y="662149"/>
              <a:ext cx="6126762" cy="3456608"/>
            </a:xfrm>
            <a:prstGeom prst="roundRect">
              <a:avLst/>
            </a:prstGeom>
            <a:ln w="25400">
              <a:solidFill>
                <a:srgbClr val="C00000"/>
              </a:solidFill>
            </a:ln>
          </p:spPr>
          <p:txBody>
            <a:bodyPr wrap="square" lIns="0" tIns="0" rIns="0" bIns="0" rtlCol="0" anchor="ctr">
              <a:noAutofit/>
            </a:bodyPr>
            <a:lstStyle/>
            <a:p>
              <a:pPr algn="ctr"/>
              <a:endParaRPr lang="en-US" sz="1200" b="1"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15560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b="1" dirty="0">
                <a:latin typeface="IBM Plex Sans" charset="0"/>
                <a:ea typeface="IBM Plex Sans" charset="0"/>
                <a:cs typeface="IBM Plex Sans" charset="0"/>
              </a:rPr>
              <a:t>Probability Topics : </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3</a:t>
            </a:fld>
            <a:endParaRPr lang="en-US"/>
          </a:p>
        </p:txBody>
      </p:sp>
      <p:graphicFrame>
        <p:nvGraphicFramePr>
          <p:cNvPr id="2" name="Diagram 1"/>
          <p:cNvGraphicFramePr/>
          <p:nvPr>
            <p:extLst>
              <p:ext uri="{D42A27DB-BD31-4B8C-83A1-F6EECF244321}">
                <p14:modId xmlns:p14="http://schemas.microsoft.com/office/powerpoint/2010/main" val="3571856025"/>
              </p:ext>
            </p:extLst>
          </p:nvPr>
        </p:nvGraphicFramePr>
        <p:xfrm>
          <a:off x="511555" y="776224"/>
          <a:ext cx="11501151" cy="6081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7664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Entropy and Probability connection.</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30</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746993" y="678505"/>
            <a:ext cx="5325561" cy="272716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tx1"/>
                </a:solidFill>
              </a:rPr>
              <a:t> </a:t>
            </a:r>
            <a:r>
              <a:rPr lang="en-US" sz="1600" b="1" dirty="0">
                <a:solidFill>
                  <a:schemeClr val="accent2">
                    <a:lumMod val="75000"/>
                  </a:schemeClr>
                </a:solidFill>
              </a:rPr>
              <a:t>Since Total entropy gives us the number of bits required to encode whole sample space.</a:t>
            </a:r>
          </a:p>
          <a:p>
            <a:endParaRPr lang="en-US" sz="1600" b="1" dirty="0">
              <a:solidFill>
                <a:schemeClr val="accent2">
                  <a:lumMod val="75000"/>
                </a:schemeClr>
              </a:solidFill>
            </a:endParaRPr>
          </a:p>
          <a:p>
            <a:r>
              <a:rPr lang="en-US" sz="1600" b="1" dirty="0">
                <a:solidFill>
                  <a:schemeClr val="accent2">
                    <a:lumMod val="75000"/>
                  </a:schemeClr>
                </a:solidFill>
              </a:rPr>
              <a:t>.But in real life, only part of the sample space are encountered and we need some way to measure the information content of one piece of data.</a:t>
            </a:r>
          </a:p>
          <a:p>
            <a:endParaRPr lang="en-US" sz="1600" b="1" dirty="0">
              <a:solidFill>
                <a:schemeClr val="accent2">
                  <a:lumMod val="75000"/>
                </a:schemeClr>
              </a:solidFill>
            </a:endParaRPr>
          </a:p>
          <a:p>
            <a:r>
              <a:rPr lang="en-US" sz="1600" b="1" dirty="0">
                <a:solidFill>
                  <a:schemeClr val="accent2">
                    <a:lumMod val="75000"/>
                  </a:schemeClr>
                </a:solidFill>
              </a:rPr>
              <a:t>. Now if a number 3 is generated how much information it gives us? </a:t>
            </a:r>
          </a:p>
          <a:p>
            <a:endParaRPr lang="en-US" sz="1600" b="1" dirty="0">
              <a:solidFill>
                <a:schemeClr val="accent2">
                  <a:lumMod val="75000"/>
                </a:schemeClr>
              </a:solidFill>
            </a:endParaRPr>
          </a:p>
          <a:p>
            <a:r>
              <a:rPr lang="en-US" sz="1600" b="1" dirty="0">
                <a:solidFill>
                  <a:schemeClr val="accent2">
                    <a:lumMod val="75000"/>
                  </a:schemeClr>
                </a:solidFill>
              </a:rPr>
              <a:t>. Since here proportion is ¼ and we take log2. we get -2.0 (we will deal with negative sign later)</a:t>
            </a:r>
          </a:p>
          <a:p>
            <a:br>
              <a:rPr lang="en-US" dirty="0">
                <a:solidFill>
                  <a:schemeClr val="accent3"/>
                </a:solidFill>
              </a:rPr>
            </a:br>
            <a:endParaRPr lang="en-US" dirty="0">
              <a:solidFill>
                <a:schemeClr val="accent3"/>
              </a:solidFill>
            </a:endParaRPr>
          </a:p>
        </p:txBody>
      </p:sp>
      <p:grpSp>
        <p:nvGrpSpPr>
          <p:cNvPr id="37" name="Group 36">
            <a:extLst>
              <a:ext uri="{FF2B5EF4-FFF2-40B4-BE49-F238E27FC236}">
                <a16:creationId xmlns:a16="http://schemas.microsoft.com/office/drawing/2014/main" id="{B07D042D-7D46-C242-A20B-0CF5B3B71808}"/>
              </a:ext>
            </a:extLst>
          </p:cNvPr>
          <p:cNvGrpSpPr/>
          <p:nvPr/>
        </p:nvGrpSpPr>
        <p:grpSpPr>
          <a:xfrm>
            <a:off x="6210887" y="963298"/>
            <a:ext cx="5620041" cy="1465385"/>
            <a:chOff x="6210887" y="963298"/>
            <a:chExt cx="5620041" cy="146538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3C02DA-58B0-B64C-90DD-2AF37898E67B}"/>
                    </a:ext>
                  </a:extLst>
                </p:cNvPr>
                <p:cNvSpPr txBox="1"/>
                <p:nvPr/>
              </p:nvSpPr>
              <p:spPr>
                <a:xfrm>
                  <a:off x="6301547" y="1334209"/>
                  <a:ext cx="5529381" cy="3077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00B050"/>
                            </a:solidFill>
                            <a:latin typeface="Cambria Math" panose="02040503050406030204" pitchFamily="18" charset="0"/>
                          </a:rPr>
                          <m:t>𝑰𝒏𝒇𝒐𝒓𝒎𝒂𝒕𝒊𝒐𝒏</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𝒇𝒐𝒓</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𝒐𝒏𝒆</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𝒅𝒂𝒕𝒂</m:t>
                        </m:r>
                        <m:r>
                          <a:rPr lang="en-US" sz="2000" b="1" i="1" smtClean="0">
                            <a:solidFill>
                              <a:srgbClr val="00B050"/>
                            </a:solidFill>
                            <a:latin typeface="Cambria Math" panose="02040503050406030204" pitchFamily="18" charset="0"/>
                          </a:rPr>
                          <m:t> </m:t>
                        </m:r>
                        <m:r>
                          <a:rPr lang="en-US" sz="2000" b="1" i="1" smtClean="0">
                            <a:solidFill>
                              <a:srgbClr val="00B050"/>
                            </a:solidFill>
                            <a:latin typeface="Cambria Math" panose="02040503050406030204" pitchFamily="18" charset="0"/>
                          </a:rPr>
                          <m:t>𝒑𝒐𝒊𝒏𝒕</m:t>
                        </m:r>
                        <m:r>
                          <a:rPr lang="en-US" sz="2000" b="1" i="1" smtClean="0">
                            <a:solidFill>
                              <a:srgbClr val="00B050"/>
                            </a:solidFill>
                            <a:latin typeface="Cambria Math" panose="02040503050406030204" pitchFamily="18" charset="0"/>
                          </a:rPr>
                          <m:t> </m:t>
                        </m:r>
                        <m:sSub>
                          <m:sSubPr>
                            <m:ctrlPr>
                              <a:rPr lang="en-US" sz="2000" b="1" i="1" smtClean="0">
                                <a:solidFill>
                                  <a:srgbClr val="00B050"/>
                                </a:solidFill>
                                <a:latin typeface="Cambria Math" panose="02040503050406030204" pitchFamily="18" charset="0"/>
                              </a:rPr>
                            </m:ctrlPr>
                          </m:sSubPr>
                          <m:e>
                            <m:r>
                              <a:rPr lang="en-US" sz="2000" b="1" i="1" smtClean="0">
                                <a:solidFill>
                                  <a:srgbClr val="00B050"/>
                                </a:solidFill>
                                <a:latin typeface="Cambria Math" panose="02040503050406030204" pitchFamily="18" charset="0"/>
                              </a:rPr>
                              <m:t>𝒙</m:t>
                            </m:r>
                          </m:e>
                          <m:sub>
                            <m:r>
                              <a:rPr lang="en-US" sz="2000" b="1" i="1" smtClean="0">
                                <a:solidFill>
                                  <a:srgbClr val="00B050"/>
                                </a:solidFill>
                                <a:latin typeface="Cambria Math" panose="02040503050406030204" pitchFamily="18" charset="0"/>
                              </a:rPr>
                              <m:t>𝒊</m:t>
                            </m:r>
                          </m:sub>
                        </m:sSub>
                        <m:r>
                          <a:rPr lang="en-US" sz="2000" b="1" i="1" smtClean="0">
                            <a:solidFill>
                              <a:srgbClr val="00B050"/>
                            </a:solidFill>
                            <a:latin typeface="Cambria Math" panose="02040503050406030204" pitchFamily="18" charset="0"/>
                            <a:ea typeface="Cambria Math" panose="02040503050406030204" pitchFamily="18" charset="0"/>
                          </a:rPr>
                          <m:t>=</m:t>
                        </m:r>
                        <m:r>
                          <a:rPr lang="en-US" sz="2000" b="1" i="1" smtClean="0">
                            <a:solidFill>
                              <a:srgbClr val="00B050"/>
                            </a:solidFill>
                            <a:latin typeface="Cambria Math" panose="02040503050406030204" pitchFamily="18" charset="0"/>
                            <a:ea typeface="Cambria Math" panose="02040503050406030204" pitchFamily="18" charset="0"/>
                          </a:rPr>
                          <m:t>𝑰</m:t>
                        </m:r>
                        <m:r>
                          <a:rPr lang="en-US" sz="2000" b="1" i="1" smtClean="0">
                            <a:solidFill>
                              <a:srgbClr val="00B050"/>
                            </a:solidFill>
                            <a:latin typeface="Cambria Math" panose="02040503050406030204" pitchFamily="18" charset="0"/>
                            <a:ea typeface="Cambria Math" panose="02040503050406030204" pitchFamily="18" charset="0"/>
                          </a:rPr>
                          <m:t>(</m:t>
                        </m:r>
                        <m:sSub>
                          <m:sSubPr>
                            <m:ctrlPr>
                              <a:rPr lang="en-US" sz="2000" b="1" i="1" smtClean="0">
                                <a:solidFill>
                                  <a:srgbClr val="00B050"/>
                                </a:solidFill>
                                <a:latin typeface="Cambria Math" panose="02040503050406030204" pitchFamily="18" charset="0"/>
                                <a:ea typeface="Cambria Math" panose="02040503050406030204" pitchFamily="18" charset="0"/>
                              </a:rPr>
                            </m:ctrlPr>
                          </m:sSubPr>
                          <m:e>
                            <m:r>
                              <a:rPr lang="en-US" sz="2000" b="1" i="1" smtClean="0">
                                <a:solidFill>
                                  <a:srgbClr val="00B050"/>
                                </a:solidFill>
                                <a:latin typeface="Cambria Math" panose="02040503050406030204" pitchFamily="18" charset="0"/>
                                <a:ea typeface="Cambria Math" panose="02040503050406030204" pitchFamily="18" charset="0"/>
                              </a:rPr>
                              <m:t>𝒙</m:t>
                            </m:r>
                          </m:e>
                          <m:sub>
                            <m:r>
                              <a:rPr lang="en-US" sz="2000" b="1" i="1" smtClean="0">
                                <a:solidFill>
                                  <a:srgbClr val="00B050"/>
                                </a:solidFill>
                                <a:latin typeface="Cambria Math" panose="02040503050406030204" pitchFamily="18" charset="0"/>
                                <a:ea typeface="Cambria Math" panose="02040503050406030204" pitchFamily="18" charset="0"/>
                              </a:rPr>
                              <m:t>𝒊</m:t>
                            </m:r>
                          </m:sub>
                        </m:sSub>
                        <m:r>
                          <a:rPr lang="en-US" sz="2000" b="1" i="1" smtClean="0">
                            <a:solidFill>
                              <a:srgbClr val="00B050"/>
                            </a:solidFill>
                            <a:latin typeface="Cambria Math" panose="02040503050406030204" pitchFamily="18" charset="0"/>
                            <a:ea typeface="Cambria Math" panose="02040503050406030204" pitchFamily="18" charset="0"/>
                          </a:rPr>
                          <m:t>)</m:t>
                        </m:r>
                      </m:oMath>
                    </m:oMathPara>
                  </a14:m>
                  <a:endParaRPr lang="en-US" sz="2000" b="1" dirty="0">
                    <a:solidFill>
                      <a:srgbClr val="00B050"/>
                    </a:solidFill>
                  </a:endParaRPr>
                </a:p>
              </p:txBody>
            </p:sp>
          </mc:Choice>
          <mc:Fallback xmlns="">
            <p:sp>
              <p:nvSpPr>
                <p:cNvPr id="6" name="TextBox 5">
                  <a:extLst>
                    <a:ext uri="{FF2B5EF4-FFF2-40B4-BE49-F238E27FC236}">
                      <a16:creationId xmlns:a16="http://schemas.microsoft.com/office/drawing/2014/main" id="{CB3C02DA-58B0-B64C-90DD-2AF37898E67B}"/>
                    </a:ext>
                  </a:extLst>
                </p:cNvPr>
                <p:cNvSpPr txBox="1">
                  <a:spLocks noRot="1" noChangeAspect="1" noMove="1" noResize="1" noEditPoints="1" noAdjustHandles="1" noChangeArrowheads="1" noChangeShapeType="1" noTextEdit="1"/>
                </p:cNvSpPr>
                <p:nvPr/>
              </p:nvSpPr>
              <p:spPr>
                <a:xfrm>
                  <a:off x="6301547" y="1334209"/>
                  <a:ext cx="5529381" cy="307779"/>
                </a:xfrm>
                <a:prstGeom prst="rect">
                  <a:avLst/>
                </a:prstGeom>
                <a:blipFill>
                  <a:blip r:embed="rId4"/>
                  <a:stretch>
                    <a:fillRect t="-4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C23742-06AA-C84D-AC0C-069244E3CE5E}"/>
                    </a:ext>
                  </a:extLst>
                </p:cNvPr>
                <p:cNvSpPr txBox="1"/>
                <p:nvPr/>
              </p:nvSpPr>
              <p:spPr>
                <a:xfrm>
                  <a:off x="6506014" y="1828048"/>
                  <a:ext cx="2306759" cy="276999"/>
                </a:xfrm>
                <a:prstGeom prst="rect">
                  <a:avLst/>
                </a:prstGeom>
                <a:noFill/>
              </p:spPr>
              <p:txBody>
                <a:bodyPr wrap="square" lIns="0" tIns="0" rIns="0" bIns="0" rtlCol="0">
                  <a:spAutoFit/>
                </a:bodyPr>
                <a:lstStyle/>
                <a:p>
                  <a14:m>
                    <m:oMath xmlns:m="http://schemas.openxmlformats.org/officeDocument/2006/math">
                      <m:r>
                        <a:rPr lang="en-US" b="1" i="1" smtClean="0">
                          <a:solidFill>
                            <a:srgbClr val="00B050"/>
                          </a:solidFill>
                          <a:latin typeface="Cambria Math" panose="02040503050406030204" pitchFamily="18" charset="0"/>
                        </a:rPr>
                        <m:t>𝑰</m:t>
                      </m:r>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sub>
                      </m:sSub>
                    </m:oMath>
                  </a14:m>
                  <a:r>
                    <a:rPr lang="en-US" b="1" dirty="0">
                      <a:solidFill>
                        <a:srgbClr val="00B050"/>
                      </a:solidFill>
                    </a:rPr>
                    <a:t>) </a:t>
                  </a:r>
                  <a14:m>
                    <m:oMath xmlns:m="http://schemas.openxmlformats.org/officeDocument/2006/math">
                      <m:r>
                        <a:rPr lang="en-US" b="1" i="1" smtClean="0">
                          <a:solidFill>
                            <a:srgbClr val="00B050"/>
                          </a:solidFill>
                          <a:latin typeface="Cambria Math" panose="02040503050406030204" pitchFamily="18" charset="0"/>
                          <a:ea typeface="Cambria Math" panose="02040503050406030204" pitchFamily="18" charset="0"/>
                        </a:rPr>
                        <m:t>=−</m:t>
                      </m:r>
                      <m:sSub>
                        <m:sSubPr>
                          <m:ctrlPr>
                            <a:rPr lang="en-US" b="1" i="1" smtClean="0">
                              <a:solidFill>
                                <a:srgbClr val="00B050"/>
                              </a:solidFill>
                              <a:latin typeface="Cambria Math" panose="02040503050406030204" pitchFamily="18" charset="0"/>
                              <a:ea typeface="Cambria Math" panose="02040503050406030204" pitchFamily="18" charset="0"/>
                            </a:rPr>
                          </m:ctrlPr>
                        </m:sSubPr>
                        <m:e>
                          <m:r>
                            <a:rPr lang="en-US" b="1" i="1" smtClean="0">
                              <a:solidFill>
                                <a:srgbClr val="00B050"/>
                              </a:solidFill>
                              <a:latin typeface="Cambria Math" panose="02040503050406030204" pitchFamily="18" charset="0"/>
                              <a:ea typeface="Cambria Math" panose="02040503050406030204" pitchFamily="18" charset="0"/>
                            </a:rPr>
                            <m:t>𝒍𝒐𝒈</m:t>
                          </m:r>
                        </m:e>
                        <m:sub>
                          <m:r>
                            <a:rPr lang="en-US" b="1" i="1" smtClean="0">
                              <a:solidFill>
                                <a:srgbClr val="00B050"/>
                              </a:solidFill>
                              <a:latin typeface="Cambria Math" panose="02040503050406030204" pitchFamily="18" charset="0"/>
                              <a:ea typeface="Cambria Math" panose="02040503050406030204" pitchFamily="18" charset="0"/>
                            </a:rPr>
                            <m:t>𝟐</m:t>
                          </m:r>
                        </m:sub>
                      </m:sSub>
                      <m:r>
                        <a:rPr lang="en-US" b="1" i="1" smtClean="0">
                          <a:solidFill>
                            <a:srgbClr val="00B050"/>
                          </a:solidFill>
                          <a:latin typeface="Cambria Math" panose="02040503050406030204" pitchFamily="18" charset="0"/>
                          <a:ea typeface="Cambria Math" panose="02040503050406030204" pitchFamily="18" charset="0"/>
                        </a:rPr>
                        <m:t>(</m:t>
                      </m:r>
                      <m:r>
                        <a:rPr lang="en-US" b="1" i="1" smtClean="0">
                          <a:solidFill>
                            <a:srgbClr val="00B050"/>
                          </a:solidFill>
                          <a:latin typeface="Cambria Math" panose="02040503050406030204" pitchFamily="18" charset="0"/>
                          <a:ea typeface="Cambria Math" panose="02040503050406030204" pitchFamily="18" charset="0"/>
                        </a:rPr>
                        <m:t>𝑷</m:t>
                      </m:r>
                      <m:r>
                        <a:rPr lang="en-US" b="1" i="1" smtClean="0">
                          <a:solidFill>
                            <a:srgbClr val="00B050"/>
                          </a:solidFill>
                          <a:latin typeface="Cambria Math" panose="02040503050406030204" pitchFamily="18" charset="0"/>
                          <a:ea typeface="Cambria Math" panose="02040503050406030204" pitchFamily="18" charset="0"/>
                        </a:rPr>
                        <m:t>(</m:t>
                      </m:r>
                      <m:sSub>
                        <m:sSubPr>
                          <m:ctrlPr>
                            <a:rPr lang="en-US" b="1" i="1" smtClean="0">
                              <a:solidFill>
                                <a:srgbClr val="00B050"/>
                              </a:solidFill>
                              <a:latin typeface="Cambria Math" panose="02040503050406030204" pitchFamily="18" charset="0"/>
                              <a:ea typeface="Cambria Math" panose="02040503050406030204" pitchFamily="18" charset="0"/>
                            </a:rPr>
                          </m:ctrlPr>
                        </m:sSubPr>
                        <m:e>
                          <m:r>
                            <a:rPr lang="en-US" b="1" i="1" smtClean="0">
                              <a:solidFill>
                                <a:srgbClr val="00B050"/>
                              </a:solidFill>
                              <a:latin typeface="Cambria Math" panose="02040503050406030204" pitchFamily="18" charset="0"/>
                              <a:ea typeface="Cambria Math" panose="02040503050406030204" pitchFamily="18" charset="0"/>
                            </a:rPr>
                            <m:t>𝒙</m:t>
                          </m:r>
                        </m:e>
                        <m:sub>
                          <m:r>
                            <a:rPr lang="en-US" b="1" i="1" smtClean="0">
                              <a:solidFill>
                                <a:srgbClr val="00B050"/>
                              </a:solidFill>
                              <a:latin typeface="Cambria Math" panose="02040503050406030204" pitchFamily="18" charset="0"/>
                              <a:ea typeface="Cambria Math" panose="02040503050406030204" pitchFamily="18" charset="0"/>
                            </a:rPr>
                            <m:t>𝒊</m:t>
                          </m:r>
                        </m:sub>
                      </m:sSub>
                      <m:r>
                        <a:rPr lang="en-US" b="1" i="1" smtClean="0">
                          <a:solidFill>
                            <a:srgbClr val="00B050"/>
                          </a:solidFill>
                          <a:latin typeface="Cambria Math" panose="02040503050406030204" pitchFamily="18" charset="0"/>
                          <a:ea typeface="Cambria Math" panose="02040503050406030204" pitchFamily="18" charset="0"/>
                        </a:rPr>
                        <m:t>))</m:t>
                      </m:r>
                    </m:oMath>
                  </a14:m>
                  <a:endParaRPr lang="en-US" b="1" dirty="0">
                    <a:solidFill>
                      <a:srgbClr val="00B050"/>
                    </a:solidFill>
                  </a:endParaRPr>
                </a:p>
              </p:txBody>
            </p:sp>
          </mc:Choice>
          <mc:Fallback xmlns="">
            <p:sp>
              <p:nvSpPr>
                <p:cNvPr id="11" name="TextBox 10">
                  <a:extLst>
                    <a:ext uri="{FF2B5EF4-FFF2-40B4-BE49-F238E27FC236}">
                      <a16:creationId xmlns:a16="http://schemas.microsoft.com/office/drawing/2014/main" id="{82C23742-06AA-C84D-AC0C-069244E3CE5E}"/>
                    </a:ext>
                  </a:extLst>
                </p:cNvPr>
                <p:cNvSpPr txBox="1">
                  <a:spLocks noRot="1" noChangeAspect="1" noMove="1" noResize="1" noEditPoints="1" noAdjustHandles="1" noChangeArrowheads="1" noChangeShapeType="1" noTextEdit="1"/>
                </p:cNvSpPr>
                <p:nvPr/>
              </p:nvSpPr>
              <p:spPr>
                <a:xfrm>
                  <a:off x="6506014" y="1828048"/>
                  <a:ext cx="2306759" cy="276999"/>
                </a:xfrm>
                <a:prstGeom prst="rect">
                  <a:avLst/>
                </a:prstGeom>
                <a:blipFill>
                  <a:blip r:embed="rId5"/>
                  <a:stretch>
                    <a:fillRect l="-3279" t="-27273" b="-50000"/>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C1450B23-2ABE-6C4F-8EC9-6326DCF26D54}"/>
                </a:ext>
              </a:extLst>
            </p:cNvPr>
            <p:cNvSpPr/>
            <p:nvPr/>
          </p:nvSpPr>
          <p:spPr>
            <a:xfrm>
              <a:off x="6210887" y="963298"/>
              <a:ext cx="5561425" cy="1465385"/>
            </a:xfrm>
            <a:prstGeom prst="roundRect">
              <a:avLst/>
            </a:prstGeom>
            <a:ln w="25400">
              <a:solidFill>
                <a:srgbClr val="00B05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35" name="Title 2">
            <a:extLst>
              <a:ext uri="{FF2B5EF4-FFF2-40B4-BE49-F238E27FC236}">
                <a16:creationId xmlns:a16="http://schemas.microsoft.com/office/drawing/2014/main" id="{5EFCE151-2C97-D84B-ACB9-0A7FB01B16D1}"/>
              </a:ext>
            </a:extLst>
          </p:cNvPr>
          <p:cNvSpPr txBox="1">
            <a:spLocks/>
          </p:cNvSpPr>
          <p:nvPr/>
        </p:nvSpPr>
        <p:spPr>
          <a:xfrm>
            <a:off x="746993" y="3607660"/>
            <a:ext cx="5325561" cy="274648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b="1" dirty="0">
                <a:solidFill>
                  <a:schemeClr val="accent2">
                    <a:lumMod val="75000"/>
                  </a:schemeClr>
                </a:solidFill>
              </a:rPr>
              <a:t>. Note that the information contained in the one data point is same as the total information since all the samples are equally likely.</a:t>
            </a:r>
          </a:p>
          <a:p>
            <a:endParaRPr lang="en-US" sz="1600" b="1" dirty="0">
              <a:solidFill>
                <a:schemeClr val="accent2">
                  <a:lumMod val="75000"/>
                </a:schemeClr>
              </a:solidFill>
            </a:endParaRPr>
          </a:p>
          <a:p>
            <a:r>
              <a:rPr lang="en-US" sz="1600" b="1" dirty="0">
                <a:solidFill>
                  <a:schemeClr val="accent2">
                    <a:lumMod val="75000"/>
                  </a:schemeClr>
                </a:solidFill>
              </a:rPr>
              <a:t>. In probability all samples need not be equally likely. And hence we take the expected value of the information contained in each data point</a:t>
            </a:r>
          </a:p>
          <a:p>
            <a:endParaRPr lang="en-US" sz="1600" b="1" dirty="0">
              <a:solidFill>
                <a:schemeClr val="accent2">
                  <a:lumMod val="75000"/>
                </a:schemeClr>
              </a:solidFill>
            </a:endParaRPr>
          </a:p>
          <a:p>
            <a:r>
              <a:rPr lang="en-US" sz="1600" b="1" dirty="0">
                <a:solidFill>
                  <a:schemeClr val="accent2">
                    <a:lumMod val="75000"/>
                  </a:schemeClr>
                </a:solidFill>
              </a:rPr>
              <a:t>. Also since by definition, entropy has to be positive and we know that probability is always between 0 and 1 , and log will always be negative and hence we can add negative sign to the average information </a:t>
            </a:r>
            <a:r>
              <a:rPr lang="en-US" sz="1600" b="1" dirty="0" err="1">
                <a:solidFill>
                  <a:schemeClr val="accent2">
                    <a:lumMod val="75000"/>
                  </a:schemeClr>
                </a:solidFill>
              </a:rPr>
              <a:t>i.e</a:t>
            </a:r>
            <a:r>
              <a:rPr lang="en-US" sz="1600" b="1" dirty="0">
                <a:solidFill>
                  <a:schemeClr val="accent2">
                    <a:lumMod val="75000"/>
                  </a:schemeClr>
                </a:solidFill>
              </a:rPr>
              <a:t> entropy</a:t>
            </a:r>
          </a:p>
          <a:p>
            <a:endParaRPr lang="en-US" sz="2000" b="1" dirty="0">
              <a:solidFill>
                <a:schemeClr val="tx1"/>
              </a:solidFill>
            </a:endParaRPr>
          </a:p>
          <a:p>
            <a:br>
              <a:rPr lang="en-US" dirty="0">
                <a:solidFill>
                  <a:schemeClr val="accent3"/>
                </a:solidFill>
              </a:rPr>
            </a:br>
            <a:endParaRPr lang="en-US" dirty="0">
              <a:solidFill>
                <a:schemeClr val="accent3"/>
              </a:solidFill>
            </a:endParaRPr>
          </a:p>
        </p:txBody>
      </p:sp>
      <p:grpSp>
        <p:nvGrpSpPr>
          <p:cNvPr id="40" name="Group 39">
            <a:extLst>
              <a:ext uri="{FF2B5EF4-FFF2-40B4-BE49-F238E27FC236}">
                <a16:creationId xmlns:a16="http://schemas.microsoft.com/office/drawing/2014/main" id="{24FB3382-D83B-314E-9614-F4F3FFBB1E30}"/>
              </a:ext>
            </a:extLst>
          </p:cNvPr>
          <p:cNvGrpSpPr/>
          <p:nvPr/>
        </p:nvGrpSpPr>
        <p:grpSpPr>
          <a:xfrm>
            <a:off x="6205415" y="4130482"/>
            <a:ext cx="5877169" cy="2223666"/>
            <a:chOff x="6205415" y="4130482"/>
            <a:chExt cx="5877169" cy="2223666"/>
          </a:xfrm>
        </p:grpSpPr>
        <p:sp>
          <p:nvSpPr>
            <p:cNvPr id="34" name="Rounded Rectangle 33">
              <a:extLst>
                <a:ext uri="{FF2B5EF4-FFF2-40B4-BE49-F238E27FC236}">
                  <a16:creationId xmlns:a16="http://schemas.microsoft.com/office/drawing/2014/main" id="{926A3962-939D-9F41-9B18-8FBCD24805E3}"/>
                </a:ext>
              </a:extLst>
            </p:cNvPr>
            <p:cNvSpPr/>
            <p:nvPr/>
          </p:nvSpPr>
          <p:spPr>
            <a:xfrm>
              <a:off x="6205415" y="4130482"/>
              <a:ext cx="5828713" cy="2223666"/>
            </a:xfrm>
            <a:prstGeom prst="roundRect">
              <a:avLst/>
            </a:prstGeom>
            <a:ln w="254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9" name="Group 38">
              <a:extLst>
                <a:ext uri="{FF2B5EF4-FFF2-40B4-BE49-F238E27FC236}">
                  <a16:creationId xmlns:a16="http://schemas.microsoft.com/office/drawing/2014/main" id="{97B1BC51-874A-A042-910F-95B8051B141E}"/>
                </a:ext>
              </a:extLst>
            </p:cNvPr>
            <p:cNvGrpSpPr/>
            <p:nvPr/>
          </p:nvGrpSpPr>
          <p:grpSpPr>
            <a:xfrm>
              <a:off x="6216359" y="4223064"/>
              <a:ext cx="5866225" cy="1696690"/>
              <a:chOff x="6216359" y="4223064"/>
              <a:chExt cx="5866225" cy="169669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839049A-75B1-B043-8DA8-E86EF84D1060}"/>
                      </a:ext>
                    </a:extLst>
                  </p:cNvPr>
                  <p:cNvSpPr txBox="1"/>
                  <p:nvPr/>
                </p:nvSpPr>
                <p:spPr>
                  <a:xfrm>
                    <a:off x="6216359" y="4223064"/>
                    <a:ext cx="5866225" cy="4531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C00000"/>
                              </a:solidFill>
                              <a:latin typeface="Cambria Math" panose="02040503050406030204" pitchFamily="18" charset="0"/>
                            </a:rPr>
                            <m:t>𝑬𝒏𝒕𝒓𝒐𝒑𝒚</m:t>
                          </m:r>
                          <m:r>
                            <a:rPr lang="en-US" sz="2000" b="1" i="1" smtClean="0">
                              <a:solidFill>
                                <a:srgbClr val="C00000"/>
                              </a:solidFill>
                              <a:latin typeface="Cambria Math" panose="02040503050406030204" pitchFamily="18" charset="0"/>
                            </a:rPr>
                            <m:t>(</m:t>
                          </m:r>
                          <m:r>
                            <a:rPr lang="en-US" sz="2000" b="1" i="1" smtClean="0">
                              <a:solidFill>
                                <a:srgbClr val="C00000"/>
                              </a:solidFill>
                              <a:latin typeface="Cambria Math" panose="02040503050406030204" pitchFamily="18" charset="0"/>
                            </a:rPr>
                            <m:t>𝑯</m:t>
                          </m:r>
                          <m:r>
                            <a:rPr lang="en-US" sz="2000" b="1" i="1" smtClean="0">
                              <a:solidFill>
                                <a:srgbClr val="C00000"/>
                              </a:solidFill>
                              <a:latin typeface="Cambria Math" panose="02040503050406030204" pitchFamily="18" charset="0"/>
                            </a:rPr>
                            <m:t>)=</m:t>
                          </m:r>
                          <m:r>
                            <a:rPr lang="en-US" sz="2000" b="1" i="1" smtClean="0">
                              <a:solidFill>
                                <a:srgbClr val="C00000"/>
                              </a:solidFill>
                              <a:latin typeface="Cambria Math" panose="02040503050406030204" pitchFamily="18" charset="0"/>
                            </a:rPr>
                            <m:t>𝑬𝒙𝒑𝒆𝒄𝒕𝒆𝒅</m:t>
                          </m:r>
                          <m:r>
                            <a:rPr lang="en-US" sz="2000" b="1" i="1" smtClean="0">
                              <a:solidFill>
                                <a:srgbClr val="C00000"/>
                              </a:solidFill>
                              <a:latin typeface="Cambria Math" panose="02040503050406030204" pitchFamily="18" charset="0"/>
                            </a:rPr>
                            <m:t> </m:t>
                          </m:r>
                          <m:r>
                            <a:rPr lang="en-US" sz="2000" b="1" i="1" smtClean="0">
                              <a:solidFill>
                                <a:srgbClr val="C00000"/>
                              </a:solidFill>
                              <a:latin typeface="Cambria Math" panose="02040503050406030204" pitchFamily="18" charset="0"/>
                            </a:rPr>
                            <m:t>𝑽𝒂𝒍𝒖𝒆</m:t>
                          </m:r>
                          <m:r>
                            <a:rPr lang="en-US" sz="2000" b="1" i="1" smtClean="0">
                              <a:solidFill>
                                <a:srgbClr val="C00000"/>
                              </a:solidFill>
                              <a:latin typeface="Cambria Math" panose="02040503050406030204" pitchFamily="18" charset="0"/>
                            </a:rPr>
                            <m:t> </m:t>
                          </m:r>
                          <m:r>
                            <a:rPr lang="en-US" sz="2000" b="1" i="1" smtClean="0">
                              <a:solidFill>
                                <a:srgbClr val="C00000"/>
                              </a:solidFill>
                              <a:latin typeface="Cambria Math" panose="02040503050406030204" pitchFamily="18" charset="0"/>
                            </a:rPr>
                            <m:t>𝒐𝒇</m:t>
                          </m:r>
                          <m:r>
                            <a:rPr lang="en-US" sz="2000" b="1" i="1" smtClean="0">
                              <a:solidFill>
                                <a:srgbClr val="C00000"/>
                              </a:solidFill>
                              <a:latin typeface="Cambria Math" panose="02040503050406030204" pitchFamily="18" charset="0"/>
                            </a:rPr>
                            <m:t> </m:t>
                          </m:r>
                          <m:r>
                            <a:rPr lang="en-US" sz="2000" b="1" i="1" smtClean="0">
                              <a:solidFill>
                                <a:srgbClr val="C00000"/>
                              </a:solidFill>
                              <a:latin typeface="Cambria Math" panose="02040503050406030204" pitchFamily="18" charset="0"/>
                            </a:rPr>
                            <m:t>𝑰𝒏𝒇𝒐𝒓𝒎𝒂𝒕𝒊𝒐𝒏</m:t>
                          </m:r>
                        </m:oMath>
                      </m:oMathPara>
                    </a14:m>
                    <a:endParaRPr lang="en-US" sz="2000" b="1" dirty="0">
                      <a:solidFill>
                        <a:srgbClr val="C00000"/>
                      </a:solidFill>
                    </a:endParaRPr>
                  </a:p>
                </p:txBody>
              </p:sp>
            </mc:Choice>
            <mc:Fallback xmlns="">
              <p:sp>
                <p:nvSpPr>
                  <p:cNvPr id="3" name="TextBox 2">
                    <a:extLst>
                      <a:ext uri="{FF2B5EF4-FFF2-40B4-BE49-F238E27FC236}">
                        <a16:creationId xmlns:a16="http://schemas.microsoft.com/office/drawing/2014/main" id="{5839049A-75B1-B043-8DA8-E86EF84D1060}"/>
                      </a:ext>
                    </a:extLst>
                  </p:cNvPr>
                  <p:cNvSpPr txBox="1">
                    <a:spLocks noRot="1" noChangeAspect="1" noMove="1" noResize="1" noEditPoints="1" noAdjustHandles="1" noChangeArrowheads="1" noChangeShapeType="1" noTextEdit="1"/>
                  </p:cNvSpPr>
                  <p:nvPr/>
                </p:nvSpPr>
                <p:spPr>
                  <a:xfrm>
                    <a:off x="6216359" y="4223064"/>
                    <a:ext cx="5866225" cy="453136"/>
                  </a:xfrm>
                  <a:prstGeom prst="rect">
                    <a:avLst/>
                  </a:prstGeom>
                  <a:blipFill>
                    <a:blip r:embed="rId6"/>
                    <a:stretch>
                      <a:fillRect l="-216" t="-5556" r="-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253C6B-3853-1B44-9F33-08DF2D701BA8}"/>
                      </a:ext>
                    </a:extLst>
                  </p:cNvPr>
                  <p:cNvSpPr txBox="1"/>
                  <p:nvPr/>
                </p:nvSpPr>
                <p:spPr>
                  <a:xfrm>
                    <a:off x="6685203" y="5046620"/>
                    <a:ext cx="3118847" cy="391389"/>
                  </a:xfrm>
                  <a:prstGeom prst="rect">
                    <a:avLst/>
                  </a:prstGeom>
                  <a:noFill/>
                </p:spPr>
                <p:txBody>
                  <a:bodyPr wrap="square" lIns="0" tIns="0" rIns="0" bIns="0" rtlCol="0">
                    <a:spAutoFit/>
                  </a:bodyPr>
                  <a:lstStyle/>
                  <a:p>
                    <a14:m>
                      <m:oMath xmlns:m="http://schemas.openxmlformats.org/officeDocument/2006/math">
                        <m:r>
                          <a:rPr lang="en-US" sz="2400" b="1" i="1" smtClean="0">
                            <a:solidFill>
                              <a:srgbClr val="C00000"/>
                            </a:solidFill>
                            <a:latin typeface="Cambria Math" panose="02040503050406030204" pitchFamily="18" charset="0"/>
                          </a:rPr>
                          <m:t>𝑯</m:t>
                        </m:r>
                        <m:r>
                          <a:rPr lang="en-US" sz="2400" b="1" i="1" smtClean="0">
                            <a:solidFill>
                              <a:srgbClr val="C00000"/>
                            </a:solidFill>
                            <a:latin typeface="Cambria Math" panose="02040503050406030204" pitchFamily="18" charset="0"/>
                          </a:rPr>
                          <m:t>=</m:t>
                        </m:r>
                      </m:oMath>
                    </a14:m>
                    <a:r>
                      <a:rPr lang="en-US" sz="2400" b="1" dirty="0">
                        <a:solidFill>
                          <a:srgbClr val="C00000"/>
                        </a:solidFill>
                      </a:rPr>
                      <a:t> </a:t>
                    </a:r>
                    <a14:m>
                      <m:oMath xmlns:m="http://schemas.openxmlformats.org/officeDocument/2006/math">
                        <m:sSubSup>
                          <m:sSubSupPr>
                            <m:ctrlPr>
                              <a:rPr lang="en-US" sz="2400" b="1" i="1" smtClean="0">
                                <a:solidFill>
                                  <a:srgbClr val="C00000"/>
                                </a:solidFill>
                                <a:latin typeface="Cambria Math" panose="02040503050406030204" pitchFamily="18" charset="0"/>
                              </a:rPr>
                            </m:ctrlPr>
                          </m:sSubSupPr>
                          <m:e>
                            <m:r>
                              <a:rPr lang="en-US" sz="2400" b="1" i="1" smtClean="0">
                                <a:solidFill>
                                  <a:srgbClr val="C00000"/>
                                </a:solidFill>
                                <a:latin typeface="Cambria Math" panose="02040503050406030204" pitchFamily="18" charset="0"/>
                              </a:rPr>
                              <m:t>𝛴</m:t>
                            </m:r>
                          </m:e>
                          <m:sub>
                            <m:r>
                              <a:rPr lang="en-US" sz="2400" b="1" i="1" smtClean="0">
                                <a:solidFill>
                                  <a:srgbClr val="C00000"/>
                                </a:solidFill>
                                <a:latin typeface="Cambria Math" panose="02040503050406030204" pitchFamily="18" charset="0"/>
                              </a:rPr>
                              <m:t>𝟏</m:t>
                            </m:r>
                          </m:sub>
                          <m:sup>
                            <m:r>
                              <a:rPr lang="en-US" sz="2400" b="1" i="1" smtClean="0">
                                <a:solidFill>
                                  <a:srgbClr val="C00000"/>
                                </a:solidFill>
                                <a:latin typeface="Cambria Math" panose="02040503050406030204" pitchFamily="18" charset="0"/>
                              </a:rPr>
                              <m:t>𝑵</m:t>
                            </m:r>
                          </m:sup>
                        </m:sSubSup>
                        <m:r>
                          <a:rPr lang="en-US" sz="2400" b="1" i="0" smtClean="0">
                            <a:solidFill>
                              <a:srgbClr val="C00000"/>
                            </a:solidFill>
                            <a:latin typeface="Cambria Math" panose="02040503050406030204" pitchFamily="18" charset="0"/>
                          </a:rPr>
                          <m:t>𝐏</m:t>
                        </m:r>
                        <m:r>
                          <a:rPr lang="en-US" sz="2400" b="1" i="0" smtClean="0">
                            <a:solidFill>
                              <a:srgbClr val="C00000"/>
                            </a:solidFill>
                            <a:latin typeface="Cambria Math" panose="02040503050406030204" pitchFamily="18" charset="0"/>
                          </a:rPr>
                          <m:t>(</m:t>
                        </m:r>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r>
                          <a:rPr lang="en-US" sz="2400" b="1" i="0" smtClean="0">
                            <a:solidFill>
                              <a:srgbClr val="C00000"/>
                            </a:solidFill>
                            <a:latin typeface="Cambria Math" panose="02040503050406030204" pitchFamily="18" charset="0"/>
                          </a:rPr>
                          <m:t>)</m:t>
                        </m:r>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𝑰</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r>
                          <a:rPr lang="en-US" sz="2400" b="1" i="1" smtClean="0">
                            <a:solidFill>
                              <a:srgbClr val="C00000"/>
                            </a:solidFill>
                            <a:latin typeface="Cambria Math" panose="02040503050406030204" pitchFamily="18" charset="0"/>
                          </a:rPr>
                          <m:t>)</m:t>
                        </m:r>
                      </m:oMath>
                    </a14:m>
                    <a:endParaRPr lang="en-US" sz="2400" b="1" dirty="0">
                      <a:solidFill>
                        <a:srgbClr val="C00000"/>
                      </a:solidFill>
                    </a:endParaRPr>
                  </a:p>
                </p:txBody>
              </p:sp>
            </mc:Choice>
            <mc:Fallback xmlns="">
              <p:sp>
                <p:nvSpPr>
                  <p:cNvPr id="5" name="TextBox 4">
                    <a:extLst>
                      <a:ext uri="{FF2B5EF4-FFF2-40B4-BE49-F238E27FC236}">
                        <a16:creationId xmlns:a16="http://schemas.microsoft.com/office/drawing/2014/main" id="{1B253C6B-3853-1B44-9F33-08DF2D701BA8}"/>
                      </a:ext>
                    </a:extLst>
                  </p:cNvPr>
                  <p:cNvSpPr txBox="1">
                    <a:spLocks noRot="1" noChangeAspect="1" noMove="1" noResize="1" noEditPoints="1" noAdjustHandles="1" noChangeArrowheads="1" noChangeShapeType="1" noTextEdit="1"/>
                  </p:cNvSpPr>
                  <p:nvPr/>
                </p:nvSpPr>
                <p:spPr>
                  <a:xfrm>
                    <a:off x="6685203" y="5046620"/>
                    <a:ext cx="3118847" cy="391389"/>
                  </a:xfrm>
                  <a:prstGeom prst="rect">
                    <a:avLst/>
                  </a:prstGeom>
                  <a:blipFill>
                    <a:blip r:embed="rId7"/>
                    <a:stretch>
                      <a:fillRect l="-323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BF2B38C-91FE-DC46-9493-3E8FC10589CD}"/>
                      </a:ext>
                    </a:extLst>
                  </p:cNvPr>
                  <p:cNvSpPr txBox="1"/>
                  <p:nvPr/>
                </p:nvSpPr>
                <p:spPr>
                  <a:xfrm>
                    <a:off x="6687626" y="5528365"/>
                    <a:ext cx="3911950" cy="391389"/>
                  </a:xfrm>
                  <a:prstGeom prst="rect">
                    <a:avLst/>
                  </a:prstGeom>
                  <a:noFill/>
                </p:spPr>
                <p:txBody>
                  <a:bodyPr wrap="square" lIns="0" tIns="0" rIns="0" bIns="0" rtlCol="0">
                    <a:spAutoFit/>
                  </a:bodyPr>
                  <a:lstStyle/>
                  <a:p>
                    <a14:m>
                      <m:oMath xmlns:m="http://schemas.openxmlformats.org/officeDocument/2006/math">
                        <m:r>
                          <a:rPr lang="en-US" sz="2400" b="1" i="1" smtClean="0">
                            <a:solidFill>
                              <a:srgbClr val="C00000"/>
                            </a:solidFill>
                            <a:latin typeface="Cambria Math" panose="02040503050406030204" pitchFamily="18" charset="0"/>
                          </a:rPr>
                          <m:t>𝑯</m:t>
                        </m:r>
                        <m:r>
                          <a:rPr lang="en-US" sz="2400" b="1" i="1" smtClean="0">
                            <a:solidFill>
                              <a:srgbClr val="C00000"/>
                            </a:solidFill>
                            <a:latin typeface="Cambria Math" panose="02040503050406030204" pitchFamily="18" charset="0"/>
                          </a:rPr>
                          <m:t>=</m:t>
                        </m:r>
                      </m:oMath>
                    </a14:m>
                    <a:r>
                      <a:rPr lang="en-US" sz="2400" b="1" dirty="0">
                        <a:solidFill>
                          <a:srgbClr val="C00000"/>
                        </a:solidFill>
                      </a:rPr>
                      <a:t> </a:t>
                    </a:r>
                    <a14:m>
                      <m:oMath xmlns:m="http://schemas.openxmlformats.org/officeDocument/2006/math">
                        <m:sSubSup>
                          <m:sSubSupPr>
                            <m:ctrlPr>
                              <a:rPr lang="en-US" sz="2400" b="1" i="1" smtClean="0">
                                <a:solidFill>
                                  <a:srgbClr val="C00000"/>
                                </a:solidFill>
                                <a:latin typeface="Cambria Math" panose="02040503050406030204" pitchFamily="18" charset="0"/>
                              </a:rPr>
                            </m:ctrlPr>
                          </m:sSubSupPr>
                          <m:e>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𝛴</m:t>
                            </m:r>
                          </m:e>
                          <m:sub>
                            <m:r>
                              <a:rPr lang="en-US" sz="2400" b="1" i="1" smtClean="0">
                                <a:solidFill>
                                  <a:srgbClr val="C00000"/>
                                </a:solidFill>
                                <a:latin typeface="Cambria Math" panose="02040503050406030204" pitchFamily="18" charset="0"/>
                              </a:rPr>
                              <m:t>𝟏</m:t>
                            </m:r>
                          </m:sub>
                          <m:sup>
                            <m:r>
                              <a:rPr lang="en-US" sz="2400" b="1" i="1" smtClean="0">
                                <a:solidFill>
                                  <a:srgbClr val="C00000"/>
                                </a:solidFill>
                                <a:latin typeface="Cambria Math" panose="02040503050406030204" pitchFamily="18" charset="0"/>
                              </a:rPr>
                              <m:t>𝑵</m:t>
                            </m:r>
                          </m:sup>
                        </m:sSubSup>
                        <m:r>
                          <a:rPr lang="en-US" sz="2400" b="1" i="0" smtClean="0">
                            <a:solidFill>
                              <a:srgbClr val="C00000"/>
                            </a:solidFill>
                            <a:latin typeface="Cambria Math" panose="02040503050406030204" pitchFamily="18" charset="0"/>
                          </a:rPr>
                          <m:t>𝐏</m:t>
                        </m:r>
                        <m:r>
                          <a:rPr lang="en-US" sz="2400" b="1" i="0" smtClean="0">
                            <a:solidFill>
                              <a:srgbClr val="C00000"/>
                            </a:solidFill>
                            <a:latin typeface="Cambria Math" panose="02040503050406030204" pitchFamily="18" charset="0"/>
                          </a:rPr>
                          <m:t>(</m:t>
                        </m:r>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r>
                          <a:rPr lang="en-US" sz="2400" b="1" i="0" smtClean="0">
                            <a:solidFill>
                              <a:srgbClr val="C00000"/>
                            </a:solidFill>
                            <a:latin typeface="Cambria Math" panose="02040503050406030204" pitchFamily="18" charset="0"/>
                          </a:rPr>
                          <m:t>)</m:t>
                        </m:r>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𝒍𝒐𝒈</m:t>
                            </m:r>
                          </m:e>
                          <m:sub>
                            <m:r>
                              <a:rPr lang="en-US" sz="2400" b="1" i="1" smtClean="0">
                                <a:solidFill>
                                  <a:srgbClr val="C00000"/>
                                </a:solidFill>
                                <a:latin typeface="Cambria Math" panose="02040503050406030204" pitchFamily="18" charset="0"/>
                              </a:rPr>
                              <m:t>𝟐</m:t>
                            </m:r>
                          </m:sub>
                        </m:sSub>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𝑷</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r>
                          <a:rPr lang="en-US" sz="2400" b="1" i="1" smtClean="0">
                            <a:solidFill>
                              <a:srgbClr val="C00000"/>
                            </a:solidFill>
                            <a:latin typeface="Cambria Math" panose="02040503050406030204" pitchFamily="18" charset="0"/>
                          </a:rPr>
                          <m:t>))</m:t>
                        </m:r>
                      </m:oMath>
                    </a14:m>
                    <a:endParaRPr lang="en-US" sz="2400" b="1" dirty="0">
                      <a:solidFill>
                        <a:srgbClr val="C00000"/>
                      </a:solidFill>
                    </a:endParaRPr>
                  </a:p>
                </p:txBody>
              </p:sp>
            </mc:Choice>
            <mc:Fallback xmlns="">
              <p:sp>
                <p:nvSpPr>
                  <p:cNvPr id="33" name="TextBox 32">
                    <a:extLst>
                      <a:ext uri="{FF2B5EF4-FFF2-40B4-BE49-F238E27FC236}">
                        <a16:creationId xmlns:a16="http://schemas.microsoft.com/office/drawing/2014/main" id="{1BF2B38C-91FE-DC46-9493-3E8FC10589CD}"/>
                      </a:ext>
                    </a:extLst>
                  </p:cNvPr>
                  <p:cNvSpPr txBox="1">
                    <a:spLocks noRot="1" noChangeAspect="1" noMove="1" noResize="1" noEditPoints="1" noAdjustHandles="1" noChangeArrowheads="1" noChangeShapeType="1" noTextEdit="1"/>
                  </p:cNvSpPr>
                  <p:nvPr/>
                </p:nvSpPr>
                <p:spPr>
                  <a:xfrm>
                    <a:off x="6687626" y="5528365"/>
                    <a:ext cx="3911950" cy="391389"/>
                  </a:xfrm>
                  <a:prstGeom prst="rect">
                    <a:avLst/>
                  </a:prstGeom>
                  <a:blipFill>
                    <a:blip r:embed="rId8"/>
                    <a:stretch>
                      <a:fillRect l="-2589"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D83129C-59A4-0F4E-994C-7154F123B41B}"/>
                      </a:ext>
                    </a:extLst>
                  </p:cNvPr>
                  <p:cNvSpPr txBox="1"/>
                  <p:nvPr/>
                </p:nvSpPr>
                <p:spPr>
                  <a:xfrm>
                    <a:off x="6685203" y="4652976"/>
                    <a:ext cx="2720054" cy="439736"/>
                  </a:xfrm>
                  <a:prstGeom prst="rect">
                    <a:avLst/>
                  </a:prstGeom>
                  <a:noFill/>
                </p:spPr>
                <p:txBody>
                  <a:bodyPr wrap="square" lIns="0" tIns="0" rIns="0" bIns="0" rtlCol="0">
                    <a:spAutoFit/>
                  </a:bodyPr>
                  <a:lstStyle/>
                  <a:p>
                    <a14:m>
                      <m:oMath xmlns:m="http://schemas.openxmlformats.org/officeDocument/2006/math">
                        <m:r>
                          <a:rPr lang="en-US" sz="2400" b="1" i="1" smtClean="0">
                            <a:solidFill>
                              <a:srgbClr val="C00000"/>
                            </a:solidFill>
                            <a:latin typeface="Cambria Math" panose="02040503050406030204" pitchFamily="18" charset="0"/>
                          </a:rPr>
                          <m:t>𝑯</m:t>
                        </m:r>
                        <m:r>
                          <a:rPr lang="en-US" sz="2400" b="1" i="1" smtClean="0">
                            <a:solidFill>
                              <a:srgbClr val="C00000"/>
                            </a:solidFill>
                            <a:latin typeface="Cambria Math" panose="02040503050406030204" pitchFamily="18" charset="0"/>
                          </a:rPr>
                          <m:t>=</m:t>
                        </m:r>
                      </m:oMath>
                    </a14:m>
                    <a:r>
                      <a:rPr lang="en-US" sz="2400" b="1" dirty="0">
                        <a:solidFill>
                          <a:srgbClr val="C00000"/>
                        </a:solidFill>
                      </a:rPr>
                      <a:t> </a:t>
                    </a:r>
                    <a14:m>
                      <m:oMath xmlns:m="http://schemas.openxmlformats.org/officeDocument/2006/math">
                        <m:sSubSup>
                          <m:sSubSupPr>
                            <m:ctrlPr>
                              <a:rPr lang="en-US" sz="2400" b="1" i="1" smtClean="0">
                                <a:solidFill>
                                  <a:srgbClr val="C00000"/>
                                </a:solidFill>
                                <a:latin typeface="Cambria Math" panose="02040503050406030204" pitchFamily="18" charset="0"/>
                              </a:rPr>
                            </m:ctrlPr>
                          </m:sSubSupPr>
                          <m:e>
                            <m:r>
                              <a:rPr lang="en-US" sz="2400" b="1" i="1" smtClean="0">
                                <a:solidFill>
                                  <a:srgbClr val="C00000"/>
                                </a:solidFill>
                                <a:latin typeface="Cambria Math" panose="02040503050406030204" pitchFamily="18" charset="0"/>
                              </a:rPr>
                              <m:t>𝑬</m:t>
                            </m:r>
                          </m:e>
                          <m:sub/>
                          <m:sup/>
                        </m:sSubSup>
                        <m:r>
                          <a:rPr lang="en-US" sz="2400" b="1" i="1" smtClean="0">
                            <a:solidFill>
                              <a:srgbClr val="C00000"/>
                            </a:solidFill>
                            <a:latin typeface="Cambria Math" panose="02040503050406030204" pitchFamily="18" charset="0"/>
                          </a:rPr>
                          <m:t>[</m:t>
                        </m:r>
                        <m:sSub>
                          <m:sSubPr>
                            <m:ctrlPr>
                              <a:rPr lang="en-US"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𝑰</m:t>
                            </m:r>
                            <m:r>
                              <a:rPr lang="en-US" sz="2400" b="1" i="1" smtClean="0">
                                <a:solidFill>
                                  <a:srgbClr val="C00000"/>
                                </a:solidFill>
                                <a:latin typeface="Cambria Math" panose="02040503050406030204" pitchFamily="18" charset="0"/>
                              </a:rPr>
                              <m:t>(</m:t>
                            </m:r>
                            <m:r>
                              <a:rPr lang="en-US" sz="2400" b="1" i="1" smtClean="0">
                                <a:solidFill>
                                  <a:srgbClr val="C00000"/>
                                </a:solidFill>
                                <a:latin typeface="Cambria Math" panose="02040503050406030204" pitchFamily="18" charset="0"/>
                              </a:rPr>
                              <m:t>𝒙</m:t>
                            </m:r>
                          </m:e>
                          <m:sub>
                            <m:r>
                              <a:rPr lang="en-US" sz="2400" b="1" i="1" smtClean="0">
                                <a:solidFill>
                                  <a:srgbClr val="C00000"/>
                                </a:solidFill>
                                <a:latin typeface="Cambria Math" panose="02040503050406030204" pitchFamily="18" charset="0"/>
                              </a:rPr>
                              <m:t>𝒊</m:t>
                            </m:r>
                          </m:sub>
                        </m:sSub>
                        <m:r>
                          <a:rPr lang="en-US" sz="2400" b="1" i="1" smtClean="0">
                            <a:solidFill>
                              <a:srgbClr val="C00000"/>
                            </a:solidFill>
                            <a:latin typeface="Cambria Math" panose="02040503050406030204" pitchFamily="18" charset="0"/>
                          </a:rPr>
                          <m:t>)]</m:t>
                        </m:r>
                      </m:oMath>
                    </a14:m>
                    <a:endParaRPr lang="en-US" sz="2400" b="1" dirty="0">
                      <a:solidFill>
                        <a:srgbClr val="C00000"/>
                      </a:solidFill>
                    </a:endParaRPr>
                  </a:p>
                </p:txBody>
              </p:sp>
            </mc:Choice>
            <mc:Fallback xmlns="">
              <p:sp>
                <p:nvSpPr>
                  <p:cNvPr id="38" name="TextBox 37">
                    <a:extLst>
                      <a:ext uri="{FF2B5EF4-FFF2-40B4-BE49-F238E27FC236}">
                        <a16:creationId xmlns:a16="http://schemas.microsoft.com/office/drawing/2014/main" id="{7D83129C-59A4-0F4E-994C-7154F123B41B}"/>
                      </a:ext>
                    </a:extLst>
                  </p:cNvPr>
                  <p:cNvSpPr txBox="1">
                    <a:spLocks noRot="1" noChangeAspect="1" noMove="1" noResize="1" noEditPoints="1" noAdjustHandles="1" noChangeArrowheads="1" noChangeShapeType="1" noTextEdit="1"/>
                  </p:cNvSpPr>
                  <p:nvPr/>
                </p:nvSpPr>
                <p:spPr>
                  <a:xfrm>
                    <a:off x="6685203" y="4652976"/>
                    <a:ext cx="2720054" cy="439736"/>
                  </a:xfrm>
                  <a:prstGeom prst="rect">
                    <a:avLst/>
                  </a:prstGeom>
                  <a:blipFill>
                    <a:blip r:embed="rId9"/>
                    <a:stretch>
                      <a:fillRect l="-3704" b="-25000"/>
                    </a:stretch>
                  </a:blipFill>
                </p:spPr>
                <p:txBody>
                  <a:bodyPr/>
                  <a:lstStyle/>
                  <a:p>
                    <a:r>
                      <a:rPr lang="en-US">
                        <a:noFill/>
                      </a:rPr>
                      <a:t> </a:t>
                    </a:r>
                  </a:p>
                </p:txBody>
              </p:sp>
            </mc:Fallback>
          </mc:AlternateContent>
        </p:grpSp>
      </p:grpSp>
    </p:spTree>
    <p:custDataLst>
      <p:tags r:id="rId1"/>
    </p:custDataLst>
    <p:extLst>
      <p:ext uri="{BB962C8B-B14F-4D97-AF65-F5344CB8AC3E}">
        <p14:creationId xmlns:p14="http://schemas.microsoft.com/office/powerpoint/2010/main" val="141076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Entropy some properties and applications.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31</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746993" y="1049211"/>
                <a:ext cx="6063631" cy="55689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lumMod val="75000"/>
                      </a:schemeClr>
                    </a:solidFill>
                  </a:rPr>
                  <a:t>.</a:t>
                </a:r>
                <a:r>
                  <a:rPr lang="en-US" sz="2000" b="1" dirty="0">
                    <a:solidFill>
                      <a:schemeClr val="accent2">
                        <a:lumMod val="75000"/>
                      </a:schemeClr>
                    </a:solidFill>
                  </a:rPr>
                  <a:t> Since entropy maps many points </a:t>
                </a:r>
                <a:r>
                  <a:rPr lang="en-US" sz="2000" b="1" dirty="0" err="1">
                    <a:solidFill>
                      <a:schemeClr val="accent2">
                        <a:lumMod val="75000"/>
                      </a:schemeClr>
                    </a:solidFill>
                  </a:rPr>
                  <a:t>i.e</a:t>
                </a:r>
                <a:r>
                  <a:rPr lang="en-US" sz="2000" b="1" dirty="0">
                    <a:solidFill>
                      <a:schemeClr val="accent2">
                        <a:lumMod val="75000"/>
                      </a:schemeClr>
                    </a:solidFill>
                  </a:rPr>
                  <a:t> many point probability to one number . Entropy becomes very useful for estimating  the whole system with one number rather than many many information about probability about each points.</a:t>
                </a:r>
              </a:p>
              <a:p>
                <a:endParaRPr lang="en-US" sz="2000" b="1" i="1" dirty="0">
                  <a:solidFill>
                    <a:schemeClr val="accent2">
                      <a:lumMod val="75000"/>
                    </a:schemeClr>
                  </a:solidFill>
                </a:endParaRPr>
              </a:p>
              <a:p>
                <a:r>
                  <a:rPr lang="en-US" sz="2000" b="1" dirty="0">
                    <a:solidFill>
                      <a:schemeClr val="accent2">
                        <a:lumMod val="75000"/>
                      </a:schemeClr>
                    </a:solidFill>
                  </a:rPr>
                  <a:t>. Symmetricity: </a:t>
                </a:r>
                <a14:m>
                  <m:oMath xmlns:m="http://schemas.openxmlformats.org/officeDocument/2006/math">
                    <m:r>
                      <a:rPr lang="en-US" sz="2000" b="1" i="1" smtClean="0">
                        <a:solidFill>
                          <a:schemeClr val="accent2">
                            <a:lumMod val="75000"/>
                          </a:schemeClr>
                        </a:solidFill>
                        <a:latin typeface="Cambria Math" panose="02040503050406030204" pitchFamily="18" charset="0"/>
                      </a:rPr>
                      <m:t>𝑯</m:t>
                    </m:r>
                    <m:d>
                      <m:dPr>
                        <m:ctrlPr>
                          <a:rPr lang="en-US" sz="2000" b="1" i="1" smtClean="0">
                            <a:solidFill>
                              <a:schemeClr val="accent2">
                                <a:lumMod val="75000"/>
                              </a:schemeClr>
                            </a:solidFill>
                            <a:latin typeface="Cambria Math" panose="02040503050406030204" pitchFamily="18" charset="0"/>
                          </a:rPr>
                        </m:ctrlPr>
                      </m:dPr>
                      <m:e>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𝟏</m:t>
                        </m:r>
                        <m:r>
                          <a:rPr lang="en-US" sz="2000" b="1" i="1" smtClean="0">
                            <a:solidFill>
                              <a:schemeClr val="accent2">
                                <a:lumMod val="75000"/>
                              </a:schemeClr>
                            </a:solidFill>
                            <a:latin typeface="Cambria Math" panose="02040503050406030204" pitchFamily="18" charset="0"/>
                          </a:rPr>
                          <m:t>, </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𝟐</m:t>
                        </m:r>
                      </m:e>
                    </m:d>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𝑯</m:t>
                    </m:r>
                    <m:d>
                      <m:dPr>
                        <m:ctrlPr>
                          <a:rPr lang="en-US" sz="2000" b="1" i="1" smtClean="0">
                            <a:solidFill>
                              <a:schemeClr val="accent2">
                                <a:lumMod val="75000"/>
                              </a:schemeClr>
                            </a:solidFill>
                            <a:latin typeface="Cambria Math" panose="02040503050406030204" pitchFamily="18" charset="0"/>
                          </a:rPr>
                        </m:ctrlPr>
                      </m:dPr>
                      <m:e>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𝟐</m:t>
                        </m:r>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𝟏</m:t>
                        </m:r>
                      </m:e>
                    </m:d>
                  </m:oMath>
                </a14:m>
                <a:endParaRPr lang="en-US" sz="2000" b="1" dirty="0">
                  <a:solidFill>
                    <a:schemeClr val="accent2">
                      <a:lumMod val="75000"/>
                    </a:schemeClr>
                  </a:solidFill>
                </a:endParaRPr>
              </a:p>
              <a:p>
                <a:endParaRPr lang="en-US" sz="2000" b="1" dirty="0">
                  <a:solidFill>
                    <a:schemeClr val="accent2">
                      <a:lumMod val="75000"/>
                    </a:schemeClr>
                  </a:solidFill>
                </a:endParaRPr>
              </a:p>
              <a:p>
                <a:r>
                  <a:rPr lang="en-US" sz="2000" b="1" dirty="0">
                    <a:solidFill>
                      <a:schemeClr val="accent2">
                        <a:lumMod val="75000"/>
                      </a:schemeClr>
                    </a:solidFill>
                  </a:rPr>
                  <a:t>. Additivity: </a:t>
                </a:r>
                <a14:m>
                  <m:oMath xmlns:m="http://schemas.openxmlformats.org/officeDocument/2006/math">
                    <m:r>
                      <a:rPr lang="en-US" sz="2000" b="1" i="1" smtClean="0">
                        <a:solidFill>
                          <a:schemeClr val="accent2">
                            <a:lumMod val="75000"/>
                          </a:schemeClr>
                        </a:solidFill>
                        <a:latin typeface="Cambria Math" panose="02040503050406030204" pitchFamily="18" charset="0"/>
                      </a:rPr>
                      <m:t>𝑯</m:t>
                    </m:r>
                    <m:d>
                      <m:dPr>
                        <m:ctrlPr>
                          <a:rPr lang="en-US" sz="2000" b="1" i="1" smtClean="0">
                            <a:solidFill>
                              <a:schemeClr val="accent2">
                                <a:lumMod val="75000"/>
                              </a:schemeClr>
                            </a:solidFill>
                            <a:latin typeface="Cambria Math" panose="02040503050406030204" pitchFamily="18" charset="0"/>
                          </a:rPr>
                        </m:ctrlPr>
                      </m:dPr>
                      <m:e>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𝟏</m:t>
                        </m:r>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𝟐</m:t>
                        </m:r>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𝟑</m:t>
                        </m:r>
                      </m:e>
                    </m:d>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𝑯</m:t>
                    </m:r>
                    <m:d>
                      <m:dPr>
                        <m:ctrlPr>
                          <a:rPr lang="en-US" sz="2000" b="1" i="1" smtClean="0">
                            <a:solidFill>
                              <a:schemeClr val="accent2">
                                <a:lumMod val="75000"/>
                              </a:schemeClr>
                            </a:solidFill>
                            <a:latin typeface="Cambria Math" panose="02040503050406030204" pitchFamily="18" charset="0"/>
                          </a:rPr>
                        </m:ctrlPr>
                      </m:dPr>
                      <m:e>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𝟏</m:t>
                        </m:r>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𝟐</m:t>
                        </m:r>
                      </m:e>
                    </m:d>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𝑯</m:t>
                    </m:r>
                    <m:r>
                      <a:rPr lang="en-US" sz="2000" b="1" i="1" smtClean="0">
                        <a:solidFill>
                          <a:schemeClr val="accent2">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𝒔</m:t>
                    </m:r>
                    <m:r>
                      <a:rPr lang="en-US" sz="2000" b="1" i="1" smtClean="0">
                        <a:solidFill>
                          <a:schemeClr val="accent2">
                            <a:lumMod val="75000"/>
                          </a:schemeClr>
                        </a:solidFill>
                        <a:latin typeface="Cambria Math" panose="02040503050406030204" pitchFamily="18" charset="0"/>
                      </a:rPr>
                      <m:t>𝟑</m:t>
                    </m:r>
                    <m:r>
                      <a:rPr lang="en-US" sz="2000" b="1" i="1" smtClean="0">
                        <a:solidFill>
                          <a:schemeClr val="accent2">
                            <a:lumMod val="75000"/>
                          </a:schemeClr>
                        </a:solidFill>
                        <a:latin typeface="Cambria Math" panose="02040503050406030204" pitchFamily="18" charset="0"/>
                      </a:rPr>
                      <m:t>)</m:t>
                    </m:r>
                  </m:oMath>
                </a14:m>
                <a:endParaRPr lang="en-US" sz="2000" b="1" dirty="0">
                  <a:solidFill>
                    <a:schemeClr val="accent2">
                      <a:lumMod val="75000"/>
                    </a:schemeClr>
                  </a:solidFill>
                </a:endParaRPr>
              </a:p>
              <a:p>
                <a:endParaRPr lang="en-US" sz="2000" b="1" dirty="0">
                  <a:solidFill>
                    <a:schemeClr val="accent2">
                      <a:lumMod val="75000"/>
                    </a:schemeClr>
                  </a:solidFill>
                </a:endParaRPr>
              </a:p>
              <a:p>
                <a:r>
                  <a:rPr lang="en-US" sz="2000" b="1" i="1" dirty="0">
                    <a:solidFill>
                      <a:schemeClr val="accent2">
                        <a:lumMod val="75000"/>
                      </a:schemeClr>
                    </a:solidFill>
                  </a:rPr>
                  <a:t>. </a:t>
                </a:r>
                <a:r>
                  <a:rPr lang="en-US" sz="2000" b="1" dirty="0">
                    <a:solidFill>
                      <a:schemeClr val="accent2">
                        <a:lumMod val="75000"/>
                      </a:schemeClr>
                    </a:solidFill>
                  </a:rPr>
                  <a:t>This is used a lot in ML . In our tutorials , we will use it in decision tree and random forest.</a:t>
                </a:r>
              </a:p>
              <a:p>
                <a:endParaRPr lang="en-US" sz="2000" b="1" dirty="0">
                  <a:solidFill>
                    <a:schemeClr val="accent2">
                      <a:lumMod val="75000"/>
                    </a:schemeClr>
                  </a:solidFill>
                </a:endParaRPr>
              </a:p>
              <a:p>
                <a:r>
                  <a:rPr lang="en-US" sz="2000" b="1" dirty="0">
                    <a:solidFill>
                      <a:schemeClr val="accent2">
                        <a:lumMod val="75000"/>
                      </a:schemeClr>
                    </a:solidFill>
                  </a:rPr>
                  <a:t>. Since it measure surprise. Surprise should be zero for certain and uncertain events and also it must be maximum for equally likely events.</a:t>
                </a:r>
              </a:p>
              <a:p>
                <a:br>
                  <a:rPr lang="en-US" dirty="0">
                    <a:solidFill>
                      <a:schemeClr val="accent3"/>
                    </a:solidFill>
                  </a:rPr>
                </a:br>
                <a:endParaRPr lang="en-US" dirty="0">
                  <a:solidFill>
                    <a:schemeClr val="accent3"/>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746993" y="1049211"/>
                <a:ext cx="6063631" cy="5568976"/>
              </a:xfrm>
              <a:prstGeom prst="rect">
                <a:avLst/>
              </a:prstGeom>
              <a:blipFill>
                <a:blip r:embed="rId4"/>
                <a:stretch>
                  <a:fillRect l="-3975" t="-3189" r="-209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4961A508-88F2-0248-AB17-64915CA783ED}"/>
              </a:ext>
            </a:extLst>
          </p:cNvPr>
          <p:cNvGrpSpPr/>
          <p:nvPr/>
        </p:nvGrpSpPr>
        <p:grpSpPr>
          <a:xfrm>
            <a:off x="6006238" y="678505"/>
            <a:ext cx="6275523" cy="5655005"/>
            <a:chOff x="6006238" y="678505"/>
            <a:chExt cx="6275523" cy="5655005"/>
          </a:xfrm>
        </p:grpSpPr>
        <p:pic>
          <p:nvPicPr>
            <p:cNvPr id="6" name="Picture 5">
              <a:extLst>
                <a:ext uri="{FF2B5EF4-FFF2-40B4-BE49-F238E27FC236}">
                  <a16:creationId xmlns:a16="http://schemas.microsoft.com/office/drawing/2014/main" id="{56274DDD-A3A4-8241-B5D3-08681663446F}"/>
                </a:ext>
              </a:extLst>
            </p:cNvPr>
            <p:cNvPicPr>
              <a:picLocks noChangeAspect="1"/>
            </p:cNvPicPr>
            <p:nvPr/>
          </p:nvPicPr>
          <p:blipFill>
            <a:blip r:embed="rId5"/>
            <a:stretch>
              <a:fillRect/>
            </a:stretch>
          </p:blipFill>
          <p:spPr>
            <a:xfrm>
              <a:off x="6577819" y="678505"/>
              <a:ext cx="5070230" cy="5070230"/>
            </a:xfrm>
            <a:prstGeom prst="rect">
              <a:avLst/>
            </a:prstGeom>
          </p:spPr>
        </p:pic>
        <p:sp>
          <p:nvSpPr>
            <p:cNvPr id="11" name="TextBox 10">
              <a:extLst>
                <a:ext uri="{FF2B5EF4-FFF2-40B4-BE49-F238E27FC236}">
                  <a16:creationId xmlns:a16="http://schemas.microsoft.com/office/drawing/2014/main" id="{4645BA14-C1B7-394B-BD4C-C5943D856A1F}"/>
                </a:ext>
              </a:extLst>
            </p:cNvPr>
            <p:cNvSpPr txBox="1"/>
            <p:nvPr/>
          </p:nvSpPr>
          <p:spPr>
            <a:xfrm>
              <a:off x="6006238" y="5748735"/>
              <a:ext cx="6275523" cy="584775"/>
            </a:xfrm>
            <a:prstGeom prst="rect">
              <a:avLst/>
            </a:prstGeom>
            <a:noFill/>
          </p:spPr>
          <p:txBody>
            <a:bodyPr wrap="square" rtlCol="0">
              <a:spAutoFit/>
            </a:bodyPr>
            <a:lstStyle/>
            <a:p>
              <a:r>
                <a:rPr lang="en-US" sz="1600" dirty="0"/>
                <a:t>By </a:t>
              </a:r>
              <a:r>
                <a:rPr lang="en-US" sz="1600" dirty="0" err="1"/>
                <a:t>Brona</a:t>
              </a:r>
              <a:r>
                <a:rPr lang="en-US" sz="1600" dirty="0"/>
                <a:t> and </a:t>
              </a:r>
              <a:r>
                <a:rPr lang="en-US" sz="1600" dirty="0" err="1"/>
                <a:t>Alessio</a:t>
              </a:r>
              <a:r>
                <a:rPr lang="en-US" sz="1600" dirty="0"/>
                <a:t> </a:t>
              </a:r>
              <a:r>
                <a:rPr lang="en-US" sz="1600" dirty="0" err="1"/>
                <a:t>DamatoNewer</a:t>
              </a:r>
              <a:r>
                <a:rPr lang="en-US" sz="1600" dirty="0"/>
                <a:t> </a:t>
              </a:r>
            </a:p>
            <a:p>
              <a:r>
                <a:rPr lang="en-US" sz="1600" dirty="0"/>
                <a:t>https://</a:t>
              </a:r>
              <a:r>
                <a:rPr lang="en-US" sz="1600" dirty="0" err="1"/>
                <a:t>commons.wikimedia.org</a:t>
              </a:r>
              <a:r>
                <a:rPr lang="en-US" sz="1600" dirty="0"/>
                <a:t>/w/</a:t>
              </a:r>
              <a:r>
                <a:rPr lang="en-US" sz="1600" dirty="0" err="1"/>
                <a:t>index.php?curid</a:t>
              </a:r>
              <a:r>
                <a:rPr lang="en-US" sz="1600" dirty="0"/>
                <a:t>=1984868</a:t>
              </a:r>
            </a:p>
          </p:txBody>
        </p:sp>
      </p:grpSp>
    </p:spTree>
    <p:custDataLst>
      <p:tags r:id="rId1"/>
    </p:custDataLst>
    <p:extLst>
      <p:ext uri="{BB962C8B-B14F-4D97-AF65-F5344CB8AC3E}">
        <p14:creationId xmlns:p14="http://schemas.microsoft.com/office/powerpoint/2010/main" val="295997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Entropy Some Corner cases.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32</a:t>
            </a:fld>
            <a:endParaRPr lang="en-US"/>
          </a:p>
        </p:txBody>
      </p:sp>
      <p:sp>
        <p:nvSpPr>
          <p:cNvPr id="2" name="Rectangle 1">
            <a:extLst>
              <a:ext uri="{FF2B5EF4-FFF2-40B4-BE49-F238E27FC236}">
                <a16:creationId xmlns:a16="http://schemas.microsoft.com/office/drawing/2014/main" id="{8EDE018D-4A6E-1A43-B0A8-7F6B4A2E85DF}"/>
              </a:ext>
            </a:extLst>
          </p:cNvPr>
          <p:cNvSpPr/>
          <p:nvPr/>
        </p:nvSpPr>
        <p:spPr>
          <a:xfrm>
            <a:off x="970671" y="1742174"/>
            <a:ext cx="2419643" cy="1814732"/>
          </a:xfrm>
          <a:prstGeom prst="rect">
            <a:avLst/>
          </a:prstGeom>
          <a:ln w="508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ectangle 8">
            <a:extLst>
              <a:ext uri="{FF2B5EF4-FFF2-40B4-BE49-F238E27FC236}">
                <a16:creationId xmlns:a16="http://schemas.microsoft.com/office/drawing/2014/main" id="{C22D326A-2B2C-0145-9B8E-D096D89F6CB4}"/>
              </a:ext>
            </a:extLst>
          </p:cNvPr>
          <p:cNvSpPr/>
          <p:nvPr/>
        </p:nvSpPr>
        <p:spPr>
          <a:xfrm>
            <a:off x="4156908" y="1742174"/>
            <a:ext cx="2419643" cy="1814732"/>
          </a:xfrm>
          <a:prstGeom prst="rect">
            <a:avLst/>
          </a:prstGeom>
          <a:solidFill>
            <a:schemeClr val="bg1"/>
          </a:solidFill>
          <a:ln w="50800">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ectangle 9">
            <a:extLst>
              <a:ext uri="{FF2B5EF4-FFF2-40B4-BE49-F238E27FC236}">
                <a16:creationId xmlns:a16="http://schemas.microsoft.com/office/drawing/2014/main" id="{DCCFC307-F429-7D4C-89BF-28A646CD8E6B}"/>
              </a:ext>
            </a:extLst>
          </p:cNvPr>
          <p:cNvSpPr/>
          <p:nvPr/>
        </p:nvSpPr>
        <p:spPr>
          <a:xfrm>
            <a:off x="8214360" y="1742174"/>
            <a:ext cx="2562664" cy="18147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w="508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Rectangle 2">
            <a:extLst>
              <a:ext uri="{FF2B5EF4-FFF2-40B4-BE49-F238E27FC236}">
                <a16:creationId xmlns:a16="http://schemas.microsoft.com/office/drawing/2014/main" id="{B661807E-DAE6-A949-95F9-A99DA29E8701}"/>
              </a:ext>
            </a:extLst>
          </p:cNvPr>
          <p:cNvSpPr/>
          <p:nvPr/>
        </p:nvSpPr>
        <p:spPr>
          <a:xfrm>
            <a:off x="1741465" y="4266632"/>
            <a:ext cx="3297698" cy="707886"/>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Zero Entropy</a:t>
            </a:r>
          </a:p>
        </p:txBody>
      </p:sp>
      <p:sp>
        <p:nvSpPr>
          <p:cNvPr id="12" name="Rectangle 11">
            <a:extLst>
              <a:ext uri="{FF2B5EF4-FFF2-40B4-BE49-F238E27FC236}">
                <a16:creationId xmlns:a16="http://schemas.microsoft.com/office/drawing/2014/main" id="{CF5F7838-CFC3-724B-A7EC-AFD6FF485251}"/>
              </a:ext>
            </a:extLst>
          </p:cNvPr>
          <p:cNvSpPr/>
          <p:nvPr/>
        </p:nvSpPr>
        <p:spPr>
          <a:xfrm>
            <a:off x="7260144" y="4266632"/>
            <a:ext cx="4471096" cy="707886"/>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Non-Zero Entropy</a:t>
            </a:r>
          </a:p>
        </p:txBody>
      </p:sp>
      <p:sp>
        <p:nvSpPr>
          <p:cNvPr id="5" name="Rectangle 4">
            <a:extLst>
              <a:ext uri="{FF2B5EF4-FFF2-40B4-BE49-F238E27FC236}">
                <a16:creationId xmlns:a16="http://schemas.microsoft.com/office/drawing/2014/main" id="{95314488-2D25-184B-84E5-1FCEB8FF04AA}"/>
              </a:ext>
            </a:extLst>
          </p:cNvPr>
          <p:cNvSpPr/>
          <p:nvPr/>
        </p:nvSpPr>
        <p:spPr>
          <a:xfrm>
            <a:off x="676464" y="1069144"/>
            <a:ext cx="6176932" cy="4234376"/>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7901FDA5-1412-2C47-86E0-7C7DFF9D6E44}"/>
              </a:ext>
            </a:extLst>
          </p:cNvPr>
          <p:cNvSpPr/>
          <p:nvPr/>
        </p:nvSpPr>
        <p:spPr>
          <a:xfrm>
            <a:off x="7260144" y="1069144"/>
            <a:ext cx="4471096" cy="4234376"/>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custDataLst>
      <p:tags r:id="rId1"/>
    </p:custDataLst>
    <p:extLst>
      <p:ext uri="{BB962C8B-B14F-4D97-AF65-F5344CB8AC3E}">
        <p14:creationId xmlns:p14="http://schemas.microsoft.com/office/powerpoint/2010/main" val="208430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3" grpId="0"/>
      <p:bldP spid="12"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Using Entropy to compare PDF (KL Divergence).</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33</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459774" y="667230"/>
            <a:ext cx="5325561" cy="297976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400" dirty="0">
                <a:solidFill>
                  <a:schemeClr val="accent2"/>
                </a:solidFill>
              </a:rPr>
              <a:t>.</a:t>
            </a:r>
            <a:r>
              <a:rPr lang="en-US" sz="1400" b="1" dirty="0">
                <a:solidFill>
                  <a:schemeClr val="tx1"/>
                </a:solidFill>
              </a:rPr>
              <a:t> </a:t>
            </a:r>
            <a:r>
              <a:rPr lang="en-US" sz="1400" b="1" dirty="0">
                <a:solidFill>
                  <a:schemeClr val="accent2">
                    <a:lumMod val="75000"/>
                  </a:schemeClr>
                </a:solidFill>
              </a:rPr>
              <a:t>In Many applications, we would like to approximate one complicated PDF with the known and analytical PDF.</a:t>
            </a:r>
          </a:p>
          <a:p>
            <a:endParaRPr lang="en-US" sz="1400" b="1" dirty="0">
              <a:solidFill>
                <a:schemeClr val="accent2">
                  <a:lumMod val="75000"/>
                </a:schemeClr>
              </a:solidFill>
            </a:endParaRPr>
          </a:p>
          <a:p>
            <a:r>
              <a:rPr lang="en-US" sz="1400" b="1" dirty="0">
                <a:solidFill>
                  <a:schemeClr val="accent2">
                    <a:lumMod val="75000"/>
                  </a:schemeClr>
                </a:solidFill>
              </a:rPr>
              <a:t>. For approximation, we would need some way to define the difference between two PDF [</a:t>
            </a:r>
            <a:r>
              <a:rPr lang="en-US" sz="1400" b="1" dirty="0" err="1">
                <a:solidFill>
                  <a:schemeClr val="accent2">
                    <a:lumMod val="75000"/>
                  </a:schemeClr>
                </a:solidFill>
              </a:rPr>
              <a:t>i.e</a:t>
            </a:r>
            <a:r>
              <a:rPr lang="en-US" sz="1400" b="1" dirty="0">
                <a:solidFill>
                  <a:schemeClr val="accent2">
                    <a:lumMod val="75000"/>
                  </a:schemeClr>
                </a:solidFill>
              </a:rPr>
              <a:t> p(x) and q(x)] so that we can minimize the difference between two PDF.</a:t>
            </a:r>
          </a:p>
          <a:p>
            <a:endParaRPr lang="en-US" sz="1400" b="1" dirty="0">
              <a:solidFill>
                <a:schemeClr val="accent2">
                  <a:lumMod val="75000"/>
                </a:schemeClr>
              </a:solidFill>
            </a:endParaRPr>
          </a:p>
          <a:p>
            <a:r>
              <a:rPr lang="en-US" sz="1400" b="1" dirty="0">
                <a:solidFill>
                  <a:schemeClr val="accent2">
                    <a:lumMod val="75000"/>
                  </a:schemeClr>
                </a:solidFill>
              </a:rPr>
              <a:t>. Since entropy is a functional on PDF which encodes it to one real number.</a:t>
            </a:r>
          </a:p>
          <a:p>
            <a:endParaRPr lang="en-US" sz="1400" b="1" dirty="0">
              <a:solidFill>
                <a:schemeClr val="accent2">
                  <a:lumMod val="75000"/>
                </a:schemeClr>
              </a:solidFill>
            </a:endParaRPr>
          </a:p>
          <a:p>
            <a:r>
              <a:rPr lang="en-US" sz="1400" b="1" dirty="0">
                <a:solidFill>
                  <a:schemeClr val="accent2">
                    <a:lumMod val="75000"/>
                  </a:schemeClr>
                </a:solidFill>
              </a:rPr>
              <a:t>. We can compare the difference between two entropies.</a:t>
            </a:r>
          </a:p>
          <a:p>
            <a:endParaRPr lang="en-US" sz="1400" b="1" dirty="0">
              <a:solidFill>
                <a:schemeClr val="accent2">
                  <a:lumMod val="75000"/>
                </a:schemeClr>
              </a:solidFill>
            </a:endParaRPr>
          </a:p>
          <a:p>
            <a:r>
              <a:rPr lang="en-US" sz="1400" b="1" dirty="0">
                <a:solidFill>
                  <a:schemeClr val="accent2">
                    <a:lumMod val="75000"/>
                  </a:schemeClr>
                </a:solidFill>
              </a:rPr>
              <a:t>. Since difference of entropies is actually difference of information content of each of the possible variables. We can use the difference in information content to compare two PDF</a:t>
            </a:r>
          </a:p>
          <a:p>
            <a:endParaRPr lang="en-US" sz="2000" b="1" dirty="0">
              <a:solidFill>
                <a:schemeClr val="tx1"/>
              </a:solidFill>
            </a:endParaRPr>
          </a:p>
          <a:p>
            <a:br>
              <a:rPr lang="en-US" dirty="0">
                <a:solidFill>
                  <a:schemeClr val="accent3"/>
                </a:solidFill>
              </a:rPr>
            </a:br>
            <a:endParaRPr lang="en-US" dirty="0">
              <a:solidFill>
                <a:schemeClr val="accent3"/>
              </a:solidFill>
            </a:endParaRPr>
          </a:p>
        </p:txBody>
      </p:sp>
      <p:sp>
        <p:nvSpPr>
          <p:cNvPr id="13" name="Title 2">
            <a:extLst>
              <a:ext uri="{FF2B5EF4-FFF2-40B4-BE49-F238E27FC236}">
                <a16:creationId xmlns:a16="http://schemas.microsoft.com/office/drawing/2014/main" id="{CDF487AF-037E-6D4B-8AEE-1C8C4D79B013}"/>
              </a:ext>
            </a:extLst>
          </p:cNvPr>
          <p:cNvSpPr txBox="1">
            <a:spLocks/>
          </p:cNvSpPr>
          <p:nvPr/>
        </p:nvSpPr>
        <p:spPr>
          <a:xfrm>
            <a:off x="459774" y="4132383"/>
            <a:ext cx="5325561" cy="117932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endParaRPr lang="en-US" sz="1400" b="1" dirty="0">
              <a:solidFill>
                <a:schemeClr val="accent2">
                  <a:lumMod val="75000"/>
                </a:schemeClr>
              </a:solidFill>
            </a:endParaRPr>
          </a:p>
          <a:p>
            <a:r>
              <a:rPr lang="en-US" sz="1400" b="1" dirty="0">
                <a:solidFill>
                  <a:schemeClr val="accent2">
                    <a:lumMod val="75000"/>
                  </a:schemeClr>
                </a:solidFill>
              </a:rPr>
              <a:t>. However final expectation is taken over the baseline PDF </a:t>
            </a:r>
            <a:r>
              <a:rPr lang="en-US" sz="1400" b="1" dirty="0" err="1">
                <a:solidFill>
                  <a:schemeClr val="accent2">
                    <a:lumMod val="75000"/>
                  </a:schemeClr>
                </a:solidFill>
              </a:rPr>
              <a:t>i.e</a:t>
            </a:r>
            <a:r>
              <a:rPr lang="en-US" sz="1400" b="1" dirty="0">
                <a:solidFill>
                  <a:schemeClr val="accent2">
                    <a:lumMod val="75000"/>
                  </a:schemeClr>
                </a:solidFill>
              </a:rPr>
              <a:t> p(x). </a:t>
            </a:r>
          </a:p>
          <a:p>
            <a:endParaRPr lang="en-US" sz="1400" b="1" dirty="0">
              <a:solidFill>
                <a:schemeClr val="accent2">
                  <a:lumMod val="75000"/>
                </a:schemeClr>
              </a:solidFill>
            </a:endParaRPr>
          </a:p>
          <a:p>
            <a:r>
              <a:rPr lang="en-US" sz="1400" b="1" dirty="0">
                <a:solidFill>
                  <a:schemeClr val="accent2">
                    <a:lumMod val="75000"/>
                  </a:schemeClr>
                </a:solidFill>
              </a:rPr>
              <a:t>. This difference is called KL-Divergence.</a:t>
            </a:r>
            <a:endParaRPr lang="en-US" sz="1400" b="1" dirty="0">
              <a:solidFill>
                <a:schemeClr val="tx1"/>
              </a:solidFill>
            </a:endParaRPr>
          </a:p>
          <a:p>
            <a:br>
              <a:rPr lang="en-US" dirty="0">
                <a:solidFill>
                  <a:schemeClr val="accent3"/>
                </a:solidFill>
              </a:rPr>
            </a:br>
            <a:endParaRPr lang="en-US" dirty="0">
              <a:solidFill>
                <a:schemeClr val="accent3"/>
              </a:solidFill>
            </a:endParaRPr>
          </a:p>
        </p:txBody>
      </p:sp>
      <p:grpSp>
        <p:nvGrpSpPr>
          <p:cNvPr id="14" name="Group 13">
            <a:extLst>
              <a:ext uri="{FF2B5EF4-FFF2-40B4-BE49-F238E27FC236}">
                <a16:creationId xmlns:a16="http://schemas.microsoft.com/office/drawing/2014/main" id="{3DCBB4FD-45A7-AC4D-A933-943B9FB33745}"/>
              </a:ext>
            </a:extLst>
          </p:cNvPr>
          <p:cNvGrpSpPr/>
          <p:nvPr/>
        </p:nvGrpSpPr>
        <p:grpSpPr>
          <a:xfrm>
            <a:off x="5605779" y="883523"/>
            <a:ext cx="6456068" cy="825624"/>
            <a:chOff x="5792210" y="1047564"/>
            <a:chExt cx="6456068" cy="825624"/>
          </a:xfrm>
        </p:grpSpPr>
        <p:sp>
          <p:nvSpPr>
            <p:cNvPr id="34" name="Rounded Rectangle 33">
              <a:extLst>
                <a:ext uri="{FF2B5EF4-FFF2-40B4-BE49-F238E27FC236}">
                  <a16:creationId xmlns:a16="http://schemas.microsoft.com/office/drawing/2014/main" id="{926A3962-939D-9F41-9B18-8FBCD24805E3}"/>
                </a:ext>
              </a:extLst>
            </p:cNvPr>
            <p:cNvSpPr/>
            <p:nvPr/>
          </p:nvSpPr>
          <p:spPr>
            <a:xfrm>
              <a:off x="5792210" y="1047564"/>
              <a:ext cx="6456068" cy="825624"/>
            </a:xfrm>
            <a:prstGeom prst="roundRect">
              <a:avLst/>
            </a:prstGeom>
            <a:ln w="254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7" name="Picture 6">
              <a:extLst>
                <a:ext uri="{FF2B5EF4-FFF2-40B4-BE49-F238E27FC236}">
                  <a16:creationId xmlns:a16="http://schemas.microsoft.com/office/drawing/2014/main" id="{D250E077-5E47-AB45-8980-C913F21A55F6}"/>
                </a:ext>
              </a:extLst>
            </p:cNvPr>
            <p:cNvPicPr>
              <a:picLocks noChangeAspect="1"/>
            </p:cNvPicPr>
            <p:nvPr/>
          </p:nvPicPr>
          <p:blipFill>
            <a:blip r:embed="rId4"/>
            <a:stretch>
              <a:fillRect/>
            </a:stretch>
          </p:blipFill>
          <p:spPr>
            <a:xfrm>
              <a:off x="5838997" y="1221026"/>
              <a:ext cx="6353003" cy="470751"/>
            </a:xfrm>
            <a:prstGeom prst="rect">
              <a:avLst/>
            </a:prstGeom>
          </p:spPr>
        </p:pic>
      </p:grpSp>
      <p:grpSp>
        <p:nvGrpSpPr>
          <p:cNvPr id="15" name="Group 14">
            <a:extLst>
              <a:ext uri="{FF2B5EF4-FFF2-40B4-BE49-F238E27FC236}">
                <a16:creationId xmlns:a16="http://schemas.microsoft.com/office/drawing/2014/main" id="{BC4FDF82-8AEC-6D43-9D14-0B6961DB5C20}"/>
              </a:ext>
            </a:extLst>
          </p:cNvPr>
          <p:cNvGrpSpPr/>
          <p:nvPr/>
        </p:nvGrpSpPr>
        <p:grpSpPr>
          <a:xfrm>
            <a:off x="5652566" y="3145149"/>
            <a:ext cx="6409281" cy="1974540"/>
            <a:chOff x="5652566" y="3145149"/>
            <a:chExt cx="6409281" cy="1974540"/>
          </a:xfrm>
        </p:grpSpPr>
        <p:pic>
          <p:nvPicPr>
            <p:cNvPr id="10" name="Picture 9">
              <a:extLst>
                <a:ext uri="{FF2B5EF4-FFF2-40B4-BE49-F238E27FC236}">
                  <a16:creationId xmlns:a16="http://schemas.microsoft.com/office/drawing/2014/main" id="{931C42FB-065A-514C-8EF3-9643C8487E24}"/>
                </a:ext>
              </a:extLst>
            </p:cNvPr>
            <p:cNvPicPr>
              <a:picLocks noChangeAspect="1"/>
            </p:cNvPicPr>
            <p:nvPr/>
          </p:nvPicPr>
          <p:blipFill>
            <a:blip r:embed="rId5"/>
            <a:stretch>
              <a:fillRect/>
            </a:stretch>
          </p:blipFill>
          <p:spPr>
            <a:xfrm>
              <a:off x="5652566" y="3258105"/>
              <a:ext cx="6085716" cy="1704512"/>
            </a:xfrm>
            <a:prstGeom prst="rect">
              <a:avLst/>
            </a:prstGeom>
          </p:spPr>
        </p:pic>
        <p:sp>
          <p:nvSpPr>
            <p:cNvPr id="17" name="Rounded Rectangle 16">
              <a:extLst>
                <a:ext uri="{FF2B5EF4-FFF2-40B4-BE49-F238E27FC236}">
                  <a16:creationId xmlns:a16="http://schemas.microsoft.com/office/drawing/2014/main" id="{51C9A109-7AFF-C04B-A7C5-60F4A0DC1ACA}"/>
                </a:ext>
              </a:extLst>
            </p:cNvPr>
            <p:cNvSpPr/>
            <p:nvPr/>
          </p:nvSpPr>
          <p:spPr>
            <a:xfrm>
              <a:off x="5652566" y="3145149"/>
              <a:ext cx="6409281" cy="1974540"/>
            </a:xfrm>
            <a:prstGeom prst="roundRect">
              <a:avLst/>
            </a:prstGeom>
            <a:ln w="2540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8809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192908" y="170505"/>
            <a:ext cx="10082948" cy="508000"/>
          </a:xfrm>
        </p:spPr>
        <p:txBody>
          <a:bodyPr/>
          <a:lstStyle/>
          <a:p>
            <a:r>
              <a:rPr lang="en-US" b="1" dirty="0">
                <a:latin typeface="IBM Plex Sans" charset="0"/>
                <a:ea typeface="IBM Plex Sans" charset="0"/>
                <a:cs typeface="IBM Plex Sans" charset="0"/>
              </a:rPr>
              <a:t>KL Divergence Illustration</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34</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41539" y="5388746"/>
            <a:ext cx="11345661" cy="9144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200" b="1" dirty="0">
                <a:solidFill>
                  <a:schemeClr val="accent2"/>
                </a:solidFill>
              </a:rPr>
              <a:t>. </a:t>
            </a:r>
            <a:r>
              <a:rPr lang="en-US" sz="1200" b="1" dirty="0">
                <a:solidFill>
                  <a:schemeClr val="accent2">
                    <a:lumMod val="75000"/>
                  </a:schemeClr>
                </a:solidFill>
              </a:rPr>
              <a:t>KL Divergence between two PDF p(x) and q(x).</a:t>
            </a:r>
          </a:p>
          <a:p>
            <a:endParaRPr lang="en-US" sz="1200" b="1" dirty="0">
              <a:solidFill>
                <a:schemeClr val="accent2">
                  <a:lumMod val="75000"/>
                </a:schemeClr>
              </a:solidFill>
            </a:endParaRPr>
          </a:p>
          <a:p>
            <a:r>
              <a:rPr lang="en-US" sz="1200" b="1" dirty="0">
                <a:solidFill>
                  <a:schemeClr val="accent2">
                    <a:lumMod val="75000"/>
                  </a:schemeClr>
                </a:solidFill>
              </a:rPr>
              <a:t>. KL divergence is always positive and zero when two PDF are same and increase rapidly for differences.</a:t>
            </a:r>
            <a:endParaRPr lang="en-US" sz="1200" dirty="0">
              <a:solidFill>
                <a:schemeClr val="accent3"/>
              </a:solidFill>
            </a:endParaRPr>
          </a:p>
        </p:txBody>
      </p:sp>
      <p:pic>
        <p:nvPicPr>
          <p:cNvPr id="3" name="KL_divergence_demo.mp4">
            <a:hlinkClick r:id="" action="ppaction://media"/>
            <a:extLst>
              <a:ext uri="{FF2B5EF4-FFF2-40B4-BE49-F238E27FC236}">
                <a16:creationId xmlns:a16="http://schemas.microsoft.com/office/drawing/2014/main" id="{BD555A54-1108-C341-BB94-F3889CCF1004}"/>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541539" y="711163"/>
            <a:ext cx="10244831" cy="3920128"/>
          </a:xfrm>
          <a:prstGeom prst="rect">
            <a:avLst/>
          </a:prstGeom>
        </p:spPr>
      </p:pic>
    </p:spTree>
    <p:custDataLst>
      <p:tags r:id="rId1"/>
    </p:custDataLst>
    <p:extLst>
      <p:ext uri="{BB962C8B-B14F-4D97-AF65-F5344CB8AC3E}">
        <p14:creationId xmlns:p14="http://schemas.microsoft.com/office/powerpoint/2010/main" val="2213932240"/>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35</a:t>
            </a:fld>
            <a:endParaRPr lang="uk-UA"/>
          </a:p>
        </p:txBody>
      </p:sp>
      <p:sp>
        <p:nvSpPr>
          <p:cNvPr id="309" name="Shape 309"/>
          <p:cNvSpPr txBox="1">
            <a:spLocks noGrp="1"/>
          </p:cNvSpPr>
          <p:nvPr>
            <p:ph type="title"/>
          </p:nvPr>
        </p:nvSpPr>
        <p:spPr>
          <a:xfrm>
            <a:off x="389206" y="99412"/>
            <a:ext cx="6627414" cy="5991669"/>
          </a:xfrm>
        </p:spPr>
        <p:txBody>
          <a:bodyPr/>
          <a:lstStyle/>
          <a:p>
            <a:r>
              <a:rPr lang="en-US" dirty="0"/>
              <a:t>Section: Common Distributions =&gt;</a:t>
            </a:r>
            <a:br>
              <a:rPr lang="en-US" dirty="0"/>
            </a:br>
            <a:r>
              <a:rPr lang="en-US" sz="4400" b="1" dirty="0">
                <a:solidFill>
                  <a:srgbClr val="FFFF00"/>
                </a:solidFill>
              </a:rPr>
              <a:t>Gaussian Distribution</a:t>
            </a:r>
          </a:p>
        </p:txBody>
      </p:sp>
      <p:pic>
        <p:nvPicPr>
          <p:cNvPr id="5" name="Picture 4">
            <a:extLst>
              <a:ext uri="{FF2B5EF4-FFF2-40B4-BE49-F238E27FC236}">
                <a16:creationId xmlns:a16="http://schemas.microsoft.com/office/drawing/2014/main" id="{46C9B85B-70C1-5148-A47F-E0EE4EF2FECA}"/>
              </a:ext>
            </a:extLst>
          </p:cNvPr>
          <p:cNvPicPr>
            <a:picLocks noChangeAspect="1"/>
          </p:cNvPicPr>
          <p:nvPr/>
        </p:nvPicPr>
        <p:blipFill>
          <a:blip r:embed="rId3"/>
          <a:stretch>
            <a:fillRect/>
          </a:stretch>
        </p:blipFill>
        <p:spPr>
          <a:xfrm>
            <a:off x="4503029" y="1768922"/>
            <a:ext cx="4640971" cy="3327489"/>
          </a:xfrm>
          <a:prstGeom prst="rect">
            <a:avLst/>
          </a:prstGeom>
        </p:spPr>
      </p:pic>
    </p:spTree>
    <p:extLst>
      <p:ext uri="{BB962C8B-B14F-4D97-AF65-F5344CB8AC3E}">
        <p14:creationId xmlns:p14="http://schemas.microsoft.com/office/powerpoint/2010/main" val="30140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Gaussian Distribution How it arises?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36</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1"/>
            <a:ext cx="10788481" cy="551051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lumMod val="75000"/>
                  </a:schemeClr>
                </a:solidFill>
              </a:rPr>
              <a:t>.</a:t>
            </a:r>
            <a:r>
              <a:rPr lang="en-US" sz="2000" b="1" dirty="0">
                <a:solidFill>
                  <a:schemeClr val="accent2">
                    <a:lumMod val="75000"/>
                  </a:schemeClr>
                </a:solidFill>
              </a:rPr>
              <a:t> Lets do one thought experiments. There is a party and there are around 200 drunk people. </a:t>
            </a:r>
          </a:p>
          <a:p>
            <a:endParaRPr lang="en-US" sz="2000" b="1" dirty="0">
              <a:solidFill>
                <a:schemeClr val="accent2">
                  <a:lumMod val="75000"/>
                </a:schemeClr>
              </a:solidFill>
            </a:endParaRPr>
          </a:p>
          <a:p>
            <a:r>
              <a:rPr lang="en-US" sz="2000" b="1" dirty="0">
                <a:solidFill>
                  <a:schemeClr val="accent2">
                    <a:lumMod val="75000"/>
                  </a:schemeClr>
                </a:solidFill>
              </a:rPr>
              <a:t>. Each of them decide to toss a coin and on head they go left one steps and on tail they go right one steps. </a:t>
            </a:r>
          </a:p>
          <a:p>
            <a:endParaRPr lang="en-US" sz="2000" b="1" dirty="0">
              <a:solidFill>
                <a:schemeClr val="accent2">
                  <a:lumMod val="75000"/>
                </a:schemeClr>
              </a:solidFill>
            </a:endParaRPr>
          </a:p>
          <a:p>
            <a:r>
              <a:rPr lang="en-US" sz="2000" b="1" dirty="0">
                <a:solidFill>
                  <a:schemeClr val="accent2">
                    <a:lumMod val="75000"/>
                  </a:schemeClr>
                </a:solidFill>
              </a:rPr>
              <a:t>. Each of them repeated the coin toss for 200 times.</a:t>
            </a:r>
          </a:p>
          <a:p>
            <a:endParaRPr lang="en-US" sz="2000" b="1" dirty="0">
              <a:solidFill>
                <a:schemeClr val="accent2">
                  <a:lumMod val="75000"/>
                </a:schemeClr>
              </a:solidFill>
            </a:endParaRPr>
          </a:p>
          <a:p>
            <a:r>
              <a:rPr lang="en-US" sz="2000" b="1" dirty="0">
                <a:solidFill>
                  <a:schemeClr val="accent2">
                    <a:lumMod val="75000"/>
                  </a:schemeClr>
                </a:solidFill>
              </a:rPr>
              <a:t>. We don’t care about individual but as a group where does everyone ends up?</a:t>
            </a:r>
          </a:p>
          <a:p>
            <a:endParaRPr lang="en-US" sz="2000" b="1" dirty="0">
              <a:solidFill>
                <a:schemeClr val="accent2">
                  <a:lumMod val="75000"/>
                </a:schemeClr>
              </a:solidFill>
            </a:endParaRPr>
          </a:p>
          <a:p>
            <a:r>
              <a:rPr lang="en-US" sz="2000" b="1" dirty="0">
                <a:solidFill>
                  <a:schemeClr val="accent2">
                    <a:lumMod val="75000"/>
                  </a:schemeClr>
                </a:solidFill>
              </a:rPr>
              <a:t>. We can simulate it and plot the final and intermediate location of each of the person.</a:t>
            </a:r>
          </a:p>
          <a:p>
            <a:endParaRPr lang="en-US" sz="2000" b="1" dirty="0">
              <a:solidFill>
                <a:schemeClr val="accent2">
                  <a:lumMod val="75000"/>
                </a:schemeClr>
              </a:solidFill>
            </a:endParaRPr>
          </a:p>
          <a:p>
            <a:r>
              <a:rPr lang="en-US" sz="2000" b="1" dirty="0">
                <a:solidFill>
                  <a:schemeClr val="accent2">
                    <a:lumMod val="75000"/>
                  </a:schemeClr>
                </a:solidFill>
              </a:rPr>
              <a:t>. X axis denote the time and Y axis denotes the location in 1D.</a:t>
            </a:r>
          </a:p>
        </p:txBody>
      </p:sp>
    </p:spTree>
    <p:custDataLst>
      <p:tags r:id="rId1"/>
    </p:custDataLst>
    <p:extLst>
      <p:ext uri="{BB962C8B-B14F-4D97-AF65-F5344CB8AC3E}">
        <p14:creationId xmlns:p14="http://schemas.microsoft.com/office/powerpoint/2010/main" val="1763682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5" y="170505"/>
            <a:ext cx="10515197" cy="508000"/>
          </a:xfrm>
        </p:spPr>
        <p:txBody>
          <a:bodyPr/>
          <a:lstStyle/>
          <a:p>
            <a:r>
              <a:rPr lang="en-US" b="1" dirty="0">
                <a:latin typeface="IBM Plex Sans" charset="0"/>
                <a:ea typeface="IBM Plex Sans" charset="0"/>
                <a:cs typeface="IBM Plex Sans" charset="0"/>
              </a:rPr>
              <a:t>Gaussian Distribution from the common Random Walk</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37</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785264" y="4322152"/>
            <a:ext cx="5101936" cy="229603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tx1"/>
                </a:solidFill>
              </a:rPr>
              <a:t> Every one is clustered around origin </a:t>
            </a:r>
            <a:r>
              <a:rPr lang="en-US" sz="2000" b="1" dirty="0" err="1">
                <a:solidFill>
                  <a:schemeClr val="tx1"/>
                </a:solidFill>
              </a:rPr>
              <a:t>i.e</a:t>
            </a:r>
            <a:r>
              <a:rPr lang="en-US" sz="2000" b="1" dirty="0">
                <a:solidFill>
                  <a:schemeClr val="tx1"/>
                </a:solidFill>
              </a:rPr>
              <a:t> 0 why?</a:t>
            </a:r>
          </a:p>
          <a:p>
            <a:endParaRPr lang="en-US" sz="2000" b="1" dirty="0">
              <a:solidFill>
                <a:schemeClr val="tx1"/>
              </a:solidFill>
            </a:endParaRPr>
          </a:p>
          <a:p>
            <a:r>
              <a:rPr lang="en-US" sz="2000" b="1" dirty="0">
                <a:solidFill>
                  <a:schemeClr val="tx1"/>
                </a:solidFill>
              </a:rPr>
              <a:t>. There is some variance of their spread and why is it contained?</a:t>
            </a:r>
          </a:p>
          <a:p>
            <a:endParaRPr lang="en-US" sz="2000" b="1" dirty="0">
              <a:solidFill>
                <a:schemeClr val="tx1"/>
              </a:solidFill>
            </a:endParaRPr>
          </a:p>
          <a:p>
            <a:r>
              <a:rPr lang="en-US" sz="2000" b="1" dirty="0">
                <a:solidFill>
                  <a:schemeClr val="tx1"/>
                </a:solidFill>
              </a:rPr>
              <a:t>. Why this phenomenon i.e. </a:t>
            </a:r>
            <a:r>
              <a:rPr lang="en-US" sz="2000" b="1" dirty="0" err="1">
                <a:solidFill>
                  <a:schemeClr val="tx1"/>
                </a:solidFill>
              </a:rPr>
              <a:t>Stochactic</a:t>
            </a:r>
            <a:r>
              <a:rPr lang="en-US" sz="2000" b="1" dirty="0">
                <a:solidFill>
                  <a:schemeClr val="tx1"/>
                </a:solidFill>
              </a:rPr>
              <a:t> Process is  important?</a:t>
            </a:r>
          </a:p>
          <a:p>
            <a:br>
              <a:rPr lang="en-US" dirty="0">
                <a:solidFill>
                  <a:schemeClr val="accent3"/>
                </a:solidFill>
              </a:rPr>
            </a:br>
            <a:endParaRPr lang="en-US" dirty="0">
              <a:solidFill>
                <a:schemeClr val="accent3"/>
              </a:solidFill>
            </a:endParaRPr>
          </a:p>
        </p:txBody>
      </p:sp>
      <p:pic>
        <p:nvPicPr>
          <p:cNvPr id="3" name="Picture 2">
            <a:extLst>
              <a:ext uri="{FF2B5EF4-FFF2-40B4-BE49-F238E27FC236}">
                <a16:creationId xmlns:a16="http://schemas.microsoft.com/office/drawing/2014/main" id="{A8D27528-6256-B14E-9D53-09E19E4B5288}"/>
              </a:ext>
            </a:extLst>
          </p:cNvPr>
          <p:cNvPicPr>
            <a:picLocks noChangeAspect="1"/>
          </p:cNvPicPr>
          <p:nvPr/>
        </p:nvPicPr>
        <p:blipFill>
          <a:blip r:embed="rId4"/>
          <a:stretch>
            <a:fillRect/>
          </a:stretch>
        </p:blipFill>
        <p:spPr>
          <a:xfrm>
            <a:off x="297221" y="906747"/>
            <a:ext cx="8701306" cy="3301284"/>
          </a:xfrm>
          <a:prstGeom prst="rect">
            <a:avLst/>
          </a:prstGeom>
        </p:spPr>
      </p:pic>
      <p:pic>
        <p:nvPicPr>
          <p:cNvPr id="7" name="Picture 6">
            <a:extLst>
              <a:ext uri="{FF2B5EF4-FFF2-40B4-BE49-F238E27FC236}">
                <a16:creationId xmlns:a16="http://schemas.microsoft.com/office/drawing/2014/main" id="{E7A51146-470B-FE40-8E4B-9573959D4CC4}"/>
              </a:ext>
            </a:extLst>
          </p:cNvPr>
          <p:cNvPicPr>
            <a:picLocks noChangeAspect="1"/>
          </p:cNvPicPr>
          <p:nvPr/>
        </p:nvPicPr>
        <p:blipFill>
          <a:blip r:embed="rId5"/>
          <a:stretch>
            <a:fillRect/>
          </a:stretch>
        </p:blipFill>
        <p:spPr>
          <a:xfrm rot="5400000">
            <a:off x="8199939" y="1705335"/>
            <a:ext cx="3301284" cy="1704109"/>
          </a:xfrm>
          <a:prstGeom prst="rect">
            <a:avLst/>
          </a:prstGeom>
        </p:spPr>
      </p:pic>
      <p:pic>
        <p:nvPicPr>
          <p:cNvPr id="5" name="Picture 4">
            <a:extLst>
              <a:ext uri="{FF2B5EF4-FFF2-40B4-BE49-F238E27FC236}">
                <a16:creationId xmlns:a16="http://schemas.microsoft.com/office/drawing/2014/main" id="{39A92578-ED7B-1E4F-A200-D723040122E3}"/>
              </a:ext>
            </a:extLst>
          </p:cNvPr>
          <p:cNvPicPr>
            <a:picLocks noChangeAspect="1"/>
          </p:cNvPicPr>
          <p:nvPr/>
        </p:nvPicPr>
        <p:blipFill>
          <a:blip r:embed="rId6"/>
          <a:stretch>
            <a:fillRect/>
          </a:stretch>
        </p:blipFill>
        <p:spPr>
          <a:xfrm>
            <a:off x="584777" y="4711699"/>
            <a:ext cx="5637900" cy="1335809"/>
          </a:xfrm>
          <a:prstGeom prst="rect">
            <a:avLst/>
          </a:prstGeom>
        </p:spPr>
      </p:pic>
    </p:spTree>
    <p:custDataLst>
      <p:tags r:id="rId1"/>
    </p:custDataLst>
    <p:extLst>
      <p:ext uri="{BB962C8B-B14F-4D97-AF65-F5344CB8AC3E}">
        <p14:creationId xmlns:p14="http://schemas.microsoft.com/office/powerpoint/2010/main" val="986890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Multidimensional Gaussian Distribution.</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38</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21554" y="4734098"/>
            <a:ext cx="7174345" cy="188408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tx1"/>
                </a:solidFill>
              </a:rPr>
              <a:t> </a:t>
            </a:r>
            <a:r>
              <a:rPr lang="en-US" sz="2000" b="1" dirty="0">
                <a:solidFill>
                  <a:schemeClr val="accent2"/>
                </a:solidFill>
              </a:rPr>
              <a:t>We could have more co-related variables </a:t>
            </a:r>
            <a:r>
              <a:rPr lang="en-US" sz="2000" b="1" dirty="0" err="1">
                <a:solidFill>
                  <a:schemeClr val="accent2"/>
                </a:solidFill>
              </a:rPr>
              <a:t>i.e</a:t>
            </a:r>
            <a:r>
              <a:rPr lang="en-US" sz="2000" b="1" dirty="0">
                <a:solidFill>
                  <a:schemeClr val="accent2"/>
                </a:solidFill>
              </a:rPr>
              <a:t> height and weight of person </a:t>
            </a:r>
            <a:r>
              <a:rPr lang="en-US" sz="2000" b="1" dirty="0" err="1">
                <a:solidFill>
                  <a:schemeClr val="accent2"/>
                </a:solidFill>
              </a:rPr>
              <a:t>etc</a:t>
            </a:r>
            <a:r>
              <a:rPr lang="en-US" sz="2000" b="1" dirty="0">
                <a:solidFill>
                  <a:schemeClr val="accent2"/>
                </a:solidFill>
              </a:rPr>
              <a:t> and this gives rise to multidimensional Gaussian distribution</a:t>
            </a:r>
          </a:p>
        </p:txBody>
      </p:sp>
      <p:pic>
        <p:nvPicPr>
          <p:cNvPr id="3" name="Picture 2">
            <a:extLst>
              <a:ext uri="{FF2B5EF4-FFF2-40B4-BE49-F238E27FC236}">
                <a16:creationId xmlns:a16="http://schemas.microsoft.com/office/drawing/2014/main" id="{AD89DBDC-3F1D-E248-9F10-8219743081B6}"/>
              </a:ext>
            </a:extLst>
          </p:cNvPr>
          <p:cNvPicPr>
            <a:picLocks noChangeAspect="1"/>
          </p:cNvPicPr>
          <p:nvPr/>
        </p:nvPicPr>
        <p:blipFill>
          <a:blip r:embed="rId4"/>
          <a:stretch>
            <a:fillRect/>
          </a:stretch>
        </p:blipFill>
        <p:spPr>
          <a:xfrm>
            <a:off x="621554" y="1033894"/>
            <a:ext cx="10804848" cy="3517323"/>
          </a:xfrm>
          <a:prstGeom prst="rect">
            <a:avLst/>
          </a:prstGeom>
        </p:spPr>
      </p:pic>
    </p:spTree>
    <p:custDataLst>
      <p:tags r:id="rId1"/>
    </p:custDataLst>
    <p:extLst>
      <p:ext uri="{BB962C8B-B14F-4D97-AF65-F5344CB8AC3E}">
        <p14:creationId xmlns:p14="http://schemas.microsoft.com/office/powerpoint/2010/main" val="1031072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93519" y="170505"/>
            <a:ext cx="12098482" cy="508000"/>
          </a:xfrm>
        </p:spPr>
        <p:txBody>
          <a:bodyPr/>
          <a:lstStyle/>
          <a:p>
            <a:r>
              <a:rPr lang="en-US" sz="2800" b="1" dirty="0">
                <a:latin typeface="IBM Plex Sans" charset="0"/>
                <a:ea typeface="IBM Plex Sans" charset="0"/>
                <a:cs typeface="IBM Plex Sans" charset="0"/>
              </a:rPr>
              <a:t>Gaussian Distribution Properties </a:t>
            </a:r>
            <a:r>
              <a:rPr lang="en-US" b="1" dirty="0">
                <a:latin typeface="IBM Plex Sans" charset="0"/>
                <a:ea typeface="IBM Plex Sans" charset="0"/>
                <a:cs typeface="IBM Plex Sans" charset="0"/>
              </a:rPr>
              <a:t>(</a:t>
            </a:r>
            <a:r>
              <a:rPr lang="en-US" sz="1800" b="1" dirty="0">
                <a:solidFill>
                  <a:srgbClr val="FF0000"/>
                </a:solidFill>
                <a:latin typeface="IBM Plex Sans" charset="0"/>
                <a:ea typeface="IBM Plex Sans" charset="0"/>
                <a:cs typeface="IBM Plex Sans" charset="0"/>
              </a:rPr>
              <a:t>TBD visuals for translation, sum and product</a:t>
            </a:r>
            <a:r>
              <a:rPr lang="en-US" b="1" dirty="0">
                <a:latin typeface="IBM Plex Sans" charset="0"/>
                <a:ea typeface="IBM Plex Sans" charset="0"/>
                <a:cs typeface="IBM Plex Sans" charset="0"/>
              </a:rPr>
              <a:t>)</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39</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894576" y="866331"/>
            <a:ext cx="4992624" cy="55689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tx1"/>
                </a:solidFill>
              </a:rPr>
              <a:t> </a:t>
            </a:r>
            <a:r>
              <a:rPr lang="en-US" sz="2000" b="1" dirty="0">
                <a:solidFill>
                  <a:schemeClr val="accent2">
                    <a:lumMod val="75000"/>
                  </a:schemeClr>
                </a:solidFill>
              </a:rPr>
              <a:t>Conditional are also Gaussian (note projection on vertical planes</a:t>
            </a:r>
          </a:p>
          <a:p>
            <a:endParaRPr lang="en-US" sz="2000" b="1" dirty="0">
              <a:solidFill>
                <a:schemeClr val="accent2">
                  <a:lumMod val="75000"/>
                </a:schemeClr>
              </a:solidFill>
            </a:endParaRPr>
          </a:p>
          <a:p>
            <a:r>
              <a:rPr lang="en-US" sz="2000" b="1" dirty="0">
                <a:solidFill>
                  <a:schemeClr val="accent2">
                    <a:lumMod val="75000"/>
                  </a:schemeClr>
                </a:solidFill>
              </a:rPr>
              <a:t>. Since Marginal can be computed using summation of all the conditional that will be also be Gaussian since linear Combination is also Gaussian.</a:t>
            </a:r>
          </a:p>
          <a:p>
            <a:endParaRPr lang="en-US" sz="2000" b="1" dirty="0">
              <a:solidFill>
                <a:schemeClr val="accent2">
                  <a:lumMod val="75000"/>
                </a:schemeClr>
              </a:solidFill>
            </a:endParaRPr>
          </a:p>
          <a:p>
            <a:r>
              <a:rPr lang="en-US" sz="2000" b="1" dirty="0">
                <a:solidFill>
                  <a:schemeClr val="accent2">
                    <a:lumMod val="75000"/>
                  </a:schemeClr>
                </a:solidFill>
              </a:rPr>
              <a:t>. </a:t>
            </a:r>
            <a:r>
              <a:rPr lang="en-US" sz="2000" b="1" dirty="0" err="1">
                <a:solidFill>
                  <a:schemeClr val="accent2">
                    <a:lumMod val="75000"/>
                  </a:schemeClr>
                </a:solidFill>
              </a:rPr>
              <a:t>Iso</a:t>
            </a:r>
            <a:r>
              <a:rPr lang="en-US" sz="2000" b="1" dirty="0">
                <a:solidFill>
                  <a:schemeClr val="accent2">
                    <a:lumMod val="75000"/>
                  </a:schemeClr>
                </a:solidFill>
              </a:rPr>
              <a:t> </a:t>
            </a:r>
            <a:r>
              <a:rPr lang="en-US" sz="2000" b="1" dirty="0" err="1">
                <a:solidFill>
                  <a:schemeClr val="accent2">
                    <a:lumMod val="75000"/>
                  </a:schemeClr>
                </a:solidFill>
              </a:rPr>
              <a:t>Countours</a:t>
            </a:r>
            <a:r>
              <a:rPr lang="en-US" sz="2000" b="1" dirty="0">
                <a:solidFill>
                  <a:schemeClr val="accent2">
                    <a:lumMod val="75000"/>
                  </a:schemeClr>
                </a:solidFill>
              </a:rPr>
              <a:t> gives us same probabilities and are ellipses.</a:t>
            </a:r>
          </a:p>
          <a:p>
            <a:endParaRPr lang="en-US" sz="2000" b="1" dirty="0">
              <a:solidFill>
                <a:schemeClr val="accent2">
                  <a:lumMod val="75000"/>
                </a:schemeClr>
              </a:solidFill>
            </a:endParaRPr>
          </a:p>
          <a:p>
            <a:r>
              <a:rPr lang="en-US" sz="2000" b="1" dirty="0">
                <a:solidFill>
                  <a:schemeClr val="accent2">
                    <a:lumMod val="75000"/>
                  </a:schemeClr>
                </a:solidFill>
              </a:rPr>
              <a:t>. Translation results in Gaussian Distributions.</a:t>
            </a:r>
          </a:p>
          <a:p>
            <a:endParaRPr lang="en-US" sz="2000" b="1" dirty="0">
              <a:solidFill>
                <a:schemeClr val="accent2">
                  <a:lumMod val="75000"/>
                </a:schemeClr>
              </a:solidFill>
            </a:endParaRPr>
          </a:p>
          <a:p>
            <a:r>
              <a:rPr lang="en-US" sz="2000" b="1" dirty="0">
                <a:solidFill>
                  <a:schemeClr val="accent2">
                    <a:lumMod val="75000"/>
                  </a:schemeClr>
                </a:solidFill>
              </a:rPr>
              <a:t>. Sum of two Gaussian is Gaussian.</a:t>
            </a:r>
          </a:p>
          <a:p>
            <a:endParaRPr lang="en-US" sz="2000" b="1" dirty="0">
              <a:solidFill>
                <a:schemeClr val="accent2">
                  <a:lumMod val="75000"/>
                </a:schemeClr>
              </a:solidFill>
            </a:endParaRPr>
          </a:p>
          <a:p>
            <a:r>
              <a:rPr lang="en-US" sz="2000" b="1" dirty="0">
                <a:solidFill>
                  <a:schemeClr val="accent2">
                    <a:lumMod val="75000"/>
                  </a:schemeClr>
                </a:solidFill>
              </a:rPr>
              <a:t>. Product of two Gaussian is Gaussian.</a:t>
            </a:r>
          </a:p>
          <a:p>
            <a:br>
              <a:rPr lang="en-US" dirty="0">
                <a:solidFill>
                  <a:schemeClr val="accent3"/>
                </a:solidFill>
              </a:rPr>
            </a:br>
            <a:endParaRPr lang="en-US" dirty="0">
              <a:solidFill>
                <a:schemeClr val="accent3"/>
              </a:solidFill>
            </a:endParaRPr>
          </a:p>
        </p:txBody>
      </p:sp>
      <p:pic>
        <p:nvPicPr>
          <p:cNvPr id="5" name="Picture 4">
            <a:extLst>
              <a:ext uri="{FF2B5EF4-FFF2-40B4-BE49-F238E27FC236}">
                <a16:creationId xmlns:a16="http://schemas.microsoft.com/office/drawing/2014/main" id="{2502FB26-C7E5-6747-91B0-8F9B31FF3ABC}"/>
              </a:ext>
            </a:extLst>
          </p:cNvPr>
          <p:cNvPicPr>
            <a:picLocks noChangeAspect="1"/>
          </p:cNvPicPr>
          <p:nvPr/>
        </p:nvPicPr>
        <p:blipFill>
          <a:blip r:embed="rId4"/>
          <a:stretch>
            <a:fillRect/>
          </a:stretch>
        </p:blipFill>
        <p:spPr>
          <a:xfrm>
            <a:off x="0" y="424505"/>
            <a:ext cx="6438900" cy="5911850"/>
          </a:xfrm>
          <a:prstGeom prst="rect">
            <a:avLst/>
          </a:prstGeom>
        </p:spPr>
      </p:pic>
    </p:spTree>
    <p:custDataLst>
      <p:tags r:id="rId1"/>
    </p:custDataLst>
    <p:extLst>
      <p:ext uri="{BB962C8B-B14F-4D97-AF65-F5344CB8AC3E}">
        <p14:creationId xmlns:p14="http://schemas.microsoft.com/office/powerpoint/2010/main" val="355793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a:t>
            </a:fld>
            <a:endParaRPr lang="uk-UA"/>
          </a:p>
        </p:txBody>
      </p:sp>
      <p:sp>
        <p:nvSpPr>
          <p:cNvPr id="309" name="Shape 309"/>
          <p:cNvSpPr txBox="1">
            <a:spLocks noGrp="1"/>
          </p:cNvSpPr>
          <p:nvPr>
            <p:ph type="title"/>
          </p:nvPr>
        </p:nvSpPr>
        <p:spPr>
          <a:xfrm>
            <a:off x="187570" y="112189"/>
            <a:ext cx="11887200" cy="1493874"/>
          </a:xfrm>
        </p:spPr>
        <p:txBody>
          <a:bodyPr/>
          <a:lstStyle/>
          <a:p>
            <a:r>
              <a:rPr lang="en-US" dirty="0"/>
              <a:t>Section: </a:t>
            </a:r>
            <a:r>
              <a:rPr lang="en-US" sz="4800" b="1" dirty="0">
                <a:solidFill>
                  <a:srgbClr val="FFFF00"/>
                </a:solidFill>
              </a:rPr>
              <a:t>Random Variables and Probability</a:t>
            </a:r>
          </a:p>
        </p:txBody>
      </p:sp>
      <p:pic>
        <p:nvPicPr>
          <p:cNvPr id="3" name="Picture 2"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898" y="2275885"/>
            <a:ext cx="3797300" cy="2146300"/>
          </a:xfrm>
          <a:prstGeom prst="rect">
            <a:avLst/>
          </a:prstGeom>
        </p:spPr>
      </p:pic>
      <p:pic>
        <p:nvPicPr>
          <p:cNvPr id="5" name="Picture 4" descr="di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359" y="3659709"/>
            <a:ext cx="2770094" cy="2358843"/>
          </a:xfrm>
          <a:prstGeom prst="rect">
            <a:avLst/>
          </a:prstGeom>
        </p:spPr>
      </p:pic>
    </p:spTree>
    <p:extLst>
      <p:ext uri="{BB962C8B-B14F-4D97-AF65-F5344CB8AC3E}">
        <p14:creationId xmlns:p14="http://schemas.microsoft.com/office/powerpoint/2010/main" val="2647558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Gaussian Distribution Properties (Equations TBD)</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40</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894576" y="866331"/>
            <a:ext cx="4992624" cy="556897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tx1"/>
                </a:solidFill>
              </a:rPr>
              <a:t> TBD </a:t>
            </a:r>
          </a:p>
          <a:p>
            <a:r>
              <a:rPr lang="en-US" sz="2000" b="1" dirty="0">
                <a:solidFill>
                  <a:schemeClr val="tx1"/>
                </a:solidFill>
              </a:rPr>
              <a:t> Similar as previous slides but in equation formats</a:t>
            </a:r>
          </a:p>
          <a:p>
            <a:br>
              <a:rPr lang="en-US" dirty="0">
                <a:solidFill>
                  <a:schemeClr val="accent3"/>
                </a:solidFill>
              </a:rPr>
            </a:br>
            <a:endParaRPr lang="en-US" dirty="0">
              <a:solidFill>
                <a:schemeClr val="accent3"/>
              </a:solidFill>
            </a:endParaRPr>
          </a:p>
        </p:txBody>
      </p:sp>
    </p:spTree>
    <p:custDataLst>
      <p:tags r:id="rId1"/>
    </p:custDataLst>
    <p:extLst>
      <p:ext uri="{BB962C8B-B14F-4D97-AF65-F5344CB8AC3E}">
        <p14:creationId xmlns:p14="http://schemas.microsoft.com/office/powerpoint/2010/main" val="2405182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Gaussian Distribution Properties Application.</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41</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1"/>
            <a:ext cx="10788481" cy="551051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lumMod val="75000"/>
                  </a:schemeClr>
                </a:solidFill>
              </a:rPr>
              <a:t>.</a:t>
            </a:r>
            <a:r>
              <a:rPr lang="en-US" sz="2000" b="1" dirty="0">
                <a:solidFill>
                  <a:schemeClr val="accent2">
                    <a:lumMod val="75000"/>
                  </a:schemeClr>
                </a:solidFill>
              </a:rPr>
              <a:t> Since Gaussian distribution is the maximum entropy distribution with given mean and variance. </a:t>
            </a:r>
          </a:p>
          <a:p>
            <a:endParaRPr lang="en-US" sz="2000" b="1" dirty="0">
              <a:solidFill>
                <a:schemeClr val="accent2">
                  <a:lumMod val="75000"/>
                </a:schemeClr>
              </a:solidFill>
            </a:endParaRPr>
          </a:p>
          <a:p>
            <a:r>
              <a:rPr lang="en-US" sz="2000" b="1" dirty="0">
                <a:solidFill>
                  <a:schemeClr val="accent2">
                    <a:lumMod val="75000"/>
                  </a:schemeClr>
                </a:solidFill>
              </a:rPr>
              <a:t>. If we know these two parameters, we can assume the distribution to be approximately Gaussian and can make our computation. We won’t go wrong.</a:t>
            </a:r>
          </a:p>
          <a:p>
            <a:endParaRPr lang="en-US" sz="2000" b="1" dirty="0">
              <a:solidFill>
                <a:schemeClr val="accent2">
                  <a:lumMod val="75000"/>
                </a:schemeClr>
              </a:solidFill>
            </a:endParaRPr>
          </a:p>
          <a:p>
            <a:r>
              <a:rPr lang="en-US" sz="2000" b="1" dirty="0">
                <a:solidFill>
                  <a:schemeClr val="accent2">
                    <a:lumMod val="75000"/>
                  </a:schemeClr>
                </a:solidFill>
              </a:rPr>
              <a:t>. Inferencing or causality and other things involves conditioning and marginalizing and we saw it is very convenient to do those operation just making it a good choice for computational efficiency.</a:t>
            </a:r>
          </a:p>
          <a:p>
            <a:endParaRPr lang="en-US" sz="2000" b="1" dirty="0">
              <a:solidFill>
                <a:schemeClr val="accent2">
                  <a:lumMod val="75000"/>
                </a:schemeClr>
              </a:solidFill>
            </a:endParaRPr>
          </a:p>
          <a:p>
            <a:r>
              <a:rPr lang="en-US" sz="2000" b="1" dirty="0">
                <a:solidFill>
                  <a:schemeClr val="accent2">
                    <a:lumMod val="75000"/>
                  </a:schemeClr>
                </a:solidFill>
              </a:rPr>
              <a:t>. We can create joint distribution much more easily</a:t>
            </a:r>
          </a:p>
          <a:p>
            <a:endParaRPr lang="en-US" sz="2000" b="1" dirty="0">
              <a:solidFill>
                <a:schemeClr val="accent2">
                  <a:lumMod val="75000"/>
                </a:schemeClr>
              </a:solidFill>
            </a:endParaRPr>
          </a:p>
          <a:p>
            <a:r>
              <a:rPr lang="en-US" sz="2000" b="1" dirty="0">
                <a:solidFill>
                  <a:schemeClr val="accent2">
                    <a:lumMod val="75000"/>
                  </a:schemeClr>
                </a:solidFill>
              </a:rPr>
              <a:t>. Since it is parametric distribution, we only need to remember a set of parameters to describe the whole model</a:t>
            </a:r>
          </a:p>
          <a:p>
            <a:endParaRPr lang="en-US" sz="2000" b="1" dirty="0">
              <a:solidFill>
                <a:schemeClr val="tx1"/>
              </a:solidFill>
            </a:endParaRPr>
          </a:p>
        </p:txBody>
      </p:sp>
    </p:spTree>
    <p:custDataLst>
      <p:tags r:id="rId1"/>
    </p:custDataLst>
    <p:extLst>
      <p:ext uri="{BB962C8B-B14F-4D97-AF65-F5344CB8AC3E}">
        <p14:creationId xmlns:p14="http://schemas.microsoft.com/office/powerpoint/2010/main" val="3496857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42</a:t>
            </a:fld>
            <a:endParaRPr lang="uk-UA"/>
          </a:p>
        </p:txBody>
      </p:sp>
      <p:sp>
        <p:nvSpPr>
          <p:cNvPr id="309" name="Shape 309"/>
          <p:cNvSpPr txBox="1">
            <a:spLocks noGrp="1"/>
          </p:cNvSpPr>
          <p:nvPr>
            <p:ph type="title"/>
          </p:nvPr>
        </p:nvSpPr>
        <p:spPr>
          <a:xfrm>
            <a:off x="389206" y="99412"/>
            <a:ext cx="6011594" cy="5991669"/>
          </a:xfrm>
        </p:spPr>
        <p:txBody>
          <a:bodyPr/>
          <a:lstStyle/>
          <a:p>
            <a:r>
              <a:rPr lang="en-US" dirty="0"/>
              <a:t>Section : </a:t>
            </a:r>
            <a:r>
              <a:rPr lang="en-US" sz="5400" b="1" dirty="0">
                <a:solidFill>
                  <a:srgbClr val="FFFF00"/>
                </a:solidFill>
              </a:rPr>
              <a:t>Exponential Family </a:t>
            </a:r>
            <a:r>
              <a:rPr lang="en-US" dirty="0"/>
              <a:t>of Distributions</a:t>
            </a:r>
            <a:endParaRPr lang="en-US" sz="4400" b="1" dirty="0">
              <a:solidFill>
                <a:srgbClr val="FFFF00"/>
              </a:solidFill>
            </a:endParaRPr>
          </a:p>
        </p:txBody>
      </p:sp>
      <p:pic>
        <p:nvPicPr>
          <p:cNvPr id="5" name="Picture 4">
            <a:extLst>
              <a:ext uri="{FF2B5EF4-FFF2-40B4-BE49-F238E27FC236}">
                <a16:creationId xmlns:a16="http://schemas.microsoft.com/office/drawing/2014/main" id="{46C9B85B-70C1-5148-A47F-E0EE4EF2FECA}"/>
              </a:ext>
            </a:extLst>
          </p:cNvPr>
          <p:cNvPicPr>
            <a:picLocks noChangeAspect="1"/>
          </p:cNvPicPr>
          <p:nvPr/>
        </p:nvPicPr>
        <p:blipFill>
          <a:blip r:embed="rId3"/>
          <a:stretch>
            <a:fillRect/>
          </a:stretch>
        </p:blipFill>
        <p:spPr>
          <a:xfrm>
            <a:off x="2494451" y="3536221"/>
            <a:ext cx="2025967" cy="1452580"/>
          </a:xfrm>
          <a:prstGeom prst="rect">
            <a:avLst/>
          </a:prstGeom>
        </p:spPr>
      </p:pic>
      <p:pic>
        <p:nvPicPr>
          <p:cNvPr id="7" name="Picture 6">
            <a:extLst>
              <a:ext uri="{FF2B5EF4-FFF2-40B4-BE49-F238E27FC236}">
                <a16:creationId xmlns:a16="http://schemas.microsoft.com/office/drawing/2014/main" id="{EC6D83E1-8AD8-AB44-92F1-64778E3B76D3}"/>
              </a:ext>
            </a:extLst>
          </p:cNvPr>
          <p:cNvPicPr>
            <a:picLocks noChangeAspect="1"/>
          </p:cNvPicPr>
          <p:nvPr/>
        </p:nvPicPr>
        <p:blipFill>
          <a:blip r:embed="rId4"/>
          <a:stretch>
            <a:fillRect/>
          </a:stretch>
        </p:blipFill>
        <p:spPr>
          <a:xfrm>
            <a:off x="4967067" y="2237116"/>
            <a:ext cx="1980299" cy="1716259"/>
          </a:xfrm>
          <a:prstGeom prst="rect">
            <a:avLst/>
          </a:prstGeom>
          <a:solidFill>
            <a:schemeClr val="bg2"/>
          </a:solidFill>
        </p:spPr>
      </p:pic>
    </p:spTree>
    <p:extLst>
      <p:ext uri="{BB962C8B-B14F-4D97-AF65-F5344CB8AC3E}">
        <p14:creationId xmlns:p14="http://schemas.microsoft.com/office/powerpoint/2010/main" val="11158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1D72-9FFB-884B-8BD2-E59901EA856A}"/>
              </a:ext>
            </a:extLst>
          </p:cNvPr>
          <p:cNvSpPr>
            <a:spLocks noGrp="1"/>
          </p:cNvSpPr>
          <p:nvPr>
            <p:ph type="title"/>
          </p:nvPr>
        </p:nvSpPr>
        <p:spPr/>
        <p:txBody>
          <a:bodyPr/>
          <a:lstStyle/>
          <a:p>
            <a:r>
              <a:rPr lang="en-US" b="1" dirty="0"/>
              <a:t>Exponential Family</a:t>
            </a:r>
          </a:p>
        </p:txBody>
      </p:sp>
      <p:sp>
        <p:nvSpPr>
          <p:cNvPr id="3" name="Slide Number Placeholder 2">
            <a:extLst>
              <a:ext uri="{FF2B5EF4-FFF2-40B4-BE49-F238E27FC236}">
                <a16:creationId xmlns:a16="http://schemas.microsoft.com/office/drawing/2014/main" id="{6BA7A742-19AD-4B4C-9E4E-D7AABB3737AA}"/>
              </a:ext>
            </a:extLst>
          </p:cNvPr>
          <p:cNvSpPr>
            <a:spLocks noGrp="1"/>
          </p:cNvSpPr>
          <p:nvPr>
            <p:ph type="sldNum" sz="quarter" idx="10"/>
          </p:nvPr>
        </p:nvSpPr>
        <p:spPr/>
        <p:txBody>
          <a:bodyPr/>
          <a:lstStyle/>
          <a:p>
            <a:fld id="{3FD999D4-B456-9943-89B7-30D56181CE18}" type="slidenum">
              <a:rPr lang="en-US" smtClean="0"/>
              <a:t>43</a:t>
            </a:fld>
            <a:endParaRPr lang="en-US"/>
          </a:p>
        </p:txBody>
      </p:sp>
      <p:pic>
        <p:nvPicPr>
          <p:cNvPr id="7" name="Picture 6">
            <a:extLst>
              <a:ext uri="{FF2B5EF4-FFF2-40B4-BE49-F238E27FC236}">
                <a16:creationId xmlns:a16="http://schemas.microsoft.com/office/drawing/2014/main" id="{4E6C32CA-C1C0-B74E-80A7-FD82A13C7082}"/>
              </a:ext>
            </a:extLst>
          </p:cNvPr>
          <p:cNvPicPr>
            <a:picLocks noChangeAspect="1"/>
          </p:cNvPicPr>
          <p:nvPr/>
        </p:nvPicPr>
        <p:blipFill>
          <a:blip r:embed="rId3"/>
          <a:stretch>
            <a:fillRect/>
          </a:stretch>
        </p:blipFill>
        <p:spPr>
          <a:xfrm>
            <a:off x="2719531" y="1160317"/>
            <a:ext cx="6424469" cy="1749138"/>
          </a:xfrm>
          <a:prstGeom prst="rect">
            <a:avLst/>
          </a:prstGeom>
        </p:spPr>
      </p:pic>
      <p:pic>
        <p:nvPicPr>
          <p:cNvPr id="10" name="Picture 9">
            <a:extLst>
              <a:ext uri="{FF2B5EF4-FFF2-40B4-BE49-F238E27FC236}">
                <a16:creationId xmlns:a16="http://schemas.microsoft.com/office/drawing/2014/main" id="{207CD2C5-30D0-574C-830B-254EE014E4CC}"/>
              </a:ext>
            </a:extLst>
          </p:cNvPr>
          <p:cNvPicPr>
            <a:picLocks noChangeAspect="1"/>
          </p:cNvPicPr>
          <p:nvPr/>
        </p:nvPicPr>
        <p:blipFill>
          <a:blip r:embed="rId4"/>
          <a:stretch>
            <a:fillRect/>
          </a:stretch>
        </p:blipFill>
        <p:spPr>
          <a:xfrm>
            <a:off x="751890" y="3293548"/>
            <a:ext cx="11229762" cy="2837088"/>
          </a:xfrm>
          <a:prstGeom prst="rect">
            <a:avLst/>
          </a:prstGeom>
        </p:spPr>
      </p:pic>
    </p:spTree>
    <p:extLst>
      <p:ext uri="{BB962C8B-B14F-4D97-AF65-F5344CB8AC3E}">
        <p14:creationId xmlns:p14="http://schemas.microsoft.com/office/powerpoint/2010/main" val="158625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Exponential Family (Examples…)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44</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1"/>
            <a:ext cx="10788481" cy="551051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endParaRPr lang="en-US" sz="2000" b="1" dirty="0">
              <a:solidFill>
                <a:schemeClr val="tx1"/>
              </a:solidFill>
            </a:endParaRPr>
          </a:p>
        </p:txBody>
      </p:sp>
      <p:graphicFrame>
        <p:nvGraphicFramePr>
          <p:cNvPr id="2" name="Table 1">
            <a:extLst>
              <a:ext uri="{FF2B5EF4-FFF2-40B4-BE49-F238E27FC236}">
                <a16:creationId xmlns:a16="http://schemas.microsoft.com/office/drawing/2014/main" id="{5379E44C-4F69-BE41-9B56-A4B5A4FFE848}"/>
              </a:ext>
            </a:extLst>
          </p:cNvPr>
          <p:cNvGraphicFramePr>
            <a:graphicFrameLocks noGrp="1"/>
          </p:cNvGraphicFramePr>
          <p:nvPr>
            <p:extLst>
              <p:ext uri="{D42A27DB-BD31-4B8C-83A1-F6EECF244321}">
                <p14:modId xmlns:p14="http://schemas.microsoft.com/office/powerpoint/2010/main" val="2659911968"/>
              </p:ext>
            </p:extLst>
          </p:nvPr>
        </p:nvGraphicFramePr>
        <p:xfrm>
          <a:off x="2031999" y="719665"/>
          <a:ext cx="9348764" cy="5747989"/>
        </p:xfrm>
        <a:graphic>
          <a:graphicData uri="http://schemas.openxmlformats.org/drawingml/2006/table">
            <a:tbl>
              <a:tblPr firstRow="1" bandRow="1">
                <a:tableStyleId>{21E4AEA4-8DFA-4A89-87EB-49C32662AFE0}</a:tableStyleId>
              </a:tblPr>
              <a:tblGrid>
                <a:gridCol w="2337191">
                  <a:extLst>
                    <a:ext uri="{9D8B030D-6E8A-4147-A177-3AD203B41FA5}">
                      <a16:colId xmlns:a16="http://schemas.microsoft.com/office/drawing/2014/main" val="2337130411"/>
                    </a:ext>
                  </a:extLst>
                </a:gridCol>
                <a:gridCol w="2337191">
                  <a:extLst>
                    <a:ext uri="{9D8B030D-6E8A-4147-A177-3AD203B41FA5}">
                      <a16:colId xmlns:a16="http://schemas.microsoft.com/office/drawing/2014/main" val="3371463473"/>
                    </a:ext>
                  </a:extLst>
                </a:gridCol>
                <a:gridCol w="2337191">
                  <a:extLst>
                    <a:ext uri="{9D8B030D-6E8A-4147-A177-3AD203B41FA5}">
                      <a16:colId xmlns:a16="http://schemas.microsoft.com/office/drawing/2014/main" val="3636759919"/>
                    </a:ext>
                  </a:extLst>
                </a:gridCol>
                <a:gridCol w="2337191">
                  <a:extLst>
                    <a:ext uri="{9D8B030D-6E8A-4147-A177-3AD203B41FA5}">
                      <a16:colId xmlns:a16="http://schemas.microsoft.com/office/drawing/2014/main" val="2126873027"/>
                    </a:ext>
                  </a:extLst>
                </a:gridCol>
              </a:tblGrid>
              <a:tr h="631414">
                <a:tc>
                  <a:txBody>
                    <a:bodyPr/>
                    <a:lstStyle/>
                    <a:p>
                      <a:r>
                        <a:rPr lang="en-US" dirty="0">
                          <a:solidFill>
                            <a:srgbClr val="FFC000"/>
                          </a:solidFill>
                        </a:rPr>
                        <a:t>Name</a:t>
                      </a:r>
                    </a:p>
                  </a:txBody>
                  <a:tcPr/>
                </a:tc>
                <a:tc>
                  <a:txBody>
                    <a:bodyPr/>
                    <a:lstStyle/>
                    <a:p>
                      <a:r>
                        <a:rPr lang="en-US" dirty="0">
                          <a:solidFill>
                            <a:srgbClr val="FFC000"/>
                          </a:solidFill>
                        </a:rPr>
                        <a:t>Equation(TBD)</a:t>
                      </a:r>
                    </a:p>
                  </a:txBody>
                  <a:tcPr/>
                </a:tc>
                <a:tc>
                  <a:txBody>
                    <a:bodyPr/>
                    <a:lstStyle/>
                    <a:p>
                      <a:r>
                        <a:rPr lang="en-US" dirty="0">
                          <a:solidFill>
                            <a:srgbClr val="FFC000"/>
                          </a:solidFill>
                        </a:rPr>
                        <a:t>Sample plot (TBD)</a:t>
                      </a:r>
                    </a:p>
                  </a:txBody>
                  <a:tcPr/>
                </a:tc>
                <a:tc>
                  <a:txBody>
                    <a:bodyPr/>
                    <a:lstStyle/>
                    <a:p>
                      <a:endParaRPr lang="en-US"/>
                    </a:p>
                  </a:txBody>
                  <a:tcPr/>
                </a:tc>
                <a:extLst>
                  <a:ext uri="{0D108BD9-81ED-4DB2-BD59-A6C34878D82A}">
                    <a16:rowId xmlns:a16="http://schemas.microsoft.com/office/drawing/2014/main" val="3613266756"/>
                  </a:ext>
                </a:extLst>
              </a:tr>
              <a:tr h="631414">
                <a:tc>
                  <a:txBody>
                    <a:bodyPr/>
                    <a:lstStyle/>
                    <a:p>
                      <a:r>
                        <a:rPr lang="en-US" b="1" dirty="0">
                          <a:solidFill>
                            <a:srgbClr val="C00000"/>
                          </a:solidFill>
                        </a:rPr>
                        <a:t>Gaussian</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98283226"/>
                  </a:ext>
                </a:extLst>
              </a:tr>
              <a:tr h="631414">
                <a:tc>
                  <a:txBody>
                    <a:bodyPr/>
                    <a:lstStyle/>
                    <a:p>
                      <a:r>
                        <a:rPr lang="en-US" b="1" dirty="0">
                          <a:solidFill>
                            <a:srgbClr val="C00000"/>
                          </a:solidFill>
                        </a:rPr>
                        <a:t>Bernoulli</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84478340"/>
                  </a:ext>
                </a:extLst>
              </a:tr>
              <a:tr h="631414">
                <a:tc>
                  <a:txBody>
                    <a:bodyPr/>
                    <a:lstStyle/>
                    <a:p>
                      <a:r>
                        <a:rPr lang="en-US" b="1" dirty="0">
                          <a:solidFill>
                            <a:srgbClr val="C00000"/>
                          </a:solidFill>
                        </a:rPr>
                        <a:t>Binomial</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28516"/>
                  </a:ext>
                </a:extLst>
              </a:tr>
              <a:tr h="631414">
                <a:tc>
                  <a:txBody>
                    <a:bodyPr/>
                    <a:lstStyle/>
                    <a:p>
                      <a:r>
                        <a:rPr lang="en-US" b="1" dirty="0">
                          <a:solidFill>
                            <a:srgbClr val="C00000"/>
                          </a:solidFill>
                        </a:rPr>
                        <a:t>Multinomial</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36624908"/>
                  </a:ext>
                </a:extLst>
              </a:tr>
              <a:tr h="631414">
                <a:tc>
                  <a:txBody>
                    <a:bodyPr/>
                    <a:lstStyle/>
                    <a:p>
                      <a:r>
                        <a:rPr lang="en-US" b="1" dirty="0">
                          <a:solidFill>
                            <a:srgbClr val="C00000"/>
                          </a:solidFill>
                        </a:rPr>
                        <a:t>Exponential</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1275976"/>
                  </a:ext>
                </a:extLst>
              </a:tr>
              <a:tr h="631414">
                <a:tc>
                  <a:txBody>
                    <a:bodyPr/>
                    <a:lstStyle/>
                    <a:p>
                      <a:r>
                        <a:rPr lang="en-US" b="1" dirty="0">
                          <a:solidFill>
                            <a:srgbClr val="C00000"/>
                          </a:solidFill>
                        </a:rPr>
                        <a:t>Poisson</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57119548"/>
                  </a:ext>
                </a:extLst>
              </a:tr>
              <a:tr h="1136545">
                <a:tc>
                  <a:txBody>
                    <a:bodyPr/>
                    <a:lstStyle/>
                    <a:p>
                      <a:r>
                        <a:rPr lang="en-US" b="1" dirty="0">
                          <a:solidFill>
                            <a:srgbClr val="C00000"/>
                          </a:solidFill>
                        </a:rPr>
                        <a:t>Beta and </a:t>
                      </a:r>
                      <a:r>
                        <a:rPr lang="en-US" b="1" dirty="0" err="1">
                          <a:solidFill>
                            <a:srgbClr val="C00000"/>
                          </a:solidFill>
                        </a:rPr>
                        <a:t>Dirichlet</a:t>
                      </a:r>
                      <a:endParaRPr lang="en-US" b="1" dirty="0">
                        <a:solidFill>
                          <a:srgbClr val="C00000"/>
                        </a:solidFill>
                      </a:endParaRP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655933887"/>
                  </a:ext>
                </a:extLst>
              </a:tr>
            </a:tbl>
          </a:graphicData>
        </a:graphic>
      </p:graphicFrame>
    </p:spTree>
    <p:custDataLst>
      <p:tags r:id="rId1"/>
    </p:custDataLst>
    <p:extLst>
      <p:ext uri="{BB962C8B-B14F-4D97-AF65-F5344CB8AC3E}">
        <p14:creationId xmlns:p14="http://schemas.microsoft.com/office/powerpoint/2010/main" val="1421433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Exponential Family’s Convexity (Why it matters…)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45</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2"/>
            <a:ext cx="10931236" cy="2595734"/>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dirty="0">
                <a:solidFill>
                  <a:schemeClr val="accent2"/>
                </a:solidFill>
              </a:rPr>
              <a:t>.They are convex meaning one can perform numerical computation </a:t>
            </a:r>
            <a:r>
              <a:rPr lang="en-US" sz="2400" dirty="0" err="1">
                <a:solidFill>
                  <a:schemeClr val="accent2"/>
                </a:solidFill>
              </a:rPr>
              <a:t>wrt</a:t>
            </a:r>
            <a:r>
              <a:rPr lang="en-US" sz="2400" dirty="0">
                <a:solidFill>
                  <a:schemeClr val="accent2"/>
                </a:solidFill>
              </a:rPr>
              <a:t> finding maximum or minimum robustly and efficiently. </a:t>
            </a:r>
            <a:r>
              <a:rPr lang="en-US" sz="2400" dirty="0" err="1">
                <a:solidFill>
                  <a:schemeClr val="accent2"/>
                </a:solidFill>
              </a:rPr>
              <a:t>E.g</a:t>
            </a:r>
            <a:r>
              <a:rPr lang="en-US" sz="2400" dirty="0">
                <a:solidFill>
                  <a:schemeClr val="accent2"/>
                </a:solidFill>
              </a:rPr>
              <a:t> </a:t>
            </a:r>
            <a:r>
              <a:rPr lang="en-US" sz="2400" b="1" dirty="0">
                <a:solidFill>
                  <a:schemeClr val="accent2"/>
                </a:solidFill>
              </a:rPr>
              <a:t>Gaussian distribution is convex.</a:t>
            </a:r>
          </a:p>
          <a:p>
            <a:r>
              <a:rPr lang="en-US" sz="2400" b="1" dirty="0">
                <a:solidFill>
                  <a:schemeClr val="accent2"/>
                </a:solidFill>
              </a:rPr>
              <a:t>.   </a:t>
            </a:r>
            <a:r>
              <a:rPr lang="en-US" sz="2400" dirty="0">
                <a:solidFill>
                  <a:schemeClr val="accent2"/>
                </a:solidFill>
              </a:rPr>
              <a:t>Convexity is another way of saying a set member can be represented as combination of other members .(Why it is important?)</a:t>
            </a:r>
          </a:p>
          <a:p>
            <a:r>
              <a:rPr lang="en-US" sz="2400" b="1" dirty="0">
                <a:solidFill>
                  <a:schemeClr val="accent2"/>
                </a:solidFill>
              </a:rPr>
              <a:t>. </a:t>
            </a:r>
            <a:r>
              <a:rPr lang="en-US" sz="2400" dirty="0">
                <a:solidFill>
                  <a:schemeClr val="accent2"/>
                </a:solidFill>
              </a:rPr>
              <a:t>Convexity guarantee that there is only one maximum of minimum. Since any of the example distribution</a:t>
            </a:r>
            <a:endParaRPr lang="en-US" sz="2400" b="1" dirty="0">
              <a:solidFill>
                <a:schemeClr val="tx1"/>
              </a:solidFill>
            </a:endParaRPr>
          </a:p>
          <a:p>
            <a:endParaRPr lang="en-US" sz="2000" b="1" dirty="0">
              <a:solidFill>
                <a:schemeClr val="tx1"/>
              </a:solidFill>
            </a:endParaRPr>
          </a:p>
        </p:txBody>
      </p:sp>
      <p:sp>
        <p:nvSpPr>
          <p:cNvPr id="2" name="Oval 1">
            <a:extLst>
              <a:ext uri="{FF2B5EF4-FFF2-40B4-BE49-F238E27FC236}">
                <a16:creationId xmlns:a16="http://schemas.microsoft.com/office/drawing/2014/main" id="{1518B36D-A254-AA44-A86F-5AAAF20BB6B9}"/>
              </a:ext>
            </a:extLst>
          </p:cNvPr>
          <p:cNvSpPr/>
          <p:nvPr/>
        </p:nvSpPr>
        <p:spPr>
          <a:xfrm>
            <a:off x="1361208" y="4042064"/>
            <a:ext cx="1298864" cy="1101436"/>
          </a:xfrm>
          <a:prstGeom prst="ellipse">
            <a:avLst/>
          </a:prstGeom>
          <a:solidFill>
            <a:srgbClr val="257F17"/>
          </a:solidFill>
          <a:ln>
            <a:solidFill>
              <a:srgbClr val="257F17"/>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Rounded Rectangle 2">
            <a:extLst>
              <a:ext uri="{FF2B5EF4-FFF2-40B4-BE49-F238E27FC236}">
                <a16:creationId xmlns:a16="http://schemas.microsoft.com/office/drawing/2014/main" id="{D410FA5C-4B2E-D84D-A808-F494A001BF7F}"/>
              </a:ext>
            </a:extLst>
          </p:cNvPr>
          <p:cNvSpPr/>
          <p:nvPr/>
        </p:nvSpPr>
        <p:spPr>
          <a:xfrm>
            <a:off x="3105466" y="4292657"/>
            <a:ext cx="1194955" cy="737755"/>
          </a:xfrm>
          <a:prstGeom prst="roundRect">
            <a:avLst/>
          </a:prstGeom>
          <a:solidFill>
            <a:srgbClr val="257F17"/>
          </a:solidFill>
          <a:ln>
            <a:solidFill>
              <a:srgbClr val="257F17"/>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Moon 4">
            <a:extLst>
              <a:ext uri="{FF2B5EF4-FFF2-40B4-BE49-F238E27FC236}">
                <a16:creationId xmlns:a16="http://schemas.microsoft.com/office/drawing/2014/main" id="{63AC4959-4D53-8041-9932-61EE26FDFD71}"/>
              </a:ext>
            </a:extLst>
          </p:cNvPr>
          <p:cNvSpPr/>
          <p:nvPr/>
        </p:nvSpPr>
        <p:spPr>
          <a:xfrm>
            <a:off x="7575624" y="3631623"/>
            <a:ext cx="529936" cy="820882"/>
          </a:xfrm>
          <a:prstGeom prst="moon">
            <a:avLst/>
          </a:prstGeom>
          <a:solidFill>
            <a:srgbClr val="C00000"/>
          </a:solidFill>
          <a:ln>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Plaque 6">
            <a:extLst>
              <a:ext uri="{FF2B5EF4-FFF2-40B4-BE49-F238E27FC236}">
                <a16:creationId xmlns:a16="http://schemas.microsoft.com/office/drawing/2014/main" id="{A1ABA72F-534D-ED48-898C-F045CD1E1B13}"/>
              </a:ext>
            </a:extLst>
          </p:cNvPr>
          <p:cNvSpPr/>
          <p:nvPr/>
        </p:nvSpPr>
        <p:spPr>
          <a:xfrm>
            <a:off x="8780318" y="3867085"/>
            <a:ext cx="727364" cy="654627"/>
          </a:xfrm>
          <a:prstGeom prst="plaque">
            <a:avLst/>
          </a:prstGeom>
          <a:solidFill>
            <a:srgbClr val="C00000"/>
          </a:solidFill>
          <a:ln>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TextBox 8">
            <a:extLst>
              <a:ext uri="{FF2B5EF4-FFF2-40B4-BE49-F238E27FC236}">
                <a16:creationId xmlns:a16="http://schemas.microsoft.com/office/drawing/2014/main" id="{A624D6D4-CA6B-3D42-AD49-07E04CFA478D}"/>
              </a:ext>
            </a:extLst>
          </p:cNvPr>
          <p:cNvSpPr txBox="1"/>
          <p:nvPr/>
        </p:nvSpPr>
        <p:spPr>
          <a:xfrm>
            <a:off x="1939319" y="5548193"/>
            <a:ext cx="1763624" cy="369332"/>
          </a:xfrm>
          <a:prstGeom prst="rect">
            <a:avLst/>
          </a:prstGeom>
          <a:noFill/>
        </p:spPr>
        <p:txBody>
          <a:bodyPr wrap="none" rtlCol="0">
            <a:spAutoFit/>
          </a:bodyPr>
          <a:lstStyle/>
          <a:p>
            <a:r>
              <a:rPr lang="en-US" dirty="0"/>
              <a:t>Convex Shapes</a:t>
            </a:r>
          </a:p>
        </p:txBody>
      </p:sp>
      <p:sp>
        <p:nvSpPr>
          <p:cNvPr id="11" name="TextBox 10">
            <a:extLst>
              <a:ext uri="{FF2B5EF4-FFF2-40B4-BE49-F238E27FC236}">
                <a16:creationId xmlns:a16="http://schemas.microsoft.com/office/drawing/2014/main" id="{FA503FDE-D0A1-C948-86F8-5119A083A119}"/>
              </a:ext>
            </a:extLst>
          </p:cNvPr>
          <p:cNvSpPr txBox="1"/>
          <p:nvPr/>
        </p:nvSpPr>
        <p:spPr>
          <a:xfrm>
            <a:off x="8105560" y="5293843"/>
            <a:ext cx="2279791" cy="369332"/>
          </a:xfrm>
          <a:prstGeom prst="rect">
            <a:avLst/>
          </a:prstGeom>
          <a:noFill/>
        </p:spPr>
        <p:txBody>
          <a:bodyPr wrap="none" rtlCol="0">
            <a:spAutoFit/>
          </a:bodyPr>
          <a:lstStyle/>
          <a:p>
            <a:r>
              <a:rPr lang="en-US" dirty="0"/>
              <a:t>Non-Convex Shapes</a:t>
            </a:r>
          </a:p>
        </p:txBody>
      </p:sp>
    </p:spTree>
    <p:custDataLst>
      <p:tags r:id="rId1"/>
    </p:custDataLst>
    <p:extLst>
      <p:ext uri="{BB962C8B-B14F-4D97-AF65-F5344CB8AC3E}">
        <p14:creationId xmlns:p14="http://schemas.microsoft.com/office/powerpoint/2010/main" val="20309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animBg="1"/>
      <p:bldP spid="3" grpId="0" animBg="1"/>
      <p:bldP spid="5" grpId="0" animBg="1"/>
      <p:bldP spid="7" grpId="0" animBg="1"/>
      <p:bldP spid="9"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5" y="170505"/>
            <a:ext cx="10730671" cy="508000"/>
          </a:xfrm>
        </p:spPr>
        <p:txBody>
          <a:bodyPr/>
          <a:lstStyle/>
          <a:p>
            <a:r>
              <a:rPr lang="en-US" b="1" dirty="0">
                <a:latin typeface="IBM Plex Sans" charset="0"/>
                <a:ea typeface="IBM Plex Sans" charset="0"/>
                <a:cs typeface="IBM Plex Sans" charset="0"/>
              </a:rPr>
              <a:t>Conjugacy and Combining multiple Exponential Family.</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46</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602673" y="1028701"/>
            <a:ext cx="10931236" cy="267046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dirty="0">
                <a:solidFill>
                  <a:schemeClr val="accent2"/>
                </a:solidFill>
              </a:rPr>
              <a:t>.</a:t>
            </a:r>
            <a:r>
              <a:rPr lang="en-US" sz="1800" b="1" dirty="0">
                <a:solidFill>
                  <a:schemeClr val="accent2"/>
                </a:solidFill>
              </a:rPr>
              <a:t>Since we can represent the joint distribution as the product of many CPD </a:t>
            </a:r>
          </a:p>
          <a:p>
            <a:r>
              <a:rPr lang="en-US" sz="1800" b="1" dirty="0">
                <a:solidFill>
                  <a:schemeClr val="accent2"/>
                </a:solidFill>
              </a:rPr>
              <a:t>. Also we can represent more complex graphical model using the CPD and chain. </a:t>
            </a:r>
          </a:p>
          <a:p>
            <a:r>
              <a:rPr lang="en-US" sz="1800" b="1" dirty="0">
                <a:solidFill>
                  <a:schemeClr val="accent2"/>
                </a:solidFill>
              </a:rPr>
              <a:t>. Above two means that if we have to calculate the joint distribution we have to multiply them and convenient property of product of exponential is just the sum of exponent allows us to write the model as the joint exponential distribution and thus allows us to perform computation more efficiently.</a:t>
            </a:r>
          </a:p>
          <a:p>
            <a:r>
              <a:rPr lang="en-US" sz="1800" b="1" dirty="0">
                <a:solidFill>
                  <a:schemeClr val="accent2"/>
                </a:solidFill>
              </a:rPr>
              <a:t>. The related concept is the concept of conjugacy is that is we choose to model complex model and our belief need to be encoded the best from the principle of maximum entropy is to use relevant conjugate prior belonging to same family.</a:t>
            </a:r>
            <a:endParaRPr lang="en-US" sz="1800" b="1" dirty="0">
              <a:solidFill>
                <a:schemeClr val="tx1"/>
              </a:solidFill>
            </a:endParaRPr>
          </a:p>
        </p:txBody>
      </p:sp>
      <p:grpSp>
        <p:nvGrpSpPr>
          <p:cNvPr id="12" name="Group 11">
            <a:extLst>
              <a:ext uri="{FF2B5EF4-FFF2-40B4-BE49-F238E27FC236}">
                <a16:creationId xmlns:a16="http://schemas.microsoft.com/office/drawing/2014/main" id="{29448D02-DC6B-6F40-9A51-5706D4A00E7A}"/>
              </a:ext>
            </a:extLst>
          </p:cNvPr>
          <p:cNvGrpSpPr/>
          <p:nvPr/>
        </p:nvGrpSpPr>
        <p:grpSpPr>
          <a:xfrm>
            <a:off x="1880755" y="3905321"/>
            <a:ext cx="644236" cy="659624"/>
            <a:chOff x="7269480" y="941832"/>
            <a:chExt cx="969264" cy="850392"/>
          </a:xfrm>
          <a:solidFill>
            <a:srgbClr val="FFC000"/>
          </a:solidFill>
        </p:grpSpPr>
        <p:sp>
          <p:nvSpPr>
            <p:cNvPr id="13" name="Oval 12">
              <a:extLst>
                <a:ext uri="{FF2B5EF4-FFF2-40B4-BE49-F238E27FC236}">
                  <a16:creationId xmlns:a16="http://schemas.microsoft.com/office/drawing/2014/main" id="{EB70725E-6100-7347-BB40-B911C03917E0}"/>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9853C16-E7AA-BB4A-84A6-C0444C11E320}"/>
                    </a:ext>
                  </a:extLst>
                </p:cNvPr>
                <p:cNvSpPr txBox="1"/>
                <p:nvPr/>
              </p:nvSpPr>
              <p:spPr>
                <a:xfrm>
                  <a:off x="7459985" y="1155251"/>
                  <a:ext cx="446309" cy="375019"/>
                </a:xfrm>
                <a:prstGeom prst="rect">
                  <a:avLst/>
                </a:prstGeom>
                <a:grp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US" b="1" dirty="0"/>
                </a:p>
              </p:txBody>
            </p:sp>
          </mc:Choice>
          <mc:Fallback xmlns="">
            <p:sp>
              <p:nvSpPr>
                <p:cNvPr id="14" name="TextBox 13">
                  <a:extLst>
                    <a:ext uri="{FF2B5EF4-FFF2-40B4-BE49-F238E27FC236}">
                      <a16:creationId xmlns:a16="http://schemas.microsoft.com/office/drawing/2014/main" id="{59853C16-E7AA-BB4A-84A6-C0444C11E320}"/>
                    </a:ext>
                  </a:extLst>
                </p:cNvPr>
                <p:cNvSpPr txBox="1">
                  <a:spLocks noRot="1" noChangeAspect="1" noMove="1" noResize="1" noEditPoints="1" noAdjustHandles="1" noChangeArrowheads="1" noChangeShapeType="1" noTextEdit="1"/>
                </p:cNvSpPr>
                <p:nvPr/>
              </p:nvSpPr>
              <p:spPr>
                <a:xfrm>
                  <a:off x="7459985" y="1155251"/>
                  <a:ext cx="446309" cy="375019"/>
                </a:xfrm>
                <a:prstGeom prst="rect">
                  <a:avLst/>
                </a:prstGeom>
                <a:blipFill>
                  <a:blip r:embed="rId4"/>
                  <a:stretch>
                    <a:fillRect r="-29167" b="-26087"/>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EAC7912E-A5A8-6948-878C-A92A5488C745}"/>
              </a:ext>
            </a:extLst>
          </p:cNvPr>
          <p:cNvGrpSpPr/>
          <p:nvPr/>
        </p:nvGrpSpPr>
        <p:grpSpPr>
          <a:xfrm>
            <a:off x="3470676" y="4423904"/>
            <a:ext cx="737642" cy="811198"/>
            <a:chOff x="7269480" y="941832"/>
            <a:chExt cx="969264" cy="850392"/>
          </a:xfrm>
          <a:solidFill>
            <a:srgbClr val="FFC000"/>
          </a:solidFill>
        </p:grpSpPr>
        <p:sp>
          <p:nvSpPr>
            <p:cNvPr id="16" name="Oval 15">
              <a:extLst>
                <a:ext uri="{FF2B5EF4-FFF2-40B4-BE49-F238E27FC236}">
                  <a16:creationId xmlns:a16="http://schemas.microsoft.com/office/drawing/2014/main" id="{CC2BE0DF-B39D-114B-B9C7-483B01B67CFD}"/>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04EB18-22D9-9947-B9D7-22BFFD0288F3}"/>
                    </a:ext>
                  </a:extLst>
                </p:cNvPr>
                <p:cNvSpPr txBox="1"/>
                <p:nvPr/>
              </p:nvSpPr>
              <p:spPr>
                <a:xfrm>
                  <a:off x="7453813" y="1182362"/>
                  <a:ext cx="633154" cy="453308"/>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𝟑</m:t>
                            </m:r>
                          </m:sub>
                        </m:sSub>
                      </m:oMath>
                    </m:oMathPara>
                  </a14:m>
                  <a:endParaRPr lang="en-US" b="1" dirty="0"/>
                </a:p>
              </p:txBody>
            </p:sp>
          </mc:Choice>
          <mc:Fallback xmlns="">
            <p:sp>
              <p:nvSpPr>
                <p:cNvPr id="17" name="TextBox 16">
                  <a:extLst>
                    <a:ext uri="{FF2B5EF4-FFF2-40B4-BE49-F238E27FC236}">
                      <a16:creationId xmlns:a16="http://schemas.microsoft.com/office/drawing/2014/main" id="{4B04EB18-22D9-9947-B9D7-22BFFD0288F3}"/>
                    </a:ext>
                  </a:extLst>
                </p:cNvPr>
                <p:cNvSpPr txBox="1">
                  <a:spLocks noRot="1" noChangeAspect="1" noMove="1" noResize="1" noEditPoints="1" noAdjustHandles="1" noChangeArrowheads="1" noChangeShapeType="1" noTextEdit="1"/>
                </p:cNvSpPr>
                <p:nvPr/>
              </p:nvSpPr>
              <p:spPr>
                <a:xfrm>
                  <a:off x="7453813" y="1182362"/>
                  <a:ext cx="633154" cy="453308"/>
                </a:xfrm>
                <a:prstGeom prst="rect">
                  <a:avLst/>
                </a:prstGeom>
                <a:blipFill>
                  <a:blip r:embed="rId5"/>
                  <a:stretch>
                    <a:fillRect/>
                  </a:stretch>
                </a:blipFill>
              </p:spPr>
              <p:txBody>
                <a:bodyPr/>
                <a:lstStyle/>
                <a:p>
                  <a:r>
                    <a:rPr lang="en-US">
                      <a:noFill/>
                    </a:rPr>
                    <a:t> </a:t>
                  </a:r>
                </a:p>
              </p:txBody>
            </p:sp>
          </mc:Fallback>
        </mc:AlternateContent>
      </p:grpSp>
      <p:cxnSp>
        <p:nvCxnSpPr>
          <p:cNvPr id="18" name="Straight Arrow Connector 17">
            <a:extLst>
              <a:ext uri="{FF2B5EF4-FFF2-40B4-BE49-F238E27FC236}">
                <a16:creationId xmlns:a16="http://schemas.microsoft.com/office/drawing/2014/main" id="{18B202AA-1026-844A-AF04-90F0D899A136}"/>
              </a:ext>
            </a:extLst>
          </p:cNvPr>
          <p:cNvCxnSpPr>
            <a:cxnSpLocks/>
          </p:cNvCxnSpPr>
          <p:nvPr/>
        </p:nvCxnSpPr>
        <p:spPr>
          <a:xfrm>
            <a:off x="2524991" y="4307102"/>
            <a:ext cx="1039091" cy="46400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8844405B-7286-8648-A00A-2BDC5DCB269F}"/>
              </a:ext>
            </a:extLst>
          </p:cNvPr>
          <p:cNvGrpSpPr/>
          <p:nvPr/>
        </p:nvGrpSpPr>
        <p:grpSpPr>
          <a:xfrm>
            <a:off x="1913601" y="5179939"/>
            <a:ext cx="644236" cy="659624"/>
            <a:chOff x="7269480" y="941832"/>
            <a:chExt cx="969264" cy="850392"/>
          </a:xfrm>
          <a:solidFill>
            <a:srgbClr val="FFC000"/>
          </a:solidFill>
        </p:grpSpPr>
        <p:sp>
          <p:nvSpPr>
            <p:cNvPr id="22" name="Oval 21">
              <a:extLst>
                <a:ext uri="{FF2B5EF4-FFF2-40B4-BE49-F238E27FC236}">
                  <a16:creationId xmlns:a16="http://schemas.microsoft.com/office/drawing/2014/main" id="{3BE54587-4E08-0748-9DD5-0648BBE818A2}"/>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550CF4E-CA92-244A-9659-8CF04F8B7586}"/>
                    </a:ext>
                  </a:extLst>
                </p:cNvPr>
                <p:cNvSpPr txBox="1"/>
                <p:nvPr/>
              </p:nvSpPr>
              <p:spPr>
                <a:xfrm>
                  <a:off x="7484809" y="1128955"/>
                  <a:ext cx="608949" cy="476145"/>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𝟐</m:t>
                            </m:r>
                          </m:sub>
                        </m:sSub>
                      </m:oMath>
                    </m:oMathPara>
                  </a14:m>
                  <a:endParaRPr lang="en-US" b="1" dirty="0"/>
                </a:p>
              </p:txBody>
            </p:sp>
          </mc:Choice>
          <mc:Fallback xmlns="">
            <p:sp>
              <p:nvSpPr>
                <p:cNvPr id="23" name="TextBox 22">
                  <a:extLst>
                    <a:ext uri="{FF2B5EF4-FFF2-40B4-BE49-F238E27FC236}">
                      <a16:creationId xmlns:a16="http://schemas.microsoft.com/office/drawing/2014/main" id="{6550CF4E-CA92-244A-9659-8CF04F8B7586}"/>
                    </a:ext>
                  </a:extLst>
                </p:cNvPr>
                <p:cNvSpPr txBox="1">
                  <a:spLocks noRot="1" noChangeAspect="1" noMove="1" noResize="1" noEditPoints="1" noAdjustHandles="1" noChangeArrowheads="1" noChangeShapeType="1" noTextEdit="1"/>
                </p:cNvSpPr>
                <p:nvPr/>
              </p:nvSpPr>
              <p:spPr>
                <a:xfrm>
                  <a:off x="7484809" y="1128955"/>
                  <a:ext cx="608949" cy="476145"/>
                </a:xfrm>
                <a:prstGeom prst="rect">
                  <a:avLst/>
                </a:prstGeom>
                <a:blipFill>
                  <a:blip r:embed="rId6"/>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FE4CDBAD-C6E2-2A45-BED4-139C9EE8FF8F}"/>
              </a:ext>
            </a:extLst>
          </p:cNvPr>
          <p:cNvGrpSpPr/>
          <p:nvPr/>
        </p:nvGrpSpPr>
        <p:grpSpPr>
          <a:xfrm>
            <a:off x="639456" y="4001921"/>
            <a:ext cx="644236" cy="659624"/>
            <a:chOff x="7269480" y="941832"/>
            <a:chExt cx="969264" cy="850392"/>
          </a:xfrm>
          <a:solidFill>
            <a:srgbClr val="00B050"/>
          </a:solidFill>
        </p:grpSpPr>
        <p:sp>
          <p:nvSpPr>
            <p:cNvPr id="25" name="Oval 24">
              <a:extLst>
                <a:ext uri="{FF2B5EF4-FFF2-40B4-BE49-F238E27FC236}">
                  <a16:creationId xmlns:a16="http://schemas.microsoft.com/office/drawing/2014/main" id="{A83D3F87-B23E-F849-A542-8E9F424BAC9E}"/>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628CD33-F7D1-F140-AA99-1961454A5A03}"/>
                    </a:ext>
                  </a:extLst>
                </p:cNvPr>
                <p:cNvSpPr txBox="1"/>
                <p:nvPr/>
              </p:nvSpPr>
              <p:spPr>
                <a:xfrm>
                  <a:off x="7459986" y="1155250"/>
                  <a:ext cx="567086" cy="476145"/>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𝜽</m:t>
                            </m:r>
                          </m:e>
                          <m:sub>
                            <m:r>
                              <a:rPr lang="en-US" b="1" i="1" smtClean="0">
                                <a:latin typeface="Cambria Math" panose="02040503050406030204" pitchFamily="18" charset="0"/>
                              </a:rPr>
                              <m:t>𝟏</m:t>
                            </m:r>
                          </m:sub>
                        </m:sSub>
                      </m:oMath>
                    </m:oMathPara>
                  </a14:m>
                  <a:endParaRPr lang="en-US" b="1" dirty="0"/>
                </a:p>
              </p:txBody>
            </p:sp>
          </mc:Choice>
          <mc:Fallback xmlns="">
            <p:sp>
              <p:nvSpPr>
                <p:cNvPr id="26" name="TextBox 25">
                  <a:extLst>
                    <a:ext uri="{FF2B5EF4-FFF2-40B4-BE49-F238E27FC236}">
                      <a16:creationId xmlns:a16="http://schemas.microsoft.com/office/drawing/2014/main" id="{7628CD33-F7D1-F140-AA99-1961454A5A03}"/>
                    </a:ext>
                  </a:extLst>
                </p:cNvPr>
                <p:cNvSpPr txBox="1">
                  <a:spLocks noRot="1" noChangeAspect="1" noMove="1" noResize="1" noEditPoints="1" noAdjustHandles="1" noChangeArrowheads="1" noChangeShapeType="1" noTextEdit="1"/>
                </p:cNvSpPr>
                <p:nvPr/>
              </p:nvSpPr>
              <p:spPr>
                <a:xfrm>
                  <a:off x="7459986" y="1155250"/>
                  <a:ext cx="567086" cy="476145"/>
                </a:xfrm>
                <a:prstGeom prst="rect">
                  <a:avLst/>
                </a:prstGeom>
                <a:blipFill>
                  <a:blip r:embed="rId7"/>
                  <a:stretch>
                    <a:fillRect r="-3333"/>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F5AE9F52-C6C8-F84F-81E2-223D466AD52D}"/>
              </a:ext>
            </a:extLst>
          </p:cNvPr>
          <p:cNvCxnSpPr>
            <a:cxnSpLocks/>
            <a:endCxn id="13" idx="2"/>
          </p:cNvCxnSpPr>
          <p:nvPr/>
        </p:nvCxnSpPr>
        <p:spPr>
          <a:xfrm flipV="1">
            <a:off x="1303856" y="4235133"/>
            <a:ext cx="576899" cy="9660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98CD69E-5C72-CC43-8DB2-6080DC1DDCC3}"/>
              </a:ext>
            </a:extLst>
          </p:cNvPr>
          <p:cNvCxnSpPr>
            <a:cxnSpLocks/>
          </p:cNvCxnSpPr>
          <p:nvPr/>
        </p:nvCxnSpPr>
        <p:spPr>
          <a:xfrm flipV="1">
            <a:off x="2568228" y="4771102"/>
            <a:ext cx="995854" cy="691315"/>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D1F1EC-1F0D-4C42-A2D3-DF80165301A7}"/>
                  </a:ext>
                </a:extLst>
              </p:cNvPr>
              <p:cNvSpPr txBox="1"/>
              <p:nvPr/>
            </p:nvSpPr>
            <p:spPr>
              <a:xfrm>
                <a:off x="4337542" y="4146905"/>
                <a:ext cx="7854458" cy="553998"/>
              </a:xfrm>
              <a:prstGeom prst="rect">
                <a:avLst/>
              </a:prstGeom>
              <a:noFill/>
              <a:ln>
                <a:solidFill>
                  <a:srgbClr val="C00000"/>
                </a:solidFill>
              </a:ln>
            </p:spPr>
            <p:txBody>
              <a:bodyPr wrap="none" lIns="0" tIns="0" rIns="0" bIns="0" rtlCol="0">
                <a:spAutoFit/>
              </a:bodyPr>
              <a:lstStyle/>
              <a:p>
                <a14:m>
                  <m:oMath xmlns:m="http://schemas.openxmlformats.org/officeDocument/2006/math">
                    <m:r>
                      <a:rPr lang="en-US" sz="3600" b="1" i="1" smtClean="0">
                        <a:solidFill>
                          <a:srgbClr val="7030A0"/>
                        </a:solidFill>
                        <a:latin typeface="Cambria Math" panose="02040503050406030204" pitchFamily="18" charset="0"/>
                      </a:rPr>
                      <m:t>~ </m:t>
                    </m:r>
                    <m:r>
                      <a:rPr lang="en-US" sz="3600" b="1" i="1" smtClean="0">
                        <a:solidFill>
                          <a:srgbClr val="7030A0"/>
                        </a:solidFill>
                        <a:latin typeface="Cambria Math" panose="02040503050406030204" pitchFamily="18" charset="0"/>
                      </a:rPr>
                      <m:t>𝒆𝒙𝒑𝒐𝒏𝒆𝒏𝒕𝒊𝒂𝒍</m:t>
                    </m:r>
                    <m:r>
                      <a:rPr lang="en-US" sz="3600" b="1" i="1" smtClean="0">
                        <a:solidFill>
                          <a:srgbClr val="7030A0"/>
                        </a:solidFill>
                        <a:latin typeface="Cambria Math" panose="02040503050406030204" pitchFamily="18" charset="0"/>
                      </a:rPr>
                      <m:t>_</m:t>
                    </m:r>
                    <m:r>
                      <a:rPr lang="en-US" sz="3600" b="1" i="1" smtClean="0">
                        <a:solidFill>
                          <a:srgbClr val="7030A0"/>
                        </a:solidFill>
                        <a:latin typeface="Cambria Math" panose="02040503050406030204" pitchFamily="18" charset="0"/>
                      </a:rPr>
                      <m:t>𝒇𝒂𝒎𝒊𝒍𝒚</m:t>
                    </m:r>
                    <m:r>
                      <a:rPr lang="en-US" sz="3600" b="1" i="1" smtClean="0">
                        <a:solidFill>
                          <a:srgbClr val="7030A0"/>
                        </a:solidFill>
                        <a:latin typeface="Cambria Math" panose="02040503050406030204" pitchFamily="18" charset="0"/>
                      </a:rPr>
                      <m:t>(</m:t>
                    </m:r>
                    <m:sSub>
                      <m:sSubPr>
                        <m:ctrlPr>
                          <a:rPr lang="en-US" sz="3600" b="1" i="1" smtClean="0">
                            <a:solidFill>
                              <a:srgbClr val="7030A0"/>
                            </a:solidFill>
                            <a:latin typeface="Cambria Math" panose="02040503050406030204" pitchFamily="18" charset="0"/>
                          </a:rPr>
                        </m:ctrlPr>
                      </m:sSubPr>
                      <m:e>
                        <m:r>
                          <a:rPr lang="en-US" sz="3600" b="1" i="1" smtClean="0">
                            <a:solidFill>
                              <a:srgbClr val="7030A0"/>
                            </a:solidFill>
                            <a:latin typeface="Cambria Math" panose="02040503050406030204" pitchFamily="18" charset="0"/>
                            <a:ea typeface="Cambria Math" panose="02040503050406030204" pitchFamily="18" charset="0"/>
                          </a:rPr>
                          <m:t>𝜽</m:t>
                        </m:r>
                      </m:e>
                      <m:sub>
                        <m:r>
                          <a:rPr lang="en-US" sz="3600" b="1" i="1" smtClean="0">
                            <a:solidFill>
                              <a:srgbClr val="7030A0"/>
                            </a:solidFill>
                            <a:latin typeface="Cambria Math" panose="02040503050406030204" pitchFamily="18" charset="0"/>
                          </a:rPr>
                          <m:t>𝟏</m:t>
                        </m:r>
                      </m:sub>
                    </m:sSub>
                    <m:r>
                      <a:rPr lang="en-US" sz="3600" b="1" i="1" smtClean="0">
                        <a:solidFill>
                          <a:srgbClr val="7030A0"/>
                        </a:solidFill>
                        <a:latin typeface="Cambria Math" panose="02040503050406030204" pitchFamily="18" charset="0"/>
                      </a:rPr>
                      <m:t>, </m:t>
                    </m:r>
                    <m:sSub>
                      <m:sSubPr>
                        <m:ctrlPr>
                          <a:rPr lang="en-US" sz="3600" b="1" i="1" smtClean="0">
                            <a:solidFill>
                              <a:srgbClr val="7030A0"/>
                            </a:solidFill>
                            <a:latin typeface="Cambria Math" panose="02040503050406030204" pitchFamily="18" charset="0"/>
                          </a:rPr>
                        </m:ctrlPr>
                      </m:sSubPr>
                      <m:e>
                        <m:r>
                          <a:rPr lang="en-US" sz="3600" b="1" i="1" smtClean="0">
                            <a:solidFill>
                              <a:srgbClr val="7030A0"/>
                            </a:solidFill>
                            <a:latin typeface="Cambria Math" panose="02040503050406030204" pitchFamily="18" charset="0"/>
                          </a:rPr>
                          <m:t>𝒙</m:t>
                        </m:r>
                      </m:e>
                      <m:sub>
                        <m:r>
                          <a:rPr lang="en-US" sz="3600" b="1" i="1" smtClean="0">
                            <a:solidFill>
                              <a:srgbClr val="7030A0"/>
                            </a:solidFill>
                            <a:latin typeface="Cambria Math" panose="02040503050406030204" pitchFamily="18" charset="0"/>
                          </a:rPr>
                          <m:t>𝟏</m:t>
                        </m:r>
                      </m:sub>
                    </m:sSub>
                    <m:r>
                      <a:rPr lang="en-US" sz="3600" b="1" i="1" smtClean="0">
                        <a:solidFill>
                          <a:srgbClr val="7030A0"/>
                        </a:solidFill>
                        <a:latin typeface="Cambria Math" panose="02040503050406030204" pitchFamily="18" charset="0"/>
                      </a:rPr>
                      <m:t>, </m:t>
                    </m:r>
                    <m:sSub>
                      <m:sSubPr>
                        <m:ctrlPr>
                          <a:rPr lang="en-US" sz="3600" b="1" i="1" smtClean="0">
                            <a:solidFill>
                              <a:srgbClr val="7030A0"/>
                            </a:solidFill>
                            <a:latin typeface="Cambria Math" panose="02040503050406030204" pitchFamily="18" charset="0"/>
                          </a:rPr>
                        </m:ctrlPr>
                      </m:sSubPr>
                      <m:e>
                        <m:r>
                          <a:rPr lang="en-US" sz="3600" b="1" i="1" smtClean="0">
                            <a:solidFill>
                              <a:srgbClr val="7030A0"/>
                            </a:solidFill>
                            <a:latin typeface="Cambria Math" panose="02040503050406030204" pitchFamily="18" charset="0"/>
                          </a:rPr>
                          <m:t>𝒙</m:t>
                        </m:r>
                      </m:e>
                      <m:sub>
                        <m:r>
                          <a:rPr lang="en-US" sz="3600" b="1" i="1" smtClean="0">
                            <a:solidFill>
                              <a:srgbClr val="7030A0"/>
                            </a:solidFill>
                            <a:latin typeface="Cambria Math" panose="02040503050406030204" pitchFamily="18" charset="0"/>
                          </a:rPr>
                          <m:t>𝟐</m:t>
                        </m:r>
                      </m:sub>
                    </m:sSub>
                  </m:oMath>
                </a14:m>
                <a:r>
                  <a:rPr lang="en-US" sz="3600" b="1" dirty="0">
                    <a:solidFill>
                      <a:srgbClr val="7030A0"/>
                    </a:solidFill>
                  </a:rPr>
                  <a:t>, </a:t>
                </a:r>
                <a14:m>
                  <m:oMath xmlns:m="http://schemas.openxmlformats.org/officeDocument/2006/math">
                    <m:sSub>
                      <m:sSubPr>
                        <m:ctrlPr>
                          <a:rPr lang="en-US" sz="3600" b="1" i="1" smtClean="0">
                            <a:solidFill>
                              <a:srgbClr val="7030A0"/>
                            </a:solidFill>
                            <a:latin typeface="Cambria Math" panose="02040503050406030204" pitchFamily="18" charset="0"/>
                          </a:rPr>
                        </m:ctrlPr>
                      </m:sSubPr>
                      <m:e>
                        <m:r>
                          <a:rPr lang="en-US" sz="3600" b="1" i="1" smtClean="0">
                            <a:solidFill>
                              <a:srgbClr val="7030A0"/>
                            </a:solidFill>
                            <a:latin typeface="Cambria Math" panose="02040503050406030204" pitchFamily="18" charset="0"/>
                          </a:rPr>
                          <m:t>𝒙</m:t>
                        </m:r>
                      </m:e>
                      <m:sub>
                        <m:r>
                          <a:rPr lang="en-US" sz="3600" b="1" i="1" smtClean="0">
                            <a:solidFill>
                              <a:srgbClr val="7030A0"/>
                            </a:solidFill>
                            <a:latin typeface="Cambria Math" panose="02040503050406030204" pitchFamily="18" charset="0"/>
                          </a:rPr>
                          <m:t>𝟑</m:t>
                        </m:r>
                      </m:sub>
                    </m:sSub>
                  </m:oMath>
                </a14:m>
                <a:r>
                  <a:rPr lang="en-US" sz="3600" b="1" dirty="0">
                    <a:solidFill>
                      <a:srgbClr val="7030A0"/>
                    </a:solidFill>
                  </a:rPr>
                  <a:t>)</a:t>
                </a:r>
              </a:p>
            </p:txBody>
          </p:sp>
        </mc:Choice>
        <mc:Fallback xmlns="">
          <p:sp>
            <p:nvSpPr>
              <p:cNvPr id="30" name="TextBox 29">
                <a:extLst>
                  <a:ext uri="{FF2B5EF4-FFF2-40B4-BE49-F238E27FC236}">
                    <a16:creationId xmlns:a16="http://schemas.microsoft.com/office/drawing/2014/main" id="{D7D1F1EC-1F0D-4C42-A2D3-DF80165301A7}"/>
                  </a:ext>
                </a:extLst>
              </p:cNvPr>
              <p:cNvSpPr txBox="1">
                <a:spLocks noRot="1" noChangeAspect="1" noMove="1" noResize="1" noEditPoints="1" noAdjustHandles="1" noChangeArrowheads="1" noChangeShapeType="1" noTextEdit="1"/>
              </p:cNvSpPr>
              <p:nvPr/>
            </p:nvSpPr>
            <p:spPr>
              <a:xfrm>
                <a:off x="4337542" y="4146905"/>
                <a:ext cx="7854458" cy="553998"/>
              </a:xfrm>
              <a:prstGeom prst="rect">
                <a:avLst/>
              </a:prstGeom>
              <a:blipFill>
                <a:blip r:embed="rId8"/>
                <a:stretch>
                  <a:fillRect l="-1129" t="-24444" r="-2258" b="-44444"/>
                </a:stretch>
              </a:blipFill>
              <a:ln>
                <a:solidFill>
                  <a:srgbClr val="C0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20455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linds(horizontal)">
                                      <p:cBhvr>
                                        <p:cTn id="19" dur="500"/>
                                        <p:tgtEl>
                                          <p:spTgt spid="27"/>
                                        </p:tgtEl>
                                      </p:cBhvr>
                                    </p:animEffect>
                                  </p:childTnLst>
                                </p:cTn>
                              </p:par>
                              <p:par>
                                <p:cTn id="20" presetID="3"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par>
                                <p:cTn id="23" presetID="3" presetClass="entr" presetSubtype="1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solidFill>
                  <a:srgbClr val="0000FF"/>
                </a:solidFill>
                <a:latin typeface="IBM Plex Sans" charset="0"/>
              </a:rPr>
              <a:t>Applications</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47</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1"/>
            <a:ext cx="10788481" cy="5510515"/>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dirty="0">
                <a:solidFill>
                  <a:schemeClr val="accent2"/>
                </a:solidFill>
              </a:rPr>
              <a:t>.</a:t>
            </a:r>
            <a:r>
              <a:rPr lang="en-US" sz="2000" b="1" dirty="0">
                <a:solidFill>
                  <a:schemeClr val="tx1"/>
                </a:solidFill>
              </a:rPr>
              <a:t> We can build network</a:t>
            </a:r>
          </a:p>
          <a:p>
            <a:endParaRPr lang="en-US" sz="2000" b="1" dirty="0">
              <a:solidFill>
                <a:schemeClr val="tx1"/>
              </a:solidFill>
            </a:endParaRPr>
          </a:p>
          <a:p>
            <a:r>
              <a:rPr lang="en-US" sz="2000" b="1" dirty="0">
                <a:solidFill>
                  <a:schemeClr val="tx1"/>
                </a:solidFill>
              </a:rPr>
              <a:t>. We can maximize the probability if we decide to work with exponential distribution.</a:t>
            </a:r>
          </a:p>
          <a:p>
            <a:endParaRPr lang="en-US" sz="2000" b="1" dirty="0">
              <a:solidFill>
                <a:schemeClr val="tx1"/>
              </a:solidFill>
            </a:endParaRPr>
          </a:p>
          <a:p>
            <a:r>
              <a:rPr lang="en-US" sz="2000" b="1" dirty="0">
                <a:solidFill>
                  <a:schemeClr val="tx1"/>
                </a:solidFill>
              </a:rPr>
              <a:t>. We can do hypothesis testing.</a:t>
            </a:r>
          </a:p>
          <a:p>
            <a:endParaRPr lang="en-US" sz="2000" b="1" dirty="0">
              <a:solidFill>
                <a:schemeClr val="tx1"/>
              </a:solidFill>
            </a:endParaRPr>
          </a:p>
          <a:p>
            <a:r>
              <a:rPr lang="en-US" sz="2000" b="1" dirty="0">
                <a:solidFill>
                  <a:schemeClr val="tx1"/>
                </a:solidFill>
              </a:rPr>
              <a:t>. We can approximate, the complex distribution using the mixture models.</a:t>
            </a:r>
          </a:p>
          <a:p>
            <a:endParaRPr lang="en-US" sz="2000" b="1" dirty="0">
              <a:solidFill>
                <a:schemeClr val="tx1"/>
              </a:solidFill>
            </a:endParaRPr>
          </a:p>
          <a:p>
            <a:r>
              <a:rPr lang="en-US" sz="2000" b="1" dirty="0">
                <a:solidFill>
                  <a:schemeClr val="tx1"/>
                </a:solidFill>
              </a:rPr>
              <a:t>. For intractable distribution, we can do sampling techniques to find it’s value.</a:t>
            </a:r>
          </a:p>
        </p:txBody>
      </p:sp>
    </p:spTree>
    <p:custDataLst>
      <p:tags r:id="rId1"/>
    </p:custDataLst>
    <p:extLst>
      <p:ext uri="{BB962C8B-B14F-4D97-AF65-F5344CB8AC3E}">
        <p14:creationId xmlns:p14="http://schemas.microsoft.com/office/powerpoint/2010/main" val="1762111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48</a:t>
            </a:fld>
            <a:endParaRPr lang="uk-UA"/>
          </a:p>
        </p:txBody>
      </p:sp>
      <p:sp>
        <p:nvSpPr>
          <p:cNvPr id="309" name="Shape 309"/>
          <p:cNvSpPr txBox="1">
            <a:spLocks noGrp="1"/>
          </p:cNvSpPr>
          <p:nvPr>
            <p:ph type="title"/>
          </p:nvPr>
        </p:nvSpPr>
        <p:spPr>
          <a:xfrm>
            <a:off x="389206" y="99412"/>
            <a:ext cx="6011594" cy="5991669"/>
          </a:xfrm>
        </p:spPr>
        <p:txBody>
          <a:bodyPr/>
          <a:lstStyle/>
          <a:p>
            <a:r>
              <a:rPr lang="en-US" dirty="0"/>
              <a:t>Section:</a:t>
            </a:r>
            <a:r>
              <a:rPr lang="en-US" sz="5400" b="1" dirty="0">
                <a:solidFill>
                  <a:srgbClr val="FFFF00"/>
                </a:solidFill>
              </a:rPr>
              <a:t> Probability Tricks for ML and Cautions… </a:t>
            </a:r>
            <a:endParaRPr lang="en-US" sz="4400" b="1" dirty="0">
              <a:solidFill>
                <a:srgbClr val="FFFF00"/>
              </a:solidFill>
            </a:endParaRPr>
          </a:p>
        </p:txBody>
      </p:sp>
      <p:pic>
        <p:nvPicPr>
          <p:cNvPr id="5" name="Picture 4">
            <a:extLst>
              <a:ext uri="{FF2B5EF4-FFF2-40B4-BE49-F238E27FC236}">
                <a16:creationId xmlns:a16="http://schemas.microsoft.com/office/drawing/2014/main" id="{46C9B85B-70C1-5148-A47F-E0EE4EF2FECA}"/>
              </a:ext>
            </a:extLst>
          </p:cNvPr>
          <p:cNvPicPr>
            <a:picLocks noChangeAspect="1"/>
          </p:cNvPicPr>
          <p:nvPr/>
        </p:nvPicPr>
        <p:blipFill>
          <a:blip r:embed="rId3"/>
          <a:stretch>
            <a:fillRect/>
          </a:stretch>
        </p:blipFill>
        <p:spPr>
          <a:xfrm>
            <a:off x="2494451" y="3536221"/>
            <a:ext cx="2025967" cy="1452580"/>
          </a:xfrm>
          <a:prstGeom prst="rect">
            <a:avLst/>
          </a:prstGeom>
        </p:spPr>
      </p:pic>
      <p:pic>
        <p:nvPicPr>
          <p:cNvPr id="7" name="Picture 6">
            <a:extLst>
              <a:ext uri="{FF2B5EF4-FFF2-40B4-BE49-F238E27FC236}">
                <a16:creationId xmlns:a16="http://schemas.microsoft.com/office/drawing/2014/main" id="{EC6D83E1-8AD8-AB44-92F1-64778E3B76D3}"/>
              </a:ext>
            </a:extLst>
          </p:cNvPr>
          <p:cNvPicPr>
            <a:picLocks noChangeAspect="1"/>
          </p:cNvPicPr>
          <p:nvPr/>
        </p:nvPicPr>
        <p:blipFill>
          <a:blip r:embed="rId4"/>
          <a:stretch>
            <a:fillRect/>
          </a:stretch>
        </p:blipFill>
        <p:spPr>
          <a:xfrm>
            <a:off x="4967067" y="2237116"/>
            <a:ext cx="1980299" cy="1716259"/>
          </a:xfrm>
          <a:prstGeom prst="rect">
            <a:avLst/>
          </a:prstGeom>
          <a:solidFill>
            <a:schemeClr val="bg2"/>
          </a:solidFill>
        </p:spPr>
      </p:pic>
    </p:spTree>
    <p:extLst>
      <p:ext uri="{BB962C8B-B14F-4D97-AF65-F5344CB8AC3E}">
        <p14:creationId xmlns:p14="http://schemas.microsoft.com/office/powerpoint/2010/main" val="3235188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Log Trick</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49</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3" y="678505"/>
            <a:ext cx="5270635" cy="575680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dirty="0">
                <a:solidFill>
                  <a:schemeClr val="accent2"/>
                </a:solidFill>
              </a:rPr>
              <a:t>.</a:t>
            </a:r>
            <a:r>
              <a:rPr lang="en-US" sz="1800" b="1" dirty="0">
                <a:solidFill>
                  <a:schemeClr val="accent2"/>
                </a:solidFill>
              </a:rPr>
              <a:t>As we will see usually joint PDF involves multiplication of many CPD or independent PDF.</a:t>
            </a:r>
          </a:p>
          <a:p>
            <a:endParaRPr lang="en-US" sz="1800" b="1" dirty="0">
              <a:solidFill>
                <a:schemeClr val="accent2"/>
              </a:solidFill>
            </a:endParaRPr>
          </a:p>
          <a:p>
            <a:r>
              <a:rPr lang="en-US" sz="1800" b="1" dirty="0">
                <a:solidFill>
                  <a:schemeClr val="accent2"/>
                </a:solidFill>
              </a:rPr>
              <a:t>.Numerically it is much easier to work with sum than the product terms </a:t>
            </a:r>
          </a:p>
          <a:p>
            <a:endParaRPr lang="en-US" sz="1800" b="1" dirty="0">
              <a:solidFill>
                <a:schemeClr val="accent2"/>
              </a:solidFill>
            </a:endParaRPr>
          </a:p>
          <a:p>
            <a:r>
              <a:rPr lang="en-US" sz="1800" b="1" dirty="0">
                <a:solidFill>
                  <a:schemeClr val="accent2"/>
                </a:solidFill>
              </a:rPr>
              <a:t>. And hence  in many instances we would like to convert the joint PDF which can be represented as the multiplication of CPD to some form of sum of function of CPD.</a:t>
            </a:r>
          </a:p>
          <a:p>
            <a:endParaRPr lang="en-US" sz="1800" b="1" dirty="0">
              <a:solidFill>
                <a:schemeClr val="accent2"/>
              </a:solidFill>
            </a:endParaRPr>
          </a:p>
          <a:p>
            <a:r>
              <a:rPr lang="en-US" sz="1800" b="1" dirty="0">
                <a:solidFill>
                  <a:schemeClr val="accent2"/>
                </a:solidFill>
              </a:rPr>
              <a:t>. However doing that operation should change the relative value of probability .</a:t>
            </a:r>
          </a:p>
          <a:p>
            <a:endParaRPr lang="en-US" sz="1800" b="1" dirty="0">
              <a:solidFill>
                <a:schemeClr val="accent2"/>
              </a:solidFill>
            </a:endParaRPr>
          </a:p>
          <a:p>
            <a:r>
              <a:rPr lang="en-US" sz="1800" b="1" dirty="0">
                <a:solidFill>
                  <a:schemeClr val="accent2"/>
                </a:solidFill>
              </a:rPr>
              <a:t>. One such transformation is log transformation as It is </a:t>
            </a:r>
          </a:p>
          <a:p>
            <a:pPr marL="628650" lvl="1" indent="-171450">
              <a:buFont typeface="Arial" panose="020B0604020202020204" pitchFamily="34" charset="0"/>
              <a:buChar char="•"/>
            </a:pPr>
            <a:r>
              <a:rPr lang="en-US" sz="1400" b="1" dirty="0">
                <a:solidFill>
                  <a:srgbClr val="C00000"/>
                </a:solidFill>
              </a:rPr>
              <a:t>Monotonous increasing function</a:t>
            </a:r>
          </a:p>
          <a:p>
            <a:pPr marL="628650" lvl="1" indent="-171450">
              <a:buFont typeface="Arial" panose="020B0604020202020204" pitchFamily="34" charset="0"/>
              <a:buChar char="•"/>
            </a:pPr>
            <a:r>
              <a:rPr lang="en-US" sz="1400" b="1" dirty="0">
                <a:solidFill>
                  <a:srgbClr val="C00000"/>
                </a:solidFill>
              </a:rPr>
              <a:t>Converts product into sum.</a:t>
            </a:r>
          </a:p>
          <a:p>
            <a:r>
              <a:rPr lang="en-US" sz="1800" b="1" dirty="0">
                <a:solidFill>
                  <a:schemeClr val="accent2"/>
                </a:solidFill>
              </a:rPr>
              <a:t>and is often used when working with probability.</a:t>
            </a:r>
          </a:p>
          <a:p>
            <a:endParaRPr lang="en-US" sz="1800" b="1" dirty="0">
              <a:solidFill>
                <a:schemeClr val="accent2"/>
              </a:solidFill>
            </a:endParaRPr>
          </a:p>
          <a:p>
            <a:r>
              <a:rPr lang="en-US" sz="1800" b="1" dirty="0">
                <a:solidFill>
                  <a:schemeClr val="accent2"/>
                </a:solidFill>
              </a:rPr>
              <a:t>. Since </a:t>
            </a:r>
            <a:r>
              <a:rPr lang="en-US" sz="1800" b="1" dirty="0">
                <a:solidFill>
                  <a:srgbClr val="C00000"/>
                </a:solidFill>
              </a:rPr>
              <a:t>log {P(x)}</a:t>
            </a:r>
            <a:r>
              <a:rPr lang="en-US" sz="1800" b="1" dirty="0">
                <a:solidFill>
                  <a:schemeClr val="accent2"/>
                </a:solidFill>
              </a:rPr>
              <a:t> will be always less than 1 for aesthetic reasons, we use </a:t>
            </a:r>
            <a:r>
              <a:rPr lang="en-US" sz="1800" b="1" dirty="0">
                <a:solidFill>
                  <a:srgbClr val="C00000"/>
                </a:solidFill>
              </a:rPr>
              <a:t>–log {P(x)}</a:t>
            </a:r>
            <a:r>
              <a:rPr lang="en-US" sz="1800" b="1" dirty="0">
                <a:solidFill>
                  <a:schemeClr val="accent2"/>
                </a:solidFill>
              </a:rPr>
              <a:t> transformation</a:t>
            </a:r>
          </a:p>
        </p:txBody>
      </p:sp>
      <p:grpSp>
        <p:nvGrpSpPr>
          <p:cNvPr id="22" name="Group 21">
            <a:extLst>
              <a:ext uri="{FF2B5EF4-FFF2-40B4-BE49-F238E27FC236}">
                <a16:creationId xmlns:a16="http://schemas.microsoft.com/office/drawing/2014/main" id="{A675E43B-F045-914A-B440-A033067FCE91}"/>
              </a:ext>
            </a:extLst>
          </p:cNvPr>
          <p:cNvGrpSpPr/>
          <p:nvPr/>
        </p:nvGrpSpPr>
        <p:grpSpPr>
          <a:xfrm>
            <a:off x="6129945" y="949890"/>
            <a:ext cx="5671730" cy="615445"/>
            <a:chOff x="6104387" y="878782"/>
            <a:chExt cx="5671730" cy="615445"/>
          </a:xfrm>
        </p:grpSpPr>
        <p:sp>
          <p:nvSpPr>
            <p:cNvPr id="14" name="Rectangle 13">
              <a:extLst>
                <a:ext uri="{FF2B5EF4-FFF2-40B4-BE49-F238E27FC236}">
                  <a16:creationId xmlns:a16="http://schemas.microsoft.com/office/drawing/2014/main" id="{8565E9AB-999A-0C42-B300-AED13A09E8E1}"/>
                </a:ext>
              </a:extLst>
            </p:cNvPr>
            <p:cNvSpPr/>
            <p:nvPr/>
          </p:nvSpPr>
          <p:spPr>
            <a:xfrm>
              <a:off x="6104387" y="878782"/>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535AF8-49F7-8B4E-8048-2B62914AC5F0}"/>
                    </a:ext>
                  </a:extLst>
                </p:cNvPr>
                <p:cNvSpPr txBox="1"/>
                <p:nvPr/>
              </p:nvSpPr>
              <p:spPr>
                <a:xfrm>
                  <a:off x="6273381" y="956821"/>
                  <a:ext cx="5502736" cy="449803"/>
                </a:xfrm>
                <a:prstGeom prst="rect">
                  <a:avLst/>
                </a:prstGeom>
                <a:noFill/>
              </p:spPr>
              <p:txBody>
                <a:bodyPr wrap="square" lIns="0" tIns="0" rIns="0" bIns="0" rtlCol="0">
                  <a:spAutoFit/>
                </a:bodyPr>
                <a:lstStyle/>
                <a:p>
                  <a14:m>
                    <m:oMath xmlns:m="http://schemas.openxmlformats.org/officeDocument/2006/math">
                      <m:r>
                        <a:rPr lang="en-US" sz="2400" b="1" i="1" smtClean="0">
                          <a:solidFill>
                            <a:schemeClr val="accent3">
                              <a:lumMod val="75000"/>
                            </a:schemeClr>
                          </a:solidFill>
                          <a:latin typeface="Cambria Math" panose="02040503050406030204" pitchFamily="18" charset="0"/>
                          <a:ea typeface="Cambria Math" panose="02040503050406030204" pitchFamily="18" charset="0"/>
                        </a:rPr>
                        <m:t>         </m:t>
                      </m:r>
                    </m:oMath>
                  </a14:m>
                  <a:r>
                    <a:rPr lang="en-US" sz="2400" b="1" dirty="0">
                      <a:solidFill>
                        <a:schemeClr val="accent3">
                          <a:lumMod val="75000"/>
                        </a:schemeClr>
                      </a:solidFill>
                      <a:ea typeface="Cambria Math" panose="02040503050406030204" pitchFamily="18" charset="0"/>
                    </a:rPr>
                    <a:t> </a:t>
                  </a:r>
                  <a14:m>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𝟏</m:t>
                          </m:r>
                          <m:r>
                            <a:rPr lang="en-US" sz="2800" b="1" i="1">
                              <a:solidFill>
                                <a:schemeClr val="accent5">
                                  <a:lumMod val="75000"/>
                                </a:schemeClr>
                              </a:solidFill>
                              <a:latin typeface="Cambria Math" panose="02040503050406030204" pitchFamily="18" charset="0"/>
                            </a:rPr>
                            <m:t>, </m:t>
                          </m:r>
                        </m:sub>
                      </m:sSub>
                      <m:sSub>
                        <m:sSubPr>
                          <m:ctrlPr>
                            <a:rPr lang="en-US" sz="2800" b="1" i="1" smtClean="0">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𝟐</m:t>
                          </m:r>
                          <m:r>
                            <a:rPr lang="en-US" sz="2800" b="1" i="1" smtClean="0">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oMath>
                  </a14:m>
                  <a:r>
                    <a:rPr lang="en-US" sz="2800" b="1" dirty="0">
                      <a:solidFill>
                        <a:schemeClr val="accent3">
                          <a:lumMod val="75000"/>
                        </a:schemeClr>
                      </a:solidFill>
                    </a:rPr>
                    <a:t> =</a:t>
                  </a:r>
                  <a:r>
                    <a:rPr lang="en-US" sz="2800" b="1" dirty="0">
                      <a:solidFill>
                        <a:schemeClr val="accent3">
                          <a:lumMod val="75000"/>
                        </a:schemeClr>
                      </a:solidFill>
                      <a:ea typeface="Cambria Math" panose="02040503050406030204" pitchFamily="18" charset="0"/>
                    </a:rPr>
                    <a:t> </a:t>
                  </a:r>
                  <a14:m>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d>
                        <m:dPr>
                          <m:endChr m:val="|"/>
                          <m:ctrlPr>
                            <a:rPr lang="en-US" sz="2800" b="1" i="1">
                              <a:solidFill>
                                <a:schemeClr val="accent3">
                                  <a:lumMod val="75000"/>
                                </a:schemeClr>
                              </a:solidFill>
                              <a:latin typeface="Cambria Math" panose="02040503050406030204" pitchFamily="18" charset="0"/>
                              <a:ea typeface="Cambria Math" panose="02040503050406030204" pitchFamily="18" charset="0"/>
                            </a:rPr>
                          </m:ctrlPr>
                        </m:dPr>
                        <m:e>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𝟏</m:t>
                              </m:r>
                              <m:r>
                                <a:rPr lang="en-US" sz="2800" b="1" i="1">
                                  <a:solidFill>
                                    <a:schemeClr val="accent5">
                                      <a:lumMod val="75000"/>
                                    </a:schemeClr>
                                  </a:solidFill>
                                  <a:latin typeface="Cambria Math" panose="02040503050406030204" pitchFamily="18" charset="0"/>
                                </a:rPr>
                                <m:t> </m:t>
                              </m:r>
                            </m:sub>
                          </m:sSub>
                        </m:e>
                      </m:d>
                      <m:sSub>
                        <m:sSubPr>
                          <m:ctrlPr>
                            <a:rPr lang="en-US" sz="2800" b="1" i="1">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 </m:t>
                          </m:r>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𝟐</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𝟐</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oMath>
                  </a14:m>
                  <a:endParaRPr lang="en-US" sz="2800" b="1" dirty="0">
                    <a:solidFill>
                      <a:schemeClr val="accent3">
                        <a:lumMod val="75000"/>
                      </a:schemeClr>
                    </a:solidFill>
                  </a:endParaRPr>
                </a:p>
              </p:txBody>
            </p:sp>
          </mc:Choice>
          <mc:Fallback xmlns="">
            <p:sp>
              <p:nvSpPr>
                <p:cNvPr id="15" name="TextBox 14">
                  <a:extLst>
                    <a:ext uri="{FF2B5EF4-FFF2-40B4-BE49-F238E27FC236}">
                      <a16:creationId xmlns:a16="http://schemas.microsoft.com/office/drawing/2014/main" id="{69535AF8-49F7-8B4E-8048-2B62914AC5F0}"/>
                    </a:ext>
                  </a:extLst>
                </p:cNvPr>
                <p:cNvSpPr txBox="1">
                  <a:spLocks noRot="1" noChangeAspect="1" noMove="1" noResize="1" noEditPoints="1" noAdjustHandles="1" noChangeArrowheads="1" noChangeShapeType="1" noTextEdit="1"/>
                </p:cNvSpPr>
                <p:nvPr/>
              </p:nvSpPr>
              <p:spPr>
                <a:xfrm>
                  <a:off x="6273381" y="956821"/>
                  <a:ext cx="5502736" cy="449803"/>
                </a:xfrm>
                <a:prstGeom prst="rect">
                  <a:avLst/>
                </a:prstGeom>
                <a:blipFill>
                  <a:blip r:embed="rId4"/>
                  <a:stretch>
                    <a:fillRect l="-2765" t="-22222" b="-44444"/>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05C343C4-FA15-B246-BDA6-1C0AA7EA1B95}"/>
              </a:ext>
            </a:extLst>
          </p:cNvPr>
          <p:cNvGrpSpPr/>
          <p:nvPr/>
        </p:nvGrpSpPr>
        <p:grpSpPr>
          <a:xfrm>
            <a:off x="6112015" y="4891337"/>
            <a:ext cx="6370978" cy="744743"/>
            <a:chOff x="6104387" y="2410833"/>
            <a:chExt cx="6370978" cy="744743"/>
          </a:xfrm>
        </p:grpSpPr>
        <p:sp>
          <p:nvSpPr>
            <p:cNvPr id="19" name="Rectangle 18">
              <a:extLst>
                <a:ext uri="{FF2B5EF4-FFF2-40B4-BE49-F238E27FC236}">
                  <a16:creationId xmlns:a16="http://schemas.microsoft.com/office/drawing/2014/main" id="{76E963C5-6F07-414D-96CA-7A8D138E024A}"/>
                </a:ext>
              </a:extLst>
            </p:cNvPr>
            <p:cNvSpPr/>
            <p:nvPr/>
          </p:nvSpPr>
          <p:spPr>
            <a:xfrm>
              <a:off x="6104387" y="2410833"/>
              <a:ext cx="5770920" cy="74474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2CCEB58-A761-E544-B296-098E412A53A1}"/>
                    </a:ext>
                  </a:extLst>
                </p:cNvPr>
                <p:cNvSpPr txBox="1"/>
                <p:nvPr/>
              </p:nvSpPr>
              <p:spPr>
                <a:xfrm>
                  <a:off x="6104387" y="2592959"/>
                  <a:ext cx="6370978" cy="380489"/>
                </a:xfrm>
                <a:prstGeom prst="rect">
                  <a:avLst/>
                </a:prstGeom>
                <a:noFill/>
              </p:spPr>
              <p:txBody>
                <a:bodyPr wrap="square" lIns="0" tIns="0" rIns="0" bIns="0" rtlCol="0">
                  <a:spAutoFit/>
                </a:bodyPr>
                <a:lstStyle/>
                <a:p>
                  <a14:m>
                    <m:oMath xmlns:m="http://schemas.openxmlformats.org/officeDocument/2006/math">
                      <m:r>
                        <a:rPr lang="en-US" sz="2400" b="1" i="1" smtClean="0">
                          <a:solidFill>
                            <a:schemeClr val="accent3">
                              <a:lumMod val="75000"/>
                            </a:schemeClr>
                          </a:solidFill>
                          <a:latin typeface="Cambria Math" panose="02040503050406030204" pitchFamily="18" charset="0"/>
                          <a:ea typeface="Cambria Math" panose="02040503050406030204" pitchFamily="18" charset="0"/>
                        </a:rPr>
                        <m:t>  </m:t>
                      </m:r>
                      <m:r>
                        <a:rPr lang="en-US" sz="2000" b="1" i="0" smtClean="0">
                          <a:solidFill>
                            <a:srgbClr val="C00000"/>
                          </a:solidFill>
                          <a:latin typeface="Cambria Math" panose="02040503050406030204" pitchFamily="18" charset="0"/>
                          <a:ea typeface="Cambria Math" panose="02040503050406030204" pitchFamily="18" charset="0"/>
                        </a:rPr>
                        <m:t>−</m:t>
                      </m:r>
                      <m:r>
                        <a:rPr lang="en-US" sz="2000" b="1" i="1" smtClean="0">
                          <a:solidFill>
                            <a:srgbClr val="C00000"/>
                          </a:solidFill>
                          <a:latin typeface="Cambria Math" panose="02040503050406030204" pitchFamily="18" charset="0"/>
                          <a:ea typeface="Cambria Math" panose="02040503050406030204" pitchFamily="18" charset="0"/>
                        </a:rPr>
                        <m:t>𝒍𝒐𝒈</m:t>
                      </m:r>
                      <m:r>
                        <a:rPr lang="en-US" sz="2000" b="1" i="1" smtClean="0">
                          <a:solidFill>
                            <a:srgbClr val="C00000"/>
                          </a:solidFill>
                          <a:latin typeface="Cambria Math" panose="02040503050406030204" pitchFamily="18" charset="0"/>
                          <a:ea typeface="Cambria Math" panose="02040503050406030204" pitchFamily="18" charset="0"/>
                        </a:rPr>
                        <m:t>[</m:t>
                      </m:r>
                      <m:r>
                        <a:rPr lang="en-US" sz="2000" b="1" i="1">
                          <a:solidFill>
                            <a:schemeClr val="accent3">
                              <a:lumMod val="75000"/>
                            </a:schemeClr>
                          </a:solidFill>
                          <a:latin typeface="Cambria Math" panose="02040503050406030204" pitchFamily="18" charset="0"/>
                          <a:ea typeface="Cambria Math" panose="02040503050406030204" pitchFamily="18" charset="0"/>
                        </a:rPr>
                        <m:t>𝒑</m:t>
                      </m:r>
                      <m:r>
                        <a:rPr lang="en-US" sz="2000" b="1" i="1">
                          <a:solidFill>
                            <a:schemeClr val="accent3">
                              <a:lumMod val="75000"/>
                            </a:schemeClr>
                          </a:solidFill>
                          <a:latin typeface="Cambria Math" panose="02040503050406030204" pitchFamily="18" charset="0"/>
                        </a:rPr>
                        <m:t>(</m:t>
                      </m:r>
                      <m:sSub>
                        <m:sSubPr>
                          <m:ctrlPr>
                            <a:rPr lang="en-US" sz="2000" b="1" i="1">
                              <a:solidFill>
                                <a:schemeClr val="accent5">
                                  <a:lumMod val="75000"/>
                                </a:schemeClr>
                              </a:solidFill>
                              <a:latin typeface="Cambria Math" panose="02040503050406030204" pitchFamily="18" charset="0"/>
                            </a:rPr>
                          </m:ctrlPr>
                        </m:sSubPr>
                        <m:e>
                          <m:r>
                            <a:rPr lang="en-US" sz="2000" b="1" i="1">
                              <a:solidFill>
                                <a:schemeClr val="accent5">
                                  <a:lumMod val="75000"/>
                                </a:schemeClr>
                              </a:solidFill>
                              <a:latin typeface="Cambria Math" panose="02040503050406030204" pitchFamily="18" charset="0"/>
                            </a:rPr>
                            <m:t>𝒙</m:t>
                          </m:r>
                        </m:e>
                        <m:sub>
                          <m:r>
                            <a:rPr lang="en-US" sz="2000" b="1" i="1">
                              <a:solidFill>
                                <a:schemeClr val="accent5">
                                  <a:lumMod val="75000"/>
                                </a:schemeClr>
                              </a:solidFill>
                              <a:latin typeface="Cambria Math" panose="02040503050406030204" pitchFamily="18" charset="0"/>
                            </a:rPr>
                            <m:t>𝟏</m:t>
                          </m:r>
                          <m:r>
                            <a:rPr lang="en-US" sz="2000" b="1" i="1">
                              <a:solidFill>
                                <a:schemeClr val="accent5">
                                  <a:lumMod val="75000"/>
                                </a:schemeClr>
                              </a:solidFill>
                              <a:latin typeface="Cambria Math" panose="02040503050406030204" pitchFamily="18" charset="0"/>
                            </a:rPr>
                            <m:t>, </m:t>
                          </m:r>
                        </m:sub>
                      </m:sSub>
                      <m:sSub>
                        <m:sSubPr>
                          <m:ctrlPr>
                            <a:rPr lang="en-US" sz="2000" b="1" i="1">
                              <a:solidFill>
                                <a:schemeClr val="accent5">
                                  <a:lumMod val="75000"/>
                                </a:schemeClr>
                              </a:solidFill>
                              <a:latin typeface="Cambria Math" panose="02040503050406030204" pitchFamily="18" charset="0"/>
                            </a:rPr>
                          </m:ctrlPr>
                        </m:sSubPr>
                        <m:e>
                          <m:r>
                            <a:rPr lang="en-US" sz="2000" b="1" i="1">
                              <a:solidFill>
                                <a:schemeClr val="accent5">
                                  <a:lumMod val="75000"/>
                                </a:schemeClr>
                              </a:solidFill>
                              <a:latin typeface="Cambria Math" panose="02040503050406030204" pitchFamily="18" charset="0"/>
                            </a:rPr>
                            <m:t>𝒙</m:t>
                          </m:r>
                        </m:e>
                        <m:sub>
                          <m:r>
                            <a:rPr lang="en-US" sz="2000" b="1" i="1">
                              <a:solidFill>
                                <a:schemeClr val="accent5">
                                  <a:lumMod val="75000"/>
                                </a:schemeClr>
                              </a:solidFill>
                              <a:latin typeface="Cambria Math" panose="02040503050406030204" pitchFamily="18" charset="0"/>
                            </a:rPr>
                            <m:t>𝟐</m:t>
                          </m:r>
                          <m:r>
                            <a:rPr lang="en-US" sz="2000" b="1" i="1">
                              <a:solidFill>
                                <a:schemeClr val="accent5">
                                  <a:lumMod val="75000"/>
                                </a:schemeClr>
                              </a:solidFill>
                              <a:latin typeface="Cambria Math" panose="02040503050406030204" pitchFamily="18" charset="0"/>
                            </a:rPr>
                            <m:t> </m:t>
                          </m:r>
                        </m:sub>
                      </m:sSub>
                      <m:r>
                        <a:rPr lang="en-US" sz="2000" b="1" i="1">
                          <a:solidFill>
                            <a:schemeClr val="accent3">
                              <a:lumMod val="75000"/>
                            </a:schemeClr>
                          </a:solidFill>
                          <a:latin typeface="Cambria Math" panose="02040503050406030204" pitchFamily="18" charset="0"/>
                        </a:rPr>
                        <m:t>)</m:t>
                      </m:r>
                      <m:r>
                        <a:rPr lang="en-US" sz="2000" b="1" i="0" smtClean="0">
                          <a:solidFill>
                            <a:srgbClr val="C00000"/>
                          </a:solidFill>
                          <a:latin typeface="Cambria Math" panose="02040503050406030204" pitchFamily="18" charset="0"/>
                          <a:ea typeface="Cambria Math" panose="02040503050406030204" pitchFamily="18" charset="0"/>
                        </a:rPr>
                        <m:t>]</m:t>
                      </m:r>
                      <m:r>
                        <a:rPr lang="en-US" sz="2000" b="1" i="0" smtClean="0">
                          <a:solidFill>
                            <a:schemeClr val="accent3">
                              <a:lumMod val="75000"/>
                            </a:schemeClr>
                          </a:solidFill>
                          <a:latin typeface="Cambria Math" panose="02040503050406030204" pitchFamily="18" charset="0"/>
                        </a:rPr>
                        <m:t>=</m:t>
                      </m:r>
                    </m:oMath>
                  </a14:m>
                  <a:r>
                    <a:rPr lang="en-US" sz="2000" b="1" dirty="0">
                      <a:solidFill>
                        <a:schemeClr val="accent3">
                          <a:lumMod val="75000"/>
                        </a:schemeClr>
                      </a:solidFill>
                      <a:ea typeface="Cambria Math" panose="02040503050406030204" pitchFamily="18" charset="0"/>
                    </a:rPr>
                    <a:t> </a:t>
                  </a:r>
                  <a14:m>
                    <m:oMath xmlns:m="http://schemas.openxmlformats.org/officeDocument/2006/math">
                      <m:r>
                        <a:rPr lang="en-US" sz="2000" b="1" i="0" smtClean="0">
                          <a:solidFill>
                            <a:srgbClr val="C00000"/>
                          </a:solidFill>
                          <a:latin typeface="Cambria Math" panose="02040503050406030204" pitchFamily="18" charset="0"/>
                          <a:ea typeface="Cambria Math" panose="02040503050406030204" pitchFamily="18" charset="0"/>
                        </a:rPr>
                        <m:t>−</m:t>
                      </m:r>
                      <m:r>
                        <a:rPr lang="en-US" sz="2000" b="1" i="0" smtClean="0">
                          <a:solidFill>
                            <a:srgbClr val="C00000"/>
                          </a:solidFill>
                          <a:latin typeface="Cambria Math" panose="02040503050406030204" pitchFamily="18" charset="0"/>
                          <a:ea typeface="Cambria Math" panose="02040503050406030204" pitchFamily="18" charset="0"/>
                        </a:rPr>
                        <m:t>𝐥𝐨𝐠</m:t>
                      </m:r>
                      <m:r>
                        <a:rPr lang="en-US" sz="2000" b="1" i="0" smtClean="0">
                          <a:solidFill>
                            <a:srgbClr val="C00000"/>
                          </a:solidFill>
                          <a:latin typeface="Cambria Math" panose="02040503050406030204" pitchFamily="18" charset="0"/>
                          <a:ea typeface="Cambria Math" panose="02040503050406030204" pitchFamily="18" charset="0"/>
                        </a:rPr>
                        <m:t>[</m:t>
                      </m:r>
                      <m:r>
                        <a:rPr lang="en-US" sz="2000" b="1" i="1">
                          <a:solidFill>
                            <a:schemeClr val="accent3">
                              <a:lumMod val="75000"/>
                            </a:schemeClr>
                          </a:solidFill>
                          <a:latin typeface="Cambria Math" panose="02040503050406030204" pitchFamily="18" charset="0"/>
                          <a:ea typeface="Cambria Math" panose="02040503050406030204" pitchFamily="18" charset="0"/>
                        </a:rPr>
                        <m:t>𝒑</m:t>
                      </m:r>
                      <m:d>
                        <m:dPr>
                          <m:endChr m:val="|"/>
                          <m:ctrlPr>
                            <a:rPr lang="en-US" sz="2000" b="1" i="1">
                              <a:solidFill>
                                <a:schemeClr val="accent3">
                                  <a:lumMod val="75000"/>
                                </a:schemeClr>
                              </a:solidFill>
                              <a:latin typeface="Cambria Math" panose="02040503050406030204" pitchFamily="18" charset="0"/>
                              <a:ea typeface="Cambria Math" panose="02040503050406030204" pitchFamily="18" charset="0"/>
                            </a:rPr>
                          </m:ctrlPr>
                        </m:dPr>
                        <m:e>
                          <m:sSub>
                            <m:sSubPr>
                              <m:ctrlPr>
                                <a:rPr lang="en-US" sz="2000" b="1" i="1">
                                  <a:solidFill>
                                    <a:schemeClr val="accent5">
                                      <a:lumMod val="75000"/>
                                    </a:schemeClr>
                                  </a:solidFill>
                                  <a:latin typeface="Cambria Math" panose="02040503050406030204" pitchFamily="18" charset="0"/>
                                </a:rPr>
                              </m:ctrlPr>
                            </m:sSubPr>
                            <m:e>
                              <m:r>
                                <a:rPr lang="en-US" sz="2000" b="1" i="1">
                                  <a:solidFill>
                                    <a:schemeClr val="accent5">
                                      <a:lumMod val="75000"/>
                                    </a:schemeClr>
                                  </a:solidFill>
                                  <a:latin typeface="Cambria Math" panose="02040503050406030204" pitchFamily="18" charset="0"/>
                                </a:rPr>
                                <m:t>𝒙</m:t>
                              </m:r>
                            </m:e>
                            <m:sub>
                              <m:r>
                                <a:rPr lang="en-US" sz="2000" b="1" i="1">
                                  <a:solidFill>
                                    <a:schemeClr val="accent5">
                                      <a:lumMod val="75000"/>
                                    </a:schemeClr>
                                  </a:solidFill>
                                  <a:latin typeface="Cambria Math" panose="02040503050406030204" pitchFamily="18" charset="0"/>
                                </a:rPr>
                                <m:t>𝟏</m:t>
                              </m:r>
                              <m:r>
                                <a:rPr lang="en-US" sz="2000" b="1" i="1">
                                  <a:solidFill>
                                    <a:schemeClr val="accent5">
                                      <a:lumMod val="75000"/>
                                    </a:schemeClr>
                                  </a:solidFill>
                                  <a:latin typeface="Cambria Math" panose="02040503050406030204" pitchFamily="18" charset="0"/>
                                </a:rPr>
                                <m:t> </m:t>
                              </m:r>
                            </m:sub>
                          </m:sSub>
                        </m:e>
                      </m:d>
                      <m:sSub>
                        <m:sSubPr>
                          <m:ctrlPr>
                            <a:rPr lang="en-US" sz="2000" b="1" i="1">
                              <a:solidFill>
                                <a:schemeClr val="accent5">
                                  <a:lumMod val="75000"/>
                                </a:schemeClr>
                              </a:solidFill>
                              <a:latin typeface="Cambria Math" panose="02040503050406030204" pitchFamily="18" charset="0"/>
                            </a:rPr>
                          </m:ctrlPr>
                        </m:sSubPr>
                        <m:e>
                          <m:r>
                            <a:rPr lang="en-US" sz="2000" b="1" i="1" smtClean="0">
                              <a:solidFill>
                                <a:schemeClr val="accent5">
                                  <a:lumMod val="75000"/>
                                </a:schemeClr>
                              </a:solidFill>
                              <a:latin typeface="Cambria Math" panose="02040503050406030204" pitchFamily="18" charset="0"/>
                            </a:rPr>
                            <m:t> </m:t>
                          </m:r>
                          <m:r>
                            <a:rPr lang="en-US" sz="2000" b="1" i="1">
                              <a:solidFill>
                                <a:schemeClr val="accent5">
                                  <a:lumMod val="75000"/>
                                </a:schemeClr>
                              </a:solidFill>
                              <a:latin typeface="Cambria Math" panose="02040503050406030204" pitchFamily="18" charset="0"/>
                            </a:rPr>
                            <m:t>𝒙</m:t>
                          </m:r>
                        </m:e>
                        <m:sub>
                          <m:r>
                            <a:rPr lang="en-US" sz="2000" b="1" i="1">
                              <a:solidFill>
                                <a:schemeClr val="accent5">
                                  <a:lumMod val="75000"/>
                                </a:schemeClr>
                              </a:solidFill>
                              <a:latin typeface="Cambria Math" panose="02040503050406030204" pitchFamily="18" charset="0"/>
                            </a:rPr>
                            <m:t>𝟐</m:t>
                          </m:r>
                          <m:r>
                            <a:rPr lang="en-US" sz="2000" b="1" i="1">
                              <a:solidFill>
                                <a:schemeClr val="accent5">
                                  <a:lumMod val="75000"/>
                                </a:schemeClr>
                              </a:solidFill>
                              <a:latin typeface="Cambria Math" panose="02040503050406030204" pitchFamily="18" charset="0"/>
                            </a:rPr>
                            <m:t> </m:t>
                          </m:r>
                        </m:sub>
                      </m:sSub>
                      <m:r>
                        <a:rPr lang="en-US" sz="2000" b="1" i="1">
                          <a:solidFill>
                            <a:schemeClr val="accent3">
                              <a:lumMod val="75000"/>
                            </a:schemeClr>
                          </a:solidFill>
                          <a:latin typeface="Cambria Math" panose="02040503050406030204" pitchFamily="18" charset="0"/>
                        </a:rPr>
                        <m:t>)</m:t>
                      </m:r>
                      <m:r>
                        <a:rPr lang="en-US" sz="2000" b="1" i="1" smtClean="0">
                          <a:solidFill>
                            <a:srgbClr val="C00000"/>
                          </a:solidFill>
                          <a:latin typeface="Cambria Math" panose="02040503050406030204" pitchFamily="18" charset="0"/>
                        </a:rPr>
                        <m:t>]−</m:t>
                      </m:r>
                      <m:r>
                        <a:rPr lang="en-US" sz="2000" b="1" i="1" smtClean="0">
                          <a:solidFill>
                            <a:srgbClr val="C00000"/>
                          </a:solidFill>
                          <a:latin typeface="Cambria Math" panose="02040503050406030204" pitchFamily="18" charset="0"/>
                        </a:rPr>
                        <m:t>𝒍𝒐𝒈</m:t>
                      </m:r>
                      <m:r>
                        <a:rPr lang="en-US" sz="2000" b="1" i="1" smtClean="0">
                          <a:solidFill>
                            <a:srgbClr val="C00000"/>
                          </a:solidFill>
                          <a:latin typeface="Cambria Math" panose="02040503050406030204" pitchFamily="18" charset="0"/>
                        </a:rPr>
                        <m:t>[</m:t>
                      </m:r>
                      <m:r>
                        <a:rPr lang="en-US" sz="2000" b="1" i="1">
                          <a:solidFill>
                            <a:schemeClr val="accent3">
                              <a:lumMod val="75000"/>
                            </a:schemeClr>
                          </a:solidFill>
                          <a:latin typeface="Cambria Math" panose="02040503050406030204" pitchFamily="18" charset="0"/>
                          <a:ea typeface="Cambria Math" panose="02040503050406030204" pitchFamily="18" charset="0"/>
                        </a:rPr>
                        <m:t>𝒑</m:t>
                      </m:r>
                      <m:r>
                        <a:rPr lang="en-US" sz="2000" b="1" i="1">
                          <a:solidFill>
                            <a:schemeClr val="accent3">
                              <a:lumMod val="75000"/>
                            </a:schemeClr>
                          </a:solidFill>
                          <a:latin typeface="Cambria Math" panose="02040503050406030204" pitchFamily="18" charset="0"/>
                        </a:rPr>
                        <m:t>(</m:t>
                      </m:r>
                      <m:sSub>
                        <m:sSubPr>
                          <m:ctrlPr>
                            <a:rPr lang="en-US" sz="2000" b="1" i="1">
                              <a:solidFill>
                                <a:schemeClr val="accent5">
                                  <a:lumMod val="75000"/>
                                </a:schemeClr>
                              </a:solidFill>
                              <a:latin typeface="Cambria Math" panose="02040503050406030204" pitchFamily="18" charset="0"/>
                            </a:rPr>
                          </m:ctrlPr>
                        </m:sSubPr>
                        <m:e>
                          <m:r>
                            <a:rPr lang="en-US" sz="2000" b="1" i="1">
                              <a:solidFill>
                                <a:schemeClr val="accent5">
                                  <a:lumMod val="75000"/>
                                </a:schemeClr>
                              </a:solidFill>
                              <a:latin typeface="Cambria Math" panose="02040503050406030204" pitchFamily="18" charset="0"/>
                            </a:rPr>
                            <m:t>𝒙</m:t>
                          </m:r>
                        </m:e>
                        <m:sub>
                          <m:r>
                            <a:rPr lang="en-US" sz="2000" b="1" i="1">
                              <a:solidFill>
                                <a:schemeClr val="accent5">
                                  <a:lumMod val="75000"/>
                                </a:schemeClr>
                              </a:solidFill>
                              <a:latin typeface="Cambria Math" panose="02040503050406030204" pitchFamily="18" charset="0"/>
                            </a:rPr>
                            <m:t>𝟐</m:t>
                          </m:r>
                          <m:r>
                            <a:rPr lang="en-US" sz="2000" b="1" i="1">
                              <a:solidFill>
                                <a:schemeClr val="accent5">
                                  <a:lumMod val="75000"/>
                                </a:schemeClr>
                              </a:solidFill>
                              <a:latin typeface="Cambria Math" panose="02040503050406030204" pitchFamily="18" charset="0"/>
                            </a:rPr>
                            <m:t> </m:t>
                          </m:r>
                        </m:sub>
                      </m:sSub>
                      <m:r>
                        <a:rPr lang="en-US" sz="2000" b="1" i="1">
                          <a:solidFill>
                            <a:schemeClr val="accent3">
                              <a:lumMod val="75000"/>
                            </a:schemeClr>
                          </a:solidFill>
                          <a:latin typeface="Cambria Math" panose="02040503050406030204" pitchFamily="18" charset="0"/>
                        </a:rPr>
                        <m:t>)</m:t>
                      </m:r>
                      <m:r>
                        <a:rPr lang="en-US" sz="2000" b="1" i="1" smtClean="0">
                          <a:solidFill>
                            <a:srgbClr val="C00000"/>
                          </a:solidFill>
                          <a:latin typeface="Cambria Math" panose="02040503050406030204" pitchFamily="18" charset="0"/>
                        </a:rPr>
                        <m:t>]</m:t>
                      </m:r>
                    </m:oMath>
                  </a14:m>
                  <a:endParaRPr lang="en-US" sz="2000" b="1" dirty="0">
                    <a:solidFill>
                      <a:schemeClr val="accent3">
                        <a:lumMod val="75000"/>
                      </a:schemeClr>
                    </a:solidFill>
                  </a:endParaRPr>
                </a:p>
              </p:txBody>
            </p:sp>
          </mc:Choice>
          <mc:Fallback xmlns="">
            <p:sp>
              <p:nvSpPr>
                <p:cNvPr id="21" name="TextBox 20">
                  <a:extLst>
                    <a:ext uri="{FF2B5EF4-FFF2-40B4-BE49-F238E27FC236}">
                      <a16:creationId xmlns:a16="http://schemas.microsoft.com/office/drawing/2014/main" id="{E2CCEB58-A761-E544-B296-098E412A53A1}"/>
                    </a:ext>
                  </a:extLst>
                </p:cNvPr>
                <p:cNvSpPr txBox="1">
                  <a:spLocks noRot="1" noChangeAspect="1" noMove="1" noResize="1" noEditPoints="1" noAdjustHandles="1" noChangeArrowheads="1" noChangeShapeType="1" noTextEdit="1"/>
                </p:cNvSpPr>
                <p:nvPr/>
              </p:nvSpPr>
              <p:spPr>
                <a:xfrm>
                  <a:off x="6104387" y="2592959"/>
                  <a:ext cx="6370978" cy="380489"/>
                </a:xfrm>
                <a:prstGeom prst="rect">
                  <a:avLst/>
                </a:prstGeom>
                <a:blipFill>
                  <a:blip r:embed="rId5"/>
                  <a:stretch>
                    <a:fillRect l="-2386" t="-3226" b="-35484"/>
                  </a:stretch>
                </a:blipFill>
              </p:spPr>
              <p:txBody>
                <a:bodyPr/>
                <a:lstStyle/>
                <a:p>
                  <a:r>
                    <a:rPr lang="en-US">
                      <a:noFill/>
                    </a:rPr>
                    <a:t> </a:t>
                  </a:r>
                </a:p>
              </p:txBody>
            </p:sp>
          </mc:Fallback>
        </mc:AlternateContent>
      </p:grpSp>
      <p:sp>
        <p:nvSpPr>
          <p:cNvPr id="23" name="Down Arrow 22">
            <a:extLst>
              <a:ext uri="{FF2B5EF4-FFF2-40B4-BE49-F238E27FC236}">
                <a16:creationId xmlns:a16="http://schemas.microsoft.com/office/drawing/2014/main" id="{601EC07A-8990-4E4B-8D8B-587112855AC2}"/>
              </a:ext>
            </a:extLst>
          </p:cNvPr>
          <p:cNvSpPr/>
          <p:nvPr/>
        </p:nvSpPr>
        <p:spPr>
          <a:xfrm>
            <a:off x="8337176" y="1584823"/>
            <a:ext cx="340659" cy="3306512"/>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4" name="TextBox 23">
            <a:extLst>
              <a:ext uri="{FF2B5EF4-FFF2-40B4-BE49-F238E27FC236}">
                <a16:creationId xmlns:a16="http://schemas.microsoft.com/office/drawing/2014/main" id="{9492108D-4576-124E-BEEC-EBBA1EC635FE}"/>
              </a:ext>
            </a:extLst>
          </p:cNvPr>
          <p:cNvSpPr txBox="1"/>
          <p:nvPr/>
        </p:nvSpPr>
        <p:spPr>
          <a:xfrm rot="5400000">
            <a:off x="7837135" y="2953702"/>
            <a:ext cx="2257349" cy="461665"/>
          </a:xfrm>
          <a:prstGeom prst="rect">
            <a:avLst/>
          </a:prstGeom>
          <a:solidFill>
            <a:schemeClr val="accent5">
              <a:lumMod val="20000"/>
              <a:lumOff val="80000"/>
            </a:schemeClr>
          </a:solidFill>
        </p:spPr>
        <p:txBody>
          <a:bodyPr wrap="none" rtlCol="0">
            <a:spAutoFit/>
          </a:bodyPr>
          <a:lstStyle/>
          <a:p>
            <a:r>
              <a:rPr lang="en-US" sz="2400" b="1" dirty="0">
                <a:solidFill>
                  <a:srgbClr val="C00000"/>
                </a:solidFill>
              </a:rPr>
              <a:t>-log </a:t>
            </a:r>
            <a:r>
              <a:rPr lang="en-US" sz="2400" b="1" dirty="0">
                <a:solidFill>
                  <a:srgbClr val="FFC000"/>
                </a:solidFill>
              </a:rPr>
              <a:t>transform</a:t>
            </a:r>
          </a:p>
        </p:txBody>
      </p:sp>
      <p:sp>
        <p:nvSpPr>
          <p:cNvPr id="26" name="Rounded Rectangle 25">
            <a:extLst>
              <a:ext uri="{FF2B5EF4-FFF2-40B4-BE49-F238E27FC236}">
                <a16:creationId xmlns:a16="http://schemas.microsoft.com/office/drawing/2014/main" id="{994FD187-36B4-4743-A296-9704C23A0892}"/>
              </a:ext>
            </a:extLst>
          </p:cNvPr>
          <p:cNvSpPr/>
          <p:nvPr/>
        </p:nvSpPr>
        <p:spPr>
          <a:xfrm>
            <a:off x="5827059" y="412376"/>
            <a:ext cx="6203576" cy="5827059"/>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custDataLst>
      <p:tags r:id="rId1"/>
    </p:custDataLst>
    <p:extLst>
      <p:ext uri="{BB962C8B-B14F-4D97-AF65-F5344CB8AC3E}">
        <p14:creationId xmlns:p14="http://schemas.microsoft.com/office/powerpoint/2010/main" val="229449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linds(horizontal)">
                                      <p:cBhvr>
                                        <p:cTn id="18" dur="500"/>
                                        <p:tgtEl>
                                          <p:spTgt spid="2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66490" y="272571"/>
            <a:ext cx="10028621" cy="508000"/>
          </a:xfrm>
        </p:spPr>
        <p:txBody>
          <a:bodyPr/>
          <a:lstStyle/>
          <a:p>
            <a:r>
              <a:rPr lang="en-US" b="1" dirty="0">
                <a:latin typeface="IBM Plex Sans" charset="0"/>
                <a:ea typeface="IBM Plex Sans" charset="0"/>
                <a:cs typeface="IBM Plex Sans" charset="0"/>
              </a:rPr>
              <a:t>Reality, Random Variable and Probability</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5</a:t>
            </a:fld>
            <a:endParaRPr lang="en-US"/>
          </a:p>
        </p:txBody>
      </p:sp>
      <p:grpSp>
        <p:nvGrpSpPr>
          <p:cNvPr id="93" name="Group 92"/>
          <p:cNvGrpSpPr/>
          <p:nvPr/>
        </p:nvGrpSpPr>
        <p:grpSpPr>
          <a:xfrm>
            <a:off x="224554" y="1884764"/>
            <a:ext cx="2469662" cy="1925281"/>
            <a:chOff x="304800" y="918308"/>
            <a:chExt cx="2469662" cy="2432538"/>
          </a:xfrm>
        </p:grpSpPr>
        <p:grpSp>
          <p:nvGrpSpPr>
            <p:cNvPr id="91" name="Group 90"/>
            <p:cNvGrpSpPr/>
            <p:nvPr/>
          </p:nvGrpSpPr>
          <p:grpSpPr>
            <a:xfrm>
              <a:off x="400787" y="992541"/>
              <a:ext cx="2184846" cy="1879157"/>
              <a:chOff x="400787" y="992541"/>
              <a:chExt cx="2184846" cy="1879157"/>
            </a:xfrm>
          </p:grpSpPr>
          <p:sp>
            <p:nvSpPr>
              <p:cNvPr id="90" name="Rounded Rectangle 89"/>
              <p:cNvSpPr/>
              <p:nvPr/>
            </p:nvSpPr>
            <p:spPr>
              <a:xfrm>
                <a:off x="400787" y="992541"/>
                <a:ext cx="2184846" cy="1878234"/>
              </a:xfrm>
              <a:prstGeom prst="roundRect">
                <a:avLst/>
              </a:prstGeom>
              <a:solidFill>
                <a:schemeClr val="accent5">
                  <a:lumMod val="20000"/>
                  <a:lumOff val="80000"/>
                </a:schemeClr>
              </a:solidFill>
              <a:ln w="19050" cmpd="sng">
                <a:solidFill>
                  <a:schemeClr val="bg1">
                    <a:lumMod val="95000"/>
                    <a:lumOff val="5000"/>
                  </a:schemeClr>
                </a:solidFill>
              </a:ln>
              <a:effectLst>
                <a:glow rad="101600">
                  <a:schemeClr val="accent2">
                    <a:lumMod val="20000"/>
                    <a:lumOff val="80000"/>
                    <a:alpha val="75000"/>
                  </a:schemeClr>
                </a:glow>
              </a:effectLst>
            </p:spPr>
            <p:txBody>
              <a:bodyPr/>
              <a:lstStyle/>
              <a:p>
                <a:r>
                  <a:rPr lang="en-US" sz="1000" b="1" dirty="0"/>
                  <a:t>An Experiment</a:t>
                </a:r>
              </a:p>
            </p:txBody>
          </p:sp>
          <p:grpSp>
            <p:nvGrpSpPr>
              <p:cNvPr id="87" name="Group 86"/>
              <p:cNvGrpSpPr/>
              <p:nvPr/>
            </p:nvGrpSpPr>
            <p:grpSpPr>
              <a:xfrm>
                <a:off x="458581" y="993463"/>
                <a:ext cx="2107266" cy="1878235"/>
                <a:chOff x="661377" y="1093806"/>
                <a:chExt cx="2107266" cy="1878235"/>
              </a:xfrm>
            </p:grpSpPr>
            <p:grpSp>
              <p:nvGrpSpPr>
                <p:cNvPr id="56" name="Group 55"/>
                <p:cNvGrpSpPr/>
                <p:nvPr/>
              </p:nvGrpSpPr>
              <p:grpSpPr>
                <a:xfrm>
                  <a:off x="1640966" y="2077869"/>
                  <a:ext cx="1103664" cy="894172"/>
                  <a:chOff x="508977" y="1426837"/>
                  <a:chExt cx="1103664" cy="894172"/>
                </a:xfrm>
              </p:grpSpPr>
              <p:pic>
                <p:nvPicPr>
                  <p:cNvPr id="2" name="Picture 1" descr="coin_toss_hand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77" y="1678355"/>
                    <a:ext cx="301869" cy="402492"/>
                  </a:xfrm>
                  <a:prstGeom prst="rect">
                    <a:avLst/>
                  </a:prstGeom>
                </p:spPr>
              </p:pic>
              <p:grpSp>
                <p:nvGrpSpPr>
                  <p:cNvPr id="9" name="Group 8"/>
                  <p:cNvGrpSpPr/>
                  <p:nvPr/>
                </p:nvGrpSpPr>
                <p:grpSpPr>
                  <a:xfrm>
                    <a:off x="1069025" y="1426837"/>
                    <a:ext cx="519603" cy="369332"/>
                    <a:chOff x="901939" y="1355845"/>
                    <a:chExt cx="519603" cy="369332"/>
                  </a:xfrm>
                </p:grpSpPr>
                <p:pic>
                  <p:nvPicPr>
                    <p:cNvPr id="3" name="Picture 2" descr="usd_coin_he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39" y="1420431"/>
                      <a:ext cx="278458" cy="274320"/>
                    </a:xfrm>
                    <a:prstGeom prst="rect">
                      <a:avLst/>
                    </a:prstGeom>
                  </p:spPr>
                </p:pic>
                <p:sp>
                  <p:nvSpPr>
                    <p:cNvPr id="29" name="TextBox 28"/>
                    <p:cNvSpPr txBox="1"/>
                    <p:nvPr/>
                  </p:nvSpPr>
                  <p:spPr>
                    <a:xfrm>
                      <a:off x="1108926" y="1355845"/>
                      <a:ext cx="312616" cy="369332"/>
                    </a:xfrm>
                    <a:prstGeom prst="rect">
                      <a:avLst/>
                    </a:prstGeom>
                    <a:noFill/>
                  </p:spPr>
                  <p:txBody>
                    <a:bodyPr wrap="square" rtlCol="0">
                      <a:spAutoFit/>
                    </a:bodyPr>
                    <a:lstStyle/>
                    <a:p>
                      <a:r>
                        <a:rPr lang="en-US" b="1" dirty="0">
                          <a:solidFill>
                            <a:srgbClr val="008000"/>
                          </a:solidFill>
                        </a:rPr>
                        <a:t>H</a:t>
                      </a:r>
                    </a:p>
                  </p:txBody>
                </p:sp>
              </p:grpSp>
              <p:grpSp>
                <p:nvGrpSpPr>
                  <p:cNvPr id="17" name="Group 16"/>
                  <p:cNvGrpSpPr/>
                  <p:nvPr/>
                </p:nvGrpSpPr>
                <p:grpSpPr>
                  <a:xfrm>
                    <a:off x="1082325" y="1951677"/>
                    <a:ext cx="530316" cy="369332"/>
                    <a:chOff x="904355" y="2018157"/>
                    <a:chExt cx="530316" cy="369332"/>
                  </a:xfrm>
                </p:grpSpPr>
                <p:pic>
                  <p:nvPicPr>
                    <p:cNvPr id="5" name="Picture 4" descr="usd_coin_tai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355" y="2080847"/>
                      <a:ext cx="276042" cy="274320"/>
                    </a:xfrm>
                    <a:prstGeom prst="rect">
                      <a:avLst/>
                    </a:prstGeom>
                  </p:spPr>
                </p:pic>
                <p:sp>
                  <p:nvSpPr>
                    <p:cNvPr id="30" name="TextBox 29"/>
                    <p:cNvSpPr txBox="1"/>
                    <p:nvPr/>
                  </p:nvSpPr>
                  <p:spPr>
                    <a:xfrm>
                      <a:off x="1122055" y="2018157"/>
                      <a:ext cx="312616" cy="369332"/>
                    </a:xfrm>
                    <a:prstGeom prst="rect">
                      <a:avLst/>
                    </a:prstGeom>
                    <a:noFill/>
                  </p:spPr>
                  <p:txBody>
                    <a:bodyPr wrap="square" rtlCol="0">
                      <a:spAutoFit/>
                    </a:bodyPr>
                    <a:lstStyle/>
                    <a:p>
                      <a:r>
                        <a:rPr lang="en-US" b="1" dirty="0">
                          <a:solidFill>
                            <a:srgbClr val="FF0000"/>
                          </a:solidFill>
                        </a:rPr>
                        <a:t>T</a:t>
                      </a:r>
                    </a:p>
                  </p:txBody>
                </p:sp>
              </p:grpSp>
              <p:cxnSp>
                <p:nvCxnSpPr>
                  <p:cNvPr id="8" name="Straight Arrow Connector 7"/>
                  <p:cNvCxnSpPr>
                    <a:stCxn id="2" idx="3"/>
                    <a:endCxn id="3" idx="1"/>
                  </p:cNvCxnSpPr>
                  <p:nvPr/>
                </p:nvCxnSpPr>
                <p:spPr>
                  <a:xfrm flipV="1">
                    <a:off x="810846" y="1628583"/>
                    <a:ext cx="258179" cy="251018"/>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5" idx="1"/>
                  </p:cNvCxnSpPr>
                  <p:nvPr/>
                </p:nvCxnSpPr>
                <p:spPr>
                  <a:xfrm>
                    <a:off x="810846" y="1891756"/>
                    <a:ext cx="271479" cy="259771"/>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661377" y="1579237"/>
                  <a:ext cx="1103664" cy="894172"/>
                  <a:chOff x="508977" y="1426837"/>
                  <a:chExt cx="1103664" cy="894172"/>
                </a:xfrm>
              </p:grpSpPr>
              <p:pic>
                <p:nvPicPr>
                  <p:cNvPr id="58" name="Picture 57" descr="coin_toss_hand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77" y="1678355"/>
                    <a:ext cx="301869" cy="402492"/>
                  </a:xfrm>
                  <a:prstGeom prst="rect">
                    <a:avLst/>
                  </a:prstGeom>
                </p:spPr>
              </p:pic>
              <p:grpSp>
                <p:nvGrpSpPr>
                  <p:cNvPr id="59" name="Group 58"/>
                  <p:cNvGrpSpPr/>
                  <p:nvPr/>
                </p:nvGrpSpPr>
                <p:grpSpPr>
                  <a:xfrm>
                    <a:off x="1069025" y="1426837"/>
                    <a:ext cx="519603" cy="369332"/>
                    <a:chOff x="901939" y="1355845"/>
                    <a:chExt cx="519603" cy="369332"/>
                  </a:xfrm>
                </p:grpSpPr>
                <p:pic>
                  <p:nvPicPr>
                    <p:cNvPr id="65" name="Picture 64" descr="usd_coin_he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39" y="1420431"/>
                      <a:ext cx="278458" cy="274320"/>
                    </a:xfrm>
                    <a:prstGeom prst="rect">
                      <a:avLst/>
                    </a:prstGeom>
                  </p:spPr>
                </p:pic>
                <p:sp>
                  <p:nvSpPr>
                    <p:cNvPr id="66" name="TextBox 65"/>
                    <p:cNvSpPr txBox="1"/>
                    <p:nvPr/>
                  </p:nvSpPr>
                  <p:spPr>
                    <a:xfrm>
                      <a:off x="1108926" y="1355845"/>
                      <a:ext cx="312616" cy="369332"/>
                    </a:xfrm>
                    <a:prstGeom prst="rect">
                      <a:avLst/>
                    </a:prstGeom>
                    <a:noFill/>
                  </p:spPr>
                  <p:txBody>
                    <a:bodyPr wrap="square" rtlCol="0">
                      <a:spAutoFit/>
                    </a:bodyPr>
                    <a:lstStyle/>
                    <a:p>
                      <a:r>
                        <a:rPr lang="en-US" b="1" dirty="0">
                          <a:solidFill>
                            <a:srgbClr val="008000"/>
                          </a:solidFill>
                        </a:rPr>
                        <a:t>H</a:t>
                      </a:r>
                    </a:p>
                  </p:txBody>
                </p:sp>
              </p:grpSp>
              <p:grpSp>
                <p:nvGrpSpPr>
                  <p:cNvPr id="60" name="Group 59"/>
                  <p:cNvGrpSpPr/>
                  <p:nvPr/>
                </p:nvGrpSpPr>
                <p:grpSpPr>
                  <a:xfrm>
                    <a:off x="1082325" y="1951677"/>
                    <a:ext cx="530316" cy="369332"/>
                    <a:chOff x="904355" y="2018157"/>
                    <a:chExt cx="530316" cy="369332"/>
                  </a:xfrm>
                </p:grpSpPr>
                <p:pic>
                  <p:nvPicPr>
                    <p:cNvPr id="63" name="Picture 62" descr="usd_coin_tai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355" y="2080847"/>
                      <a:ext cx="276042" cy="274320"/>
                    </a:xfrm>
                    <a:prstGeom prst="rect">
                      <a:avLst/>
                    </a:prstGeom>
                  </p:spPr>
                </p:pic>
                <p:sp>
                  <p:nvSpPr>
                    <p:cNvPr id="64" name="TextBox 63"/>
                    <p:cNvSpPr txBox="1"/>
                    <p:nvPr/>
                  </p:nvSpPr>
                  <p:spPr>
                    <a:xfrm>
                      <a:off x="1122055" y="2018157"/>
                      <a:ext cx="312616" cy="369332"/>
                    </a:xfrm>
                    <a:prstGeom prst="rect">
                      <a:avLst/>
                    </a:prstGeom>
                    <a:noFill/>
                  </p:spPr>
                  <p:txBody>
                    <a:bodyPr wrap="square" rtlCol="0">
                      <a:spAutoFit/>
                    </a:bodyPr>
                    <a:lstStyle/>
                    <a:p>
                      <a:r>
                        <a:rPr lang="en-US" b="1" dirty="0">
                          <a:solidFill>
                            <a:srgbClr val="FF0000"/>
                          </a:solidFill>
                        </a:rPr>
                        <a:t>T</a:t>
                      </a:r>
                    </a:p>
                  </p:txBody>
                </p:sp>
              </p:grpSp>
              <p:cxnSp>
                <p:nvCxnSpPr>
                  <p:cNvPr id="61" name="Straight Arrow Connector 60"/>
                  <p:cNvCxnSpPr>
                    <a:stCxn id="58" idx="3"/>
                    <a:endCxn id="65" idx="1"/>
                  </p:cNvCxnSpPr>
                  <p:nvPr/>
                </p:nvCxnSpPr>
                <p:spPr>
                  <a:xfrm flipV="1">
                    <a:off x="810846" y="1628583"/>
                    <a:ext cx="258179" cy="251018"/>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3" idx="1"/>
                  </p:cNvCxnSpPr>
                  <p:nvPr/>
                </p:nvCxnSpPr>
                <p:spPr>
                  <a:xfrm>
                    <a:off x="810846" y="1891756"/>
                    <a:ext cx="271479" cy="259771"/>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67" name="Group 66"/>
                <p:cNvGrpSpPr/>
                <p:nvPr/>
              </p:nvGrpSpPr>
              <p:grpSpPr>
                <a:xfrm>
                  <a:off x="1664979" y="1093806"/>
                  <a:ext cx="1103664" cy="894172"/>
                  <a:chOff x="508977" y="1426837"/>
                  <a:chExt cx="1103664" cy="894172"/>
                </a:xfrm>
              </p:grpSpPr>
              <p:pic>
                <p:nvPicPr>
                  <p:cNvPr id="68" name="Picture 67" descr="coin_toss_hand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77" y="1678355"/>
                    <a:ext cx="301869" cy="402492"/>
                  </a:xfrm>
                  <a:prstGeom prst="rect">
                    <a:avLst/>
                  </a:prstGeom>
                </p:spPr>
              </p:pic>
              <p:grpSp>
                <p:nvGrpSpPr>
                  <p:cNvPr id="69" name="Group 68"/>
                  <p:cNvGrpSpPr/>
                  <p:nvPr/>
                </p:nvGrpSpPr>
                <p:grpSpPr>
                  <a:xfrm>
                    <a:off x="1069025" y="1426837"/>
                    <a:ext cx="519603" cy="369332"/>
                    <a:chOff x="901939" y="1355845"/>
                    <a:chExt cx="519603" cy="369332"/>
                  </a:xfrm>
                </p:grpSpPr>
                <p:pic>
                  <p:nvPicPr>
                    <p:cNvPr id="75" name="Picture 74" descr="usd_coin_he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939" y="1420431"/>
                      <a:ext cx="278458" cy="274320"/>
                    </a:xfrm>
                    <a:prstGeom prst="rect">
                      <a:avLst/>
                    </a:prstGeom>
                  </p:spPr>
                </p:pic>
                <p:sp>
                  <p:nvSpPr>
                    <p:cNvPr id="76" name="TextBox 75"/>
                    <p:cNvSpPr txBox="1"/>
                    <p:nvPr/>
                  </p:nvSpPr>
                  <p:spPr>
                    <a:xfrm>
                      <a:off x="1108926" y="1355845"/>
                      <a:ext cx="312616" cy="369332"/>
                    </a:xfrm>
                    <a:prstGeom prst="rect">
                      <a:avLst/>
                    </a:prstGeom>
                    <a:noFill/>
                  </p:spPr>
                  <p:txBody>
                    <a:bodyPr wrap="square" rtlCol="0">
                      <a:spAutoFit/>
                    </a:bodyPr>
                    <a:lstStyle/>
                    <a:p>
                      <a:r>
                        <a:rPr lang="en-US" b="1" dirty="0">
                          <a:solidFill>
                            <a:srgbClr val="008000"/>
                          </a:solidFill>
                        </a:rPr>
                        <a:t>H</a:t>
                      </a:r>
                    </a:p>
                  </p:txBody>
                </p:sp>
              </p:grpSp>
              <p:grpSp>
                <p:nvGrpSpPr>
                  <p:cNvPr id="70" name="Group 69"/>
                  <p:cNvGrpSpPr/>
                  <p:nvPr/>
                </p:nvGrpSpPr>
                <p:grpSpPr>
                  <a:xfrm>
                    <a:off x="1082325" y="1951677"/>
                    <a:ext cx="530316" cy="369332"/>
                    <a:chOff x="904355" y="2018157"/>
                    <a:chExt cx="530316" cy="369332"/>
                  </a:xfrm>
                </p:grpSpPr>
                <p:pic>
                  <p:nvPicPr>
                    <p:cNvPr id="73" name="Picture 72" descr="usd_coin_tai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4355" y="2080847"/>
                      <a:ext cx="276042" cy="274320"/>
                    </a:xfrm>
                    <a:prstGeom prst="rect">
                      <a:avLst/>
                    </a:prstGeom>
                  </p:spPr>
                </p:pic>
                <p:sp>
                  <p:nvSpPr>
                    <p:cNvPr id="74" name="TextBox 73"/>
                    <p:cNvSpPr txBox="1"/>
                    <p:nvPr/>
                  </p:nvSpPr>
                  <p:spPr>
                    <a:xfrm>
                      <a:off x="1122055" y="2018157"/>
                      <a:ext cx="312616" cy="369332"/>
                    </a:xfrm>
                    <a:prstGeom prst="rect">
                      <a:avLst/>
                    </a:prstGeom>
                    <a:noFill/>
                  </p:spPr>
                  <p:txBody>
                    <a:bodyPr wrap="square" rtlCol="0">
                      <a:spAutoFit/>
                    </a:bodyPr>
                    <a:lstStyle/>
                    <a:p>
                      <a:r>
                        <a:rPr lang="en-US" b="1" dirty="0">
                          <a:solidFill>
                            <a:srgbClr val="FF0000"/>
                          </a:solidFill>
                        </a:rPr>
                        <a:t>T</a:t>
                      </a:r>
                    </a:p>
                  </p:txBody>
                </p:sp>
              </p:grpSp>
              <p:cxnSp>
                <p:nvCxnSpPr>
                  <p:cNvPr id="71" name="Straight Arrow Connector 70"/>
                  <p:cNvCxnSpPr>
                    <a:stCxn id="68" idx="3"/>
                    <a:endCxn id="75" idx="1"/>
                  </p:cNvCxnSpPr>
                  <p:nvPr/>
                </p:nvCxnSpPr>
                <p:spPr>
                  <a:xfrm flipV="1">
                    <a:off x="810846" y="1628583"/>
                    <a:ext cx="258179" cy="251018"/>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73" idx="1"/>
                  </p:cNvCxnSpPr>
                  <p:nvPr/>
                </p:nvCxnSpPr>
                <p:spPr>
                  <a:xfrm>
                    <a:off x="810846" y="1891756"/>
                    <a:ext cx="271479" cy="259771"/>
                  </a:xfrm>
                  <a:prstGeom prst="straightConnector1">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grpSp>
        <p:sp>
          <p:nvSpPr>
            <p:cNvPr id="89" name="Rounded Rectangle 88"/>
            <p:cNvSpPr/>
            <p:nvPr/>
          </p:nvSpPr>
          <p:spPr>
            <a:xfrm>
              <a:off x="304800" y="918308"/>
              <a:ext cx="2469662" cy="2432538"/>
            </a:xfrm>
            <a:prstGeom prst="round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92" name="Right Arrow 91"/>
          <p:cNvSpPr/>
          <p:nvPr/>
        </p:nvSpPr>
        <p:spPr>
          <a:xfrm>
            <a:off x="2540816" y="2583876"/>
            <a:ext cx="612405" cy="209587"/>
          </a:xfrm>
          <a:prstGeom prst="rightArrow">
            <a:avLst/>
          </a:prstGeom>
          <a:solidFill>
            <a:srgbClr val="FFEA2E"/>
          </a:solidFill>
          <a:ln w="38100" cmpd="sng">
            <a:solidFill>
              <a:schemeClr val="bg1">
                <a:lumMod val="95000"/>
                <a:lumOff val="5000"/>
              </a:schemeClr>
            </a:solidFill>
          </a:ln>
        </p:spPr>
        <p:txBody>
          <a:bodyPr/>
          <a:lstStyle/>
          <a:p>
            <a:endParaRPr lang="en-US"/>
          </a:p>
        </p:txBody>
      </p:sp>
      <p:grpSp>
        <p:nvGrpSpPr>
          <p:cNvPr id="98" name="Group 97"/>
          <p:cNvGrpSpPr/>
          <p:nvPr/>
        </p:nvGrpSpPr>
        <p:grpSpPr>
          <a:xfrm>
            <a:off x="5767606" y="1624329"/>
            <a:ext cx="1140597" cy="2015050"/>
            <a:chOff x="5767606" y="1624329"/>
            <a:chExt cx="1140597" cy="2015050"/>
          </a:xfrm>
        </p:grpSpPr>
        <p:grpSp>
          <p:nvGrpSpPr>
            <p:cNvPr id="131" name="Group 130"/>
            <p:cNvGrpSpPr/>
            <p:nvPr/>
          </p:nvGrpSpPr>
          <p:grpSpPr>
            <a:xfrm>
              <a:off x="5767606" y="1624329"/>
              <a:ext cx="1140597" cy="2015050"/>
              <a:chOff x="5429130" y="989582"/>
              <a:chExt cx="1140597" cy="1756498"/>
            </a:xfrm>
          </p:grpSpPr>
          <p:sp>
            <p:nvSpPr>
              <p:cNvPr id="124" name="Oval 123"/>
              <p:cNvSpPr/>
              <p:nvPr/>
            </p:nvSpPr>
            <p:spPr>
              <a:xfrm>
                <a:off x="5429130" y="989582"/>
                <a:ext cx="1140597" cy="1756498"/>
              </a:xfrm>
              <a:prstGeom prst="ellipse">
                <a:avLst/>
              </a:prstGeom>
              <a:solidFill>
                <a:srgbClr val="F8D923"/>
              </a:solidFill>
              <a:ln>
                <a:solidFill>
                  <a:schemeClr val="bg1">
                    <a:lumMod val="95000"/>
                    <a:lumOff val="5000"/>
                  </a:schemeClr>
                </a:solidFill>
              </a:ln>
            </p:spPr>
            <p:txBody>
              <a:bodyPr/>
              <a:lstStyle/>
              <a:p>
                <a:endParaRPr lang="en-US" dirty="0"/>
              </a:p>
              <a:p>
                <a:endParaRPr lang="en-US" dirty="0"/>
              </a:p>
            </p:txBody>
          </p:sp>
          <p:sp>
            <p:nvSpPr>
              <p:cNvPr id="128" name="TextBox 127"/>
              <p:cNvSpPr txBox="1"/>
              <p:nvPr/>
            </p:nvSpPr>
            <p:spPr>
              <a:xfrm>
                <a:off x="5819673" y="2237597"/>
                <a:ext cx="312616" cy="369332"/>
              </a:xfrm>
              <a:prstGeom prst="rect">
                <a:avLst/>
              </a:prstGeom>
              <a:noFill/>
            </p:spPr>
            <p:txBody>
              <a:bodyPr wrap="square" rtlCol="0">
                <a:spAutoFit/>
              </a:bodyPr>
              <a:lstStyle/>
              <a:p>
                <a:r>
                  <a:rPr lang="en-US" b="1" dirty="0">
                    <a:solidFill>
                      <a:schemeClr val="accent2">
                        <a:lumMod val="50000"/>
                      </a:schemeClr>
                    </a:solidFill>
                  </a:rPr>
                  <a:t>0</a:t>
                </a:r>
              </a:p>
            </p:txBody>
          </p:sp>
          <p:sp>
            <p:nvSpPr>
              <p:cNvPr id="129" name="TextBox 128"/>
              <p:cNvSpPr txBox="1"/>
              <p:nvPr/>
            </p:nvSpPr>
            <p:spPr>
              <a:xfrm>
                <a:off x="5814935" y="1747894"/>
                <a:ext cx="312616" cy="369332"/>
              </a:xfrm>
              <a:prstGeom prst="rect">
                <a:avLst/>
              </a:prstGeom>
              <a:noFill/>
            </p:spPr>
            <p:txBody>
              <a:bodyPr wrap="square" rtlCol="0">
                <a:spAutoFit/>
              </a:bodyPr>
              <a:lstStyle/>
              <a:p>
                <a:r>
                  <a:rPr lang="en-US" b="1" dirty="0">
                    <a:solidFill>
                      <a:schemeClr val="accent2">
                        <a:lumMod val="50000"/>
                      </a:schemeClr>
                    </a:solidFill>
                  </a:rPr>
                  <a:t>1</a:t>
                </a:r>
              </a:p>
            </p:txBody>
          </p:sp>
          <p:sp>
            <p:nvSpPr>
              <p:cNvPr id="130" name="TextBox 129"/>
              <p:cNvSpPr txBox="1"/>
              <p:nvPr/>
            </p:nvSpPr>
            <p:spPr>
              <a:xfrm>
                <a:off x="5814935" y="1326971"/>
                <a:ext cx="312616" cy="369332"/>
              </a:xfrm>
              <a:prstGeom prst="rect">
                <a:avLst/>
              </a:prstGeom>
              <a:noFill/>
            </p:spPr>
            <p:txBody>
              <a:bodyPr wrap="square" rtlCol="0">
                <a:spAutoFit/>
              </a:bodyPr>
              <a:lstStyle/>
              <a:p>
                <a:r>
                  <a:rPr lang="en-US" b="1" dirty="0">
                    <a:solidFill>
                      <a:schemeClr val="accent2">
                        <a:lumMod val="50000"/>
                      </a:schemeClr>
                    </a:solidFill>
                  </a:rPr>
                  <a:t>2</a:t>
                </a:r>
              </a:p>
            </p:txBody>
          </p:sp>
        </p:grpSp>
        <p:sp>
          <p:nvSpPr>
            <p:cNvPr id="144" name="Rectangle 143"/>
            <p:cNvSpPr/>
            <p:nvPr/>
          </p:nvSpPr>
          <p:spPr>
            <a:xfrm>
              <a:off x="5843583" y="1897095"/>
              <a:ext cx="1064620" cy="246221"/>
            </a:xfrm>
            <a:prstGeom prst="rect">
              <a:avLst/>
            </a:prstGeom>
          </p:spPr>
          <p:txBody>
            <a:bodyPr wrap="square">
              <a:spAutoFit/>
            </a:bodyPr>
            <a:lstStyle/>
            <a:p>
              <a:r>
                <a:rPr lang="en-US" sz="1000" b="1" dirty="0"/>
                <a:t># of heads</a:t>
              </a:r>
            </a:p>
          </p:txBody>
        </p:sp>
        <p:pic>
          <p:nvPicPr>
            <p:cNvPr id="10" name="Picture 9" descr="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1365" y="1670325"/>
              <a:ext cx="279400" cy="304800"/>
            </a:xfrm>
            <a:prstGeom prst="rect">
              <a:avLst/>
            </a:prstGeom>
          </p:spPr>
        </p:pic>
      </p:grpSp>
      <p:grpSp>
        <p:nvGrpSpPr>
          <p:cNvPr id="49" name="Group 48"/>
          <p:cNvGrpSpPr/>
          <p:nvPr/>
        </p:nvGrpSpPr>
        <p:grpSpPr>
          <a:xfrm>
            <a:off x="3198525" y="1445403"/>
            <a:ext cx="1163175" cy="2164233"/>
            <a:chOff x="3198525" y="741678"/>
            <a:chExt cx="1163175" cy="2164233"/>
          </a:xfrm>
        </p:grpSpPr>
        <p:grpSp>
          <p:nvGrpSpPr>
            <p:cNvPr id="123" name="Group 122"/>
            <p:cNvGrpSpPr/>
            <p:nvPr/>
          </p:nvGrpSpPr>
          <p:grpSpPr>
            <a:xfrm>
              <a:off x="3198525" y="741678"/>
              <a:ext cx="1163175" cy="2164233"/>
              <a:chOff x="3872993" y="1115600"/>
              <a:chExt cx="1163175" cy="1756498"/>
            </a:xfrm>
          </p:grpSpPr>
          <p:sp>
            <p:nvSpPr>
              <p:cNvPr id="95" name="Oval 94"/>
              <p:cNvSpPr/>
              <p:nvPr/>
            </p:nvSpPr>
            <p:spPr>
              <a:xfrm>
                <a:off x="3872993" y="1115600"/>
                <a:ext cx="1140597" cy="1756498"/>
              </a:xfrm>
              <a:prstGeom prst="ellipse">
                <a:avLst/>
              </a:prstGeom>
              <a:solidFill>
                <a:schemeClr val="accent5">
                  <a:lumMod val="20000"/>
                  <a:lumOff val="80000"/>
                </a:schemeClr>
              </a:solidFill>
              <a:ln>
                <a:solidFill>
                  <a:schemeClr val="bg1">
                    <a:lumMod val="95000"/>
                    <a:lumOff val="5000"/>
                  </a:schemeClr>
                </a:solidFill>
              </a:ln>
            </p:spPr>
            <p:txBody>
              <a:bodyPr/>
              <a:lstStyle/>
              <a:p>
                <a:endParaRPr lang="en-US" dirty="0"/>
              </a:p>
              <a:p>
                <a:endParaRPr lang="en-US" dirty="0"/>
              </a:p>
            </p:txBody>
          </p:sp>
          <p:grpSp>
            <p:nvGrpSpPr>
              <p:cNvPr id="115" name="Group 114"/>
              <p:cNvGrpSpPr/>
              <p:nvPr/>
            </p:nvGrpSpPr>
            <p:grpSpPr>
              <a:xfrm>
                <a:off x="4012623" y="1355861"/>
                <a:ext cx="1023545" cy="1392238"/>
                <a:chOff x="3217389" y="914338"/>
                <a:chExt cx="1023545" cy="1392238"/>
              </a:xfrm>
            </p:grpSpPr>
            <p:grpSp>
              <p:nvGrpSpPr>
                <p:cNvPr id="111" name="Group 110"/>
                <p:cNvGrpSpPr/>
                <p:nvPr/>
              </p:nvGrpSpPr>
              <p:grpSpPr>
                <a:xfrm>
                  <a:off x="3424377" y="1060140"/>
                  <a:ext cx="816557" cy="1246436"/>
                  <a:chOff x="3549257" y="1107780"/>
                  <a:chExt cx="816557" cy="1246436"/>
                </a:xfrm>
              </p:grpSpPr>
              <p:sp>
                <p:nvSpPr>
                  <p:cNvPr id="96" name="TextBox 95"/>
                  <p:cNvSpPr txBox="1"/>
                  <p:nvPr/>
                </p:nvSpPr>
                <p:spPr>
                  <a:xfrm>
                    <a:off x="3549257" y="1107780"/>
                    <a:ext cx="718177" cy="369332"/>
                  </a:xfrm>
                  <a:prstGeom prst="rect">
                    <a:avLst/>
                  </a:prstGeom>
                  <a:noFill/>
                </p:spPr>
                <p:txBody>
                  <a:bodyPr wrap="square" rtlCol="0">
                    <a:spAutoFit/>
                  </a:bodyPr>
                  <a:lstStyle/>
                  <a:p>
                    <a:r>
                      <a:rPr lang="en-US" b="1" dirty="0">
                        <a:solidFill>
                          <a:srgbClr val="008000"/>
                        </a:solidFill>
                      </a:rPr>
                      <a:t>HH</a:t>
                    </a:r>
                  </a:p>
                </p:txBody>
              </p:sp>
              <p:sp>
                <p:nvSpPr>
                  <p:cNvPr id="101" name="TextBox 100"/>
                  <p:cNvSpPr txBox="1"/>
                  <p:nvPr/>
                </p:nvSpPr>
                <p:spPr>
                  <a:xfrm>
                    <a:off x="3551717" y="1403588"/>
                    <a:ext cx="624716" cy="369332"/>
                  </a:xfrm>
                  <a:prstGeom prst="rect">
                    <a:avLst/>
                  </a:prstGeom>
                  <a:noFill/>
                </p:spPr>
                <p:txBody>
                  <a:bodyPr wrap="square" rtlCol="0">
                    <a:spAutoFit/>
                  </a:bodyPr>
                  <a:lstStyle/>
                  <a:p>
                    <a:r>
                      <a:rPr lang="en-US" b="1" dirty="0">
                        <a:solidFill>
                          <a:srgbClr val="008000"/>
                        </a:solidFill>
                      </a:rPr>
                      <a:t>H</a:t>
                    </a:r>
                    <a:r>
                      <a:rPr lang="en-US" b="1" dirty="0">
                        <a:solidFill>
                          <a:srgbClr val="FF0000"/>
                        </a:solidFill>
                      </a:rPr>
                      <a:t>T</a:t>
                    </a:r>
                  </a:p>
                </p:txBody>
              </p:sp>
              <p:sp>
                <p:nvSpPr>
                  <p:cNvPr id="102" name="TextBox 101"/>
                  <p:cNvSpPr txBox="1"/>
                  <p:nvPr/>
                </p:nvSpPr>
                <p:spPr>
                  <a:xfrm>
                    <a:off x="3549257" y="1680310"/>
                    <a:ext cx="627176" cy="369332"/>
                  </a:xfrm>
                  <a:prstGeom prst="rect">
                    <a:avLst/>
                  </a:prstGeom>
                  <a:noFill/>
                </p:spPr>
                <p:txBody>
                  <a:bodyPr wrap="square" rtlCol="0">
                    <a:spAutoFit/>
                  </a:bodyPr>
                  <a:lstStyle/>
                  <a:p>
                    <a:r>
                      <a:rPr lang="en-US" b="1" dirty="0">
                        <a:solidFill>
                          <a:srgbClr val="FC0022"/>
                        </a:solidFill>
                      </a:rPr>
                      <a:t>T</a:t>
                    </a:r>
                    <a:r>
                      <a:rPr lang="en-US" b="1" dirty="0">
                        <a:solidFill>
                          <a:srgbClr val="008000"/>
                        </a:solidFill>
                      </a:rPr>
                      <a:t>H</a:t>
                    </a:r>
                  </a:p>
                </p:txBody>
              </p:sp>
              <p:sp>
                <p:nvSpPr>
                  <p:cNvPr id="104" name="TextBox 103"/>
                  <p:cNvSpPr txBox="1"/>
                  <p:nvPr/>
                </p:nvSpPr>
                <p:spPr>
                  <a:xfrm>
                    <a:off x="3573854" y="1984884"/>
                    <a:ext cx="791960" cy="369332"/>
                  </a:xfrm>
                  <a:prstGeom prst="rect">
                    <a:avLst/>
                  </a:prstGeom>
                  <a:noFill/>
                </p:spPr>
                <p:txBody>
                  <a:bodyPr wrap="square" rtlCol="0">
                    <a:spAutoFit/>
                  </a:bodyPr>
                  <a:lstStyle/>
                  <a:p>
                    <a:r>
                      <a:rPr lang="en-US" b="1" dirty="0">
                        <a:solidFill>
                          <a:srgbClr val="FF0000"/>
                        </a:solidFill>
                      </a:rPr>
                      <a:t>TT</a:t>
                    </a:r>
                  </a:p>
                </p:txBody>
              </p:sp>
            </p:grpSp>
            <p:sp>
              <p:nvSpPr>
                <p:cNvPr id="105" name="TextBox 104"/>
                <p:cNvSpPr txBox="1"/>
                <p:nvPr/>
              </p:nvSpPr>
              <p:spPr>
                <a:xfrm>
                  <a:off x="3217389" y="914338"/>
                  <a:ext cx="1023545" cy="246221"/>
                </a:xfrm>
                <a:prstGeom prst="rect">
                  <a:avLst/>
                </a:prstGeom>
                <a:noFill/>
              </p:spPr>
              <p:txBody>
                <a:bodyPr wrap="square" rtlCol="0">
                  <a:spAutoFit/>
                </a:bodyPr>
                <a:lstStyle/>
                <a:p>
                  <a:r>
                    <a:rPr lang="en-US" sz="1000" b="1" dirty="0"/>
                    <a:t>State Space</a:t>
                  </a:r>
                </a:p>
              </p:txBody>
            </p:sp>
          </p:grpSp>
        </p:grpSp>
        <p:pic>
          <p:nvPicPr>
            <p:cNvPr id="11" name="Picture 10" descr="Omeg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8323" y="801500"/>
              <a:ext cx="279400" cy="317500"/>
            </a:xfrm>
            <a:prstGeom prst="rect">
              <a:avLst/>
            </a:prstGeom>
          </p:spPr>
        </p:pic>
      </p:grpSp>
      <p:pic>
        <p:nvPicPr>
          <p:cNvPr id="26" name="Picture 25" descr="xOmega2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1476" y="3826639"/>
            <a:ext cx="3691966" cy="501749"/>
          </a:xfrm>
          <a:prstGeom prst="rect">
            <a:avLst/>
          </a:prstGeom>
        </p:spPr>
      </p:pic>
      <p:pic>
        <p:nvPicPr>
          <p:cNvPr id="27" name="Picture 26" descr="rvEq.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8525" y="4836401"/>
            <a:ext cx="3901071" cy="546100"/>
          </a:xfrm>
          <a:prstGeom prst="rect">
            <a:avLst/>
          </a:prstGeom>
        </p:spPr>
      </p:pic>
      <p:grpSp>
        <p:nvGrpSpPr>
          <p:cNvPr id="81" name="Group 80"/>
          <p:cNvGrpSpPr/>
          <p:nvPr/>
        </p:nvGrpSpPr>
        <p:grpSpPr>
          <a:xfrm>
            <a:off x="9144000" y="1583088"/>
            <a:ext cx="1140597" cy="2015050"/>
            <a:chOff x="5429130" y="989582"/>
            <a:chExt cx="1140597" cy="1756498"/>
          </a:xfrm>
        </p:grpSpPr>
        <p:sp>
          <p:nvSpPr>
            <p:cNvPr id="82" name="Oval 81"/>
            <p:cNvSpPr/>
            <p:nvPr/>
          </p:nvSpPr>
          <p:spPr>
            <a:xfrm>
              <a:off x="5429130" y="989582"/>
              <a:ext cx="1140597" cy="1756498"/>
            </a:xfrm>
            <a:prstGeom prst="ellipse">
              <a:avLst/>
            </a:prstGeom>
            <a:solidFill>
              <a:schemeClr val="accent6">
                <a:lumMod val="40000"/>
                <a:lumOff val="60000"/>
              </a:schemeClr>
            </a:solidFill>
            <a:ln>
              <a:solidFill>
                <a:schemeClr val="bg1">
                  <a:lumMod val="95000"/>
                  <a:lumOff val="5000"/>
                </a:schemeClr>
              </a:solidFill>
            </a:ln>
          </p:spPr>
          <p:txBody>
            <a:bodyPr/>
            <a:lstStyle/>
            <a:p>
              <a:endParaRPr lang="en-US" dirty="0"/>
            </a:p>
            <a:p>
              <a:endParaRPr lang="en-US" dirty="0"/>
            </a:p>
          </p:txBody>
        </p:sp>
        <p:sp>
          <p:nvSpPr>
            <p:cNvPr id="83" name="TextBox 82"/>
            <p:cNvSpPr txBox="1"/>
            <p:nvPr/>
          </p:nvSpPr>
          <p:spPr>
            <a:xfrm>
              <a:off x="5681465" y="2237597"/>
              <a:ext cx="828251" cy="321943"/>
            </a:xfrm>
            <a:prstGeom prst="rect">
              <a:avLst/>
            </a:prstGeom>
            <a:noFill/>
          </p:spPr>
          <p:txBody>
            <a:bodyPr wrap="square" rtlCol="0">
              <a:spAutoFit/>
            </a:bodyPr>
            <a:lstStyle/>
            <a:p>
              <a:r>
                <a:rPr lang="en-US" b="1" dirty="0">
                  <a:solidFill>
                    <a:schemeClr val="accent2">
                      <a:lumMod val="50000"/>
                    </a:schemeClr>
                  </a:solidFill>
                </a:rPr>
                <a:t>0.25</a:t>
              </a:r>
            </a:p>
          </p:txBody>
        </p:sp>
        <p:sp>
          <p:nvSpPr>
            <p:cNvPr id="84" name="TextBox 83"/>
            <p:cNvSpPr txBox="1"/>
            <p:nvPr/>
          </p:nvSpPr>
          <p:spPr>
            <a:xfrm>
              <a:off x="5741476" y="1747894"/>
              <a:ext cx="588787" cy="321943"/>
            </a:xfrm>
            <a:prstGeom prst="rect">
              <a:avLst/>
            </a:prstGeom>
            <a:noFill/>
          </p:spPr>
          <p:txBody>
            <a:bodyPr wrap="square" rtlCol="0">
              <a:spAutoFit/>
            </a:bodyPr>
            <a:lstStyle/>
            <a:p>
              <a:r>
                <a:rPr lang="en-US" b="1" dirty="0">
                  <a:solidFill>
                    <a:schemeClr val="accent2">
                      <a:lumMod val="50000"/>
                    </a:schemeClr>
                  </a:solidFill>
                </a:rPr>
                <a:t>0.5</a:t>
              </a:r>
            </a:p>
          </p:txBody>
        </p:sp>
        <p:sp>
          <p:nvSpPr>
            <p:cNvPr id="85" name="TextBox 84"/>
            <p:cNvSpPr txBox="1"/>
            <p:nvPr/>
          </p:nvSpPr>
          <p:spPr>
            <a:xfrm>
              <a:off x="5741476" y="1287729"/>
              <a:ext cx="828251" cy="321943"/>
            </a:xfrm>
            <a:prstGeom prst="rect">
              <a:avLst/>
            </a:prstGeom>
            <a:noFill/>
          </p:spPr>
          <p:txBody>
            <a:bodyPr wrap="square" rtlCol="0">
              <a:spAutoFit/>
            </a:bodyPr>
            <a:lstStyle/>
            <a:p>
              <a:r>
                <a:rPr lang="en-US" b="1" dirty="0">
                  <a:solidFill>
                    <a:schemeClr val="accent2">
                      <a:lumMod val="50000"/>
                    </a:schemeClr>
                  </a:solidFill>
                </a:rPr>
                <a:t>0.25</a:t>
              </a:r>
            </a:p>
          </p:txBody>
        </p:sp>
      </p:grpSp>
      <p:grpSp>
        <p:nvGrpSpPr>
          <p:cNvPr id="106" name="Group 105"/>
          <p:cNvGrpSpPr/>
          <p:nvPr/>
        </p:nvGrpSpPr>
        <p:grpSpPr>
          <a:xfrm>
            <a:off x="6447442" y="1686116"/>
            <a:ext cx="3008904" cy="1513358"/>
            <a:chOff x="6447442" y="1686116"/>
            <a:chExt cx="3008904" cy="1513358"/>
          </a:xfrm>
        </p:grpSpPr>
        <p:grpSp>
          <p:nvGrpSpPr>
            <p:cNvPr id="53" name="Group 52"/>
            <p:cNvGrpSpPr/>
            <p:nvPr/>
          </p:nvGrpSpPr>
          <p:grpSpPr>
            <a:xfrm>
              <a:off x="6447442" y="2109787"/>
              <a:ext cx="3008904" cy="1089687"/>
              <a:chOff x="6447442" y="2109787"/>
              <a:chExt cx="3008904" cy="1089687"/>
            </a:xfrm>
          </p:grpSpPr>
          <p:cxnSp>
            <p:nvCxnSpPr>
              <p:cNvPr id="86" name="Straight Arrow Connector 85"/>
              <p:cNvCxnSpPr>
                <a:endCxn id="85" idx="1"/>
              </p:cNvCxnSpPr>
              <p:nvPr/>
            </p:nvCxnSpPr>
            <p:spPr>
              <a:xfrm flipV="1">
                <a:off x="6447442" y="2109787"/>
                <a:ext cx="3008904" cy="219598"/>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129" idx="3"/>
                <a:endCxn id="84" idx="1"/>
              </p:cNvCxnSpPr>
              <p:nvPr/>
            </p:nvCxnSpPr>
            <p:spPr>
              <a:xfrm flipV="1">
                <a:off x="6466027" y="2637688"/>
                <a:ext cx="2990319" cy="68424"/>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endCxn id="83" idx="1"/>
              </p:cNvCxnSpPr>
              <p:nvPr/>
            </p:nvCxnSpPr>
            <p:spPr>
              <a:xfrm>
                <a:off x="6447442" y="3149526"/>
                <a:ext cx="2948893" cy="49948"/>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79" name="Group 78"/>
            <p:cNvGrpSpPr/>
            <p:nvPr/>
          </p:nvGrpSpPr>
          <p:grpSpPr>
            <a:xfrm>
              <a:off x="7256876" y="1686116"/>
              <a:ext cx="1887124" cy="457200"/>
              <a:chOff x="7256876" y="1686116"/>
              <a:chExt cx="1887124" cy="457200"/>
            </a:xfrm>
          </p:grpSpPr>
          <p:sp>
            <p:nvSpPr>
              <p:cNvPr id="97" name="TextBox 96"/>
              <p:cNvSpPr txBox="1"/>
              <p:nvPr/>
            </p:nvSpPr>
            <p:spPr>
              <a:xfrm>
                <a:off x="7256876" y="1734591"/>
                <a:ext cx="1636725" cy="369332"/>
              </a:xfrm>
              <a:prstGeom prst="rect">
                <a:avLst/>
              </a:prstGeom>
              <a:noFill/>
            </p:spPr>
            <p:txBody>
              <a:bodyPr wrap="square" rtlCol="0">
                <a:spAutoFit/>
              </a:bodyPr>
              <a:lstStyle/>
              <a:p>
                <a:r>
                  <a:rPr lang="en-US" dirty="0"/>
                  <a:t>Measurement</a:t>
                </a:r>
              </a:p>
            </p:txBody>
          </p:sp>
          <p:pic>
            <p:nvPicPr>
              <p:cNvPr id="34" name="Picture 33" descr="m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37600" y="1686116"/>
                <a:ext cx="406400" cy="457200"/>
              </a:xfrm>
              <a:prstGeom prst="rect">
                <a:avLst/>
              </a:prstGeom>
            </p:spPr>
          </p:pic>
        </p:grpSp>
      </p:grpSp>
      <p:pic>
        <p:nvPicPr>
          <p:cNvPr id="35" name="Picture 34" descr="xwp.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40165" y="3598138"/>
            <a:ext cx="4032362" cy="1460500"/>
          </a:xfrm>
          <a:prstGeom prst="rect">
            <a:avLst/>
          </a:prstGeom>
        </p:spPr>
      </p:pic>
      <p:grpSp>
        <p:nvGrpSpPr>
          <p:cNvPr id="100" name="Group 99"/>
          <p:cNvGrpSpPr/>
          <p:nvPr/>
        </p:nvGrpSpPr>
        <p:grpSpPr>
          <a:xfrm>
            <a:off x="3941107" y="1663166"/>
            <a:ext cx="2217042" cy="1604732"/>
            <a:chOff x="3941107" y="1663166"/>
            <a:chExt cx="2217042" cy="1604732"/>
          </a:xfrm>
        </p:grpSpPr>
        <p:grpSp>
          <p:nvGrpSpPr>
            <p:cNvPr id="78" name="Group 77"/>
            <p:cNvGrpSpPr/>
            <p:nvPr/>
          </p:nvGrpSpPr>
          <p:grpSpPr>
            <a:xfrm>
              <a:off x="4274103" y="1663166"/>
              <a:ext cx="1388055" cy="381646"/>
              <a:chOff x="4274103" y="1663166"/>
              <a:chExt cx="1388055" cy="381646"/>
            </a:xfrm>
          </p:grpSpPr>
          <p:sp>
            <p:nvSpPr>
              <p:cNvPr id="145" name="TextBox 144"/>
              <p:cNvSpPr txBox="1"/>
              <p:nvPr/>
            </p:nvSpPr>
            <p:spPr>
              <a:xfrm>
                <a:off x="4274103" y="1663166"/>
                <a:ext cx="1125677" cy="369332"/>
              </a:xfrm>
              <a:prstGeom prst="rect">
                <a:avLst/>
              </a:prstGeom>
              <a:noFill/>
            </p:spPr>
            <p:txBody>
              <a:bodyPr wrap="square" rtlCol="0">
                <a:spAutoFit/>
              </a:bodyPr>
              <a:lstStyle/>
              <a:p>
                <a:r>
                  <a:rPr lang="en-US" dirty="0"/>
                  <a:t>Mapping  </a:t>
                </a:r>
              </a:p>
            </p:txBody>
          </p:sp>
          <p:pic>
            <p:nvPicPr>
              <p:cNvPr id="33" name="Picture 32" descr="x.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30358" y="1663812"/>
                <a:ext cx="431800" cy="381000"/>
              </a:xfrm>
              <a:prstGeom prst="rect">
                <a:avLst/>
              </a:prstGeom>
            </p:spPr>
          </p:pic>
        </p:grpSp>
        <p:grpSp>
          <p:nvGrpSpPr>
            <p:cNvPr id="52" name="Group 51"/>
            <p:cNvGrpSpPr/>
            <p:nvPr/>
          </p:nvGrpSpPr>
          <p:grpSpPr>
            <a:xfrm>
              <a:off x="3941107" y="2114665"/>
              <a:ext cx="2217042" cy="1153233"/>
              <a:chOff x="3941107" y="2114665"/>
              <a:chExt cx="2217042" cy="1153233"/>
            </a:xfrm>
          </p:grpSpPr>
          <p:cxnSp>
            <p:nvCxnSpPr>
              <p:cNvPr id="133" name="Straight Arrow Connector 132"/>
              <p:cNvCxnSpPr/>
              <p:nvPr/>
            </p:nvCxnSpPr>
            <p:spPr>
              <a:xfrm>
                <a:off x="3941107" y="2494263"/>
                <a:ext cx="2127949" cy="117462"/>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p:nvPr/>
            </p:nvCxnSpPr>
            <p:spPr>
              <a:xfrm flipV="1">
                <a:off x="3977001" y="2686800"/>
                <a:ext cx="2092055" cy="167360"/>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endCxn id="130" idx="1"/>
              </p:cNvCxnSpPr>
              <p:nvPr/>
            </p:nvCxnSpPr>
            <p:spPr>
              <a:xfrm>
                <a:off x="3993608" y="2114665"/>
                <a:ext cx="2159803" cy="108565"/>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endCxn id="128" idx="1"/>
              </p:cNvCxnSpPr>
              <p:nvPr/>
            </p:nvCxnSpPr>
            <p:spPr>
              <a:xfrm>
                <a:off x="3993608" y="3240733"/>
                <a:ext cx="2164541" cy="27165"/>
              </a:xfrm>
              <a:prstGeom prst="straightConnector1">
                <a:avLst/>
              </a:prstGeom>
              <a:ln>
                <a:solidFill>
                  <a:schemeClr val="bg1">
                    <a:lumMod val="95000"/>
                    <a:lumOff val="5000"/>
                  </a:schemeClr>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55" name="Group 54"/>
          <p:cNvGrpSpPr/>
          <p:nvPr/>
        </p:nvGrpSpPr>
        <p:grpSpPr>
          <a:xfrm>
            <a:off x="2795677" y="687192"/>
            <a:ext cx="4303919" cy="5303084"/>
            <a:chOff x="2795677" y="687192"/>
            <a:chExt cx="4303919" cy="5303084"/>
          </a:xfrm>
        </p:grpSpPr>
        <p:sp>
          <p:nvSpPr>
            <p:cNvPr id="48" name="Rounded Rectangle 47"/>
            <p:cNvSpPr/>
            <p:nvPr/>
          </p:nvSpPr>
          <p:spPr>
            <a:xfrm>
              <a:off x="2795677" y="687192"/>
              <a:ext cx="4303919" cy="5303084"/>
            </a:xfrm>
            <a:prstGeom prst="round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4" name="TextBox 53"/>
            <p:cNvSpPr txBox="1"/>
            <p:nvPr/>
          </p:nvSpPr>
          <p:spPr>
            <a:xfrm>
              <a:off x="3941107" y="823575"/>
              <a:ext cx="2069797" cy="369332"/>
            </a:xfrm>
            <a:prstGeom prst="rect">
              <a:avLst/>
            </a:prstGeom>
            <a:noFill/>
          </p:spPr>
          <p:txBody>
            <a:bodyPr wrap="none" rtlCol="0">
              <a:spAutoFit/>
            </a:bodyPr>
            <a:lstStyle/>
            <a:p>
              <a:r>
                <a:rPr lang="en-US" b="1" dirty="0"/>
                <a:t>Random Variable</a:t>
              </a:r>
            </a:p>
          </p:txBody>
        </p:sp>
      </p:grpSp>
      <p:grpSp>
        <p:nvGrpSpPr>
          <p:cNvPr id="80" name="Group 79"/>
          <p:cNvGrpSpPr/>
          <p:nvPr/>
        </p:nvGrpSpPr>
        <p:grpSpPr>
          <a:xfrm>
            <a:off x="7239921" y="687192"/>
            <a:ext cx="4333478" cy="5303084"/>
            <a:chOff x="7239921" y="687192"/>
            <a:chExt cx="4333478" cy="5303084"/>
          </a:xfrm>
        </p:grpSpPr>
        <p:sp>
          <p:nvSpPr>
            <p:cNvPr id="108" name="Rounded Rectangle 107"/>
            <p:cNvSpPr/>
            <p:nvPr/>
          </p:nvSpPr>
          <p:spPr>
            <a:xfrm>
              <a:off x="7239921" y="687192"/>
              <a:ext cx="4333478" cy="5303084"/>
            </a:xfrm>
            <a:prstGeom prst="round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6" name="TextBox 115"/>
            <p:cNvSpPr txBox="1"/>
            <p:nvPr/>
          </p:nvSpPr>
          <p:spPr>
            <a:xfrm>
              <a:off x="8109101" y="891333"/>
              <a:ext cx="1390124" cy="369332"/>
            </a:xfrm>
            <a:prstGeom prst="rect">
              <a:avLst/>
            </a:prstGeom>
            <a:noFill/>
          </p:spPr>
          <p:txBody>
            <a:bodyPr wrap="none" rtlCol="0">
              <a:spAutoFit/>
            </a:bodyPr>
            <a:lstStyle/>
            <a:p>
              <a:r>
                <a:rPr lang="en-US" b="1" dirty="0"/>
                <a:t>Probability</a:t>
              </a:r>
            </a:p>
          </p:txBody>
        </p:sp>
      </p:grpSp>
    </p:spTree>
    <p:custDataLst>
      <p:tags r:id="rId1"/>
    </p:custDataLst>
    <p:extLst>
      <p:ext uri="{BB962C8B-B14F-4D97-AF65-F5344CB8AC3E}">
        <p14:creationId xmlns:p14="http://schemas.microsoft.com/office/powerpoint/2010/main" val="50987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blinds(horizontal)">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linds(horizont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blinds(horizontal)">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blinds(horizontal)">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linds(horizontal)">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6"/>
                                        </p:tgtEl>
                                        <p:attrNameLst>
                                          <p:attrName>style.visibility</p:attrName>
                                        </p:attrNameLst>
                                      </p:cBhvr>
                                      <p:to>
                                        <p:strVal val="visible"/>
                                      </p:to>
                                    </p:set>
                                    <p:animEffect transition="in" filter="blinds(horizontal)">
                                      <p:cBhvr>
                                        <p:cTn id="47" dur="500"/>
                                        <p:tgtEl>
                                          <p:spTgt spid="10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blinds(horizontal)">
                                      <p:cBhvr>
                                        <p:cTn id="52" dur="500"/>
                                        <p:tgtEl>
                                          <p:spTgt spid="8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blinds(horizontal)">
                                      <p:cBhvr>
                                        <p:cTn id="6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Normalization Trick</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50</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3" y="678505"/>
            <a:ext cx="5270635" cy="575680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dirty="0">
                <a:solidFill>
                  <a:schemeClr val="accent2"/>
                </a:solidFill>
              </a:rPr>
              <a:t>.</a:t>
            </a:r>
            <a:r>
              <a:rPr lang="en-US" sz="1800" b="1" dirty="0">
                <a:solidFill>
                  <a:schemeClr val="accent2"/>
                </a:solidFill>
              </a:rPr>
              <a:t>As we have seen than many modelling problem can be represented as graphical model.</a:t>
            </a:r>
          </a:p>
          <a:p>
            <a:endParaRPr lang="en-US" sz="1800" b="1" dirty="0">
              <a:solidFill>
                <a:schemeClr val="accent2"/>
              </a:solidFill>
            </a:endParaRPr>
          </a:p>
          <a:p>
            <a:r>
              <a:rPr lang="en-US" sz="1800" b="1" dirty="0">
                <a:solidFill>
                  <a:schemeClr val="accent2"/>
                </a:solidFill>
              </a:rPr>
              <a:t>. Also we often use Bayes Theorem to compute the causal effect.</a:t>
            </a:r>
          </a:p>
          <a:p>
            <a:endParaRPr lang="en-US" sz="1800" b="1" dirty="0">
              <a:solidFill>
                <a:schemeClr val="accent2"/>
              </a:solidFill>
            </a:endParaRPr>
          </a:p>
          <a:p>
            <a:r>
              <a:rPr lang="en-US" sz="1800" b="1" dirty="0">
                <a:solidFill>
                  <a:schemeClr val="accent2"/>
                </a:solidFill>
              </a:rPr>
              <a:t>. For the computation of joint PDF as the multiplication of CPD in the graphical model. We will have to compute the denominator in each each steps so that the whole distribution sums to 1.</a:t>
            </a:r>
          </a:p>
          <a:p>
            <a:endParaRPr lang="en-US" sz="1800" b="1" dirty="0">
              <a:solidFill>
                <a:schemeClr val="accent2"/>
              </a:solidFill>
            </a:endParaRPr>
          </a:p>
          <a:p>
            <a:r>
              <a:rPr lang="en-US" sz="1800" b="1" dirty="0">
                <a:solidFill>
                  <a:schemeClr val="accent2"/>
                </a:solidFill>
              </a:rPr>
              <a:t>. However, we never intend to use the intermediate distribution but we will use it to compute final PDF.</a:t>
            </a:r>
          </a:p>
          <a:p>
            <a:endParaRPr lang="en-US" sz="1800" b="1" dirty="0">
              <a:solidFill>
                <a:schemeClr val="accent2"/>
              </a:solidFill>
            </a:endParaRPr>
          </a:p>
          <a:p>
            <a:r>
              <a:rPr lang="en-US" sz="1800" b="1" dirty="0">
                <a:solidFill>
                  <a:schemeClr val="accent2"/>
                </a:solidFill>
              </a:rPr>
              <a:t>. Since we are not using intermediate PDF, there is no need to normalize it.</a:t>
            </a:r>
          </a:p>
          <a:p>
            <a:endParaRPr lang="en-US" sz="1800" b="1" dirty="0">
              <a:solidFill>
                <a:schemeClr val="accent2"/>
              </a:solidFill>
            </a:endParaRPr>
          </a:p>
          <a:p>
            <a:r>
              <a:rPr lang="en-US" sz="1800" b="1" dirty="0">
                <a:solidFill>
                  <a:schemeClr val="accent2"/>
                </a:solidFill>
              </a:rPr>
              <a:t>. We just normalize the final PDF.</a:t>
            </a:r>
          </a:p>
        </p:txBody>
      </p:sp>
      <p:grpSp>
        <p:nvGrpSpPr>
          <p:cNvPr id="22" name="Group 21">
            <a:extLst>
              <a:ext uri="{FF2B5EF4-FFF2-40B4-BE49-F238E27FC236}">
                <a16:creationId xmlns:a16="http://schemas.microsoft.com/office/drawing/2014/main" id="{A675E43B-F045-914A-B440-A033067FCE91}"/>
              </a:ext>
            </a:extLst>
          </p:cNvPr>
          <p:cNvGrpSpPr/>
          <p:nvPr/>
        </p:nvGrpSpPr>
        <p:grpSpPr>
          <a:xfrm>
            <a:off x="6129945" y="949891"/>
            <a:ext cx="5671730" cy="1860595"/>
            <a:chOff x="6104387" y="878782"/>
            <a:chExt cx="5671730" cy="731104"/>
          </a:xfrm>
        </p:grpSpPr>
        <p:sp>
          <p:nvSpPr>
            <p:cNvPr id="14" name="Rectangle 13">
              <a:extLst>
                <a:ext uri="{FF2B5EF4-FFF2-40B4-BE49-F238E27FC236}">
                  <a16:creationId xmlns:a16="http://schemas.microsoft.com/office/drawing/2014/main" id="{8565E9AB-999A-0C42-B300-AED13A09E8E1}"/>
                </a:ext>
              </a:extLst>
            </p:cNvPr>
            <p:cNvSpPr/>
            <p:nvPr/>
          </p:nvSpPr>
          <p:spPr>
            <a:xfrm>
              <a:off x="6104387" y="878782"/>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9535AF8-49F7-8B4E-8048-2B62914AC5F0}"/>
                    </a:ext>
                  </a:extLst>
                </p:cNvPr>
                <p:cNvSpPr txBox="1"/>
                <p:nvPr/>
              </p:nvSpPr>
              <p:spPr>
                <a:xfrm>
                  <a:off x="6273381" y="956821"/>
                  <a:ext cx="5502736" cy="653065"/>
                </a:xfrm>
                <a:prstGeom prst="rect">
                  <a:avLst/>
                </a:prstGeom>
                <a:noFill/>
              </p:spPr>
              <p:txBody>
                <a:bodyPr wrap="square" lIns="0" tIns="0" rIns="0" bIns="0" rtlCol="0">
                  <a:spAutoFit/>
                </a:bodyPr>
                <a:lstStyle/>
                <a:p>
                  <a14:m>
                    <m:oMath xmlns:m="http://schemas.openxmlformats.org/officeDocument/2006/math">
                      <m:r>
                        <a:rPr lang="en-US" sz="2400" b="1" i="1" smtClean="0">
                          <a:solidFill>
                            <a:schemeClr val="accent3">
                              <a:lumMod val="75000"/>
                            </a:schemeClr>
                          </a:solidFill>
                          <a:latin typeface="Cambria Math" panose="02040503050406030204" pitchFamily="18" charset="0"/>
                          <a:ea typeface="Cambria Math" panose="02040503050406030204" pitchFamily="18" charset="0"/>
                        </a:rPr>
                        <m:t>         </m:t>
                      </m:r>
                    </m:oMath>
                  </a14:m>
                  <a:r>
                    <a:rPr lang="en-US" sz="2400" b="1" dirty="0">
                      <a:solidFill>
                        <a:schemeClr val="accent3">
                          <a:lumMod val="75000"/>
                        </a:schemeClr>
                      </a:solidFill>
                      <a:ea typeface="Cambria Math" panose="02040503050406030204" pitchFamily="18" charset="0"/>
                    </a:rPr>
                    <a:t> </a:t>
                  </a:r>
                  <a14:m>
                    <m:oMath xmlns:m="http://schemas.openxmlformats.org/officeDocument/2006/math">
                      <m:r>
                        <a:rPr lang="en-US" sz="2800" b="1" i="1" smtClean="0">
                          <a:solidFill>
                            <a:schemeClr val="accent3">
                              <a:lumMod val="75000"/>
                            </a:schemeClr>
                          </a:solidFill>
                          <a:latin typeface="Cambria Math" panose="02040503050406030204" pitchFamily="18" charset="0"/>
                          <a:ea typeface="Cambria Math" panose="02040503050406030204" pitchFamily="18" charset="0"/>
                        </a:rPr>
                        <m:t>𝑻𝑩𝑫</m:t>
                      </m:r>
                      <m:r>
                        <a:rPr lang="en-US" sz="2800" b="1" i="1" smtClean="0">
                          <a:solidFill>
                            <a:schemeClr val="accent3">
                              <a:lumMod val="75000"/>
                            </a:schemeClr>
                          </a:solidFill>
                          <a:latin typeface="Cambria Math" panose="02040503050406030204" pitchFamily="18" charset="0"/>
                          <a:ea typeface="Cambria Math" panose="02040503050406030204" pitchFamily="18" charset="0"/>
                        </a:rPr>
                        <m:t> </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𝒂𝒅𝒅</m:t>
                      </m:r>
                      <m:r>
                        <a:rPr lang="en-US" sz="2800" b="1" i="1" smtClean="0">
                          <a:solidFill>
                            <a:schemeClr val="accent3">
                              <a:lumMod val="75000"/>
                            </a:schemeClr>
                          </a:solidFill>
                          <a:latin typeface="Cambria Math" panose="02040503050406030204" pitchFamily="18" charset="0"/>
                          <a:ea typeface="Cambria Math" panose="02040503050406030204" pitchFamily="18" charset="0"/>
                        </a:rPr>
                        <m:t> </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𝒊𝒍𝒍𝒖𝒔𝒕𝒓𝒂𝒕𝒊𝒐𝒏</m:t>
                      </m:r>
                      <m:r>
                        <a:rPr lang="en-US" sz="2800" b="1" i="1" smtClean="0">
                          <a:solidFill>
                            <a:schemeClr val="accent3">
                              <a:lumMod val="75000"/>
                            </a:schemeClr>
                          </a:solidFill>
                          <a:latin typeface="Cambria Math" panose="02040503050406030204" pitchFamily="18" charset="0"/>
                          <a:ea typeface="Cambria Math" panose="02040503050406030204" pitchFamily="18" charset="0"/>
                        </a:rPr>
                        <m:t> </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𝒐𝒇</m:t>
                      </m:r>
                      <m:r>
                        <a:rPr lang="en-US" sz="2800" b="1" i="1" smtClean="0">
                          <a:solidFill>
                            <a:schemeClr val="accent3">
                              <a:lumMod val="75000"/>
                            </a:schemeClr>
                          </a:solidFill>
                          <a:latin typeface="Cambria Math" panose="02040503050406030204" pitchFamily="18" charset="0"/>
                          <a:ea typeface="Cambria Math" panose="02040503050406030204" pitchFamily="18" charset="0"/>
                        </a:rPr>
                        <m:t> </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𝒃𝒂𝒚𝒆𝒔</m:t>
                      </m:r>
                    </m:oMath>
                  </a14:m>
                  <a:endParaRPr lang="en-US" sz="2800" b="1" i="1" dirty="0">
                    <a:solidFill>
                      <a:schemeClr val="accent3">
                        <a:lumMod val="75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1" i="1" smtClean="0">
                            <a:solidFill>
                              <a:schemeClr val="accent3">
                                <a:lumMod val="75000"/>
                              </a:schemeClr>
                            </a:solidFill>
                            <a:latin typeface="Cambria Math" panose="02040503050406030204" pitchFamily="18" charset="0"/>
                            <a:ea typeface="Cambria Math" panose="02040503050406030204" pitchFamily="18" charset="0"/>
                          </a:rPr>
                          <m:t> </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𝒏𝒐𝒓𝒎𝒂𝒍𝒊𝒛𝒂𝒕𝒊𝒐𝒏</m:t>
                        </m:r>
                      </m:oMath>
                    </m:oMathPara>
                  </a14:m>
                  <a:endParaRPr lang="en-US" sz="2800" b="1" dirty="0">
                    <a:solidFill>
                      <a:schemeClr val="accent3">
                        <a:lumMod val="75000"/>
                      </a:schemeClr>
                    </a:solidFill>
                    <a:ea typeface="Cambria Math" panose="02040503050406030204" pitchFamily="18" charset="0"/>
                  </a:endParaRPr>
                </a:p>
                <a:p>
                  <a:endParaRPr lang="en-US" sz="2800" b="1" dirty="0">
                    <a:solidFill>
                      <a:schemeClr val="accent3">
                        <a:lumMod val="75000"/>
                      </a:schemeClr>
                    </a:solidFill>
                  </a:endParaRPr>
                </a:p>
              </p:txBody>
            </p:sp>
          </mc:Choice>
          <mc:Fallback xmlns="">
            <p:sp>
              <p:nvSpPr>
                <p:cNvPr id="15" name="TextBox 14">
                  <a:extLst>
                    <a:ext uri="{FF2B5EF4-FFF2-40B4-BE49-F238E27FC236}">
                      <a16:creationId xmlns:a16="http://schemas.microsoft.com/office/drawing/2014/main" id="{69535AF8-49F7-8B4E-8048-2B62914AC5F0}"/>
                    </a:ext>
                  </a:extLst>
                </p:cNvPr>
                <p:cNvSpPr txBox="1">
                  <a:spLocks noRot="1" noChangeAspect="1" noMove="1" noResize="1" noEditPoints="1" noAdjustHandles="1" noChangeArrowheads="1" noChangeShapeType="1" noTextEdit="1"/>
                </p:cNvSpPr>
                <p:nvPr/>
              </p:nvSpPr>
              <p:spPr>
                <a:xfrm>
                  <a:off x="6273381" y="956821"/>
                  <a:ext cx="5502736" cy="653065"/>
                </a:xfrm>
                <a:prstGeom prst="rect">
                  <a:avLst/>
                </a:prstGeom>
                <a:blipFill>
                  <a:blip r:embed="rId4"/>
                  <a:stretch>
                    <a:fillRect l="-2765" t="-758"/>
                  </a:stretch>
                </a:blipFill>
              </p:spPr>
              <p:txBody>
                <a:bodyPr/>
                <a:lstStyle/>
                <a:p>
                  <a:r>
                    <a:rPr lang="en-US">
                      <a:noFill/>
                    </a:rPr>
                    <a:t> </a:t>
                  </a:r>
                </a:p>
              </p:txBody>
            </p:sp>
          </mc:Fallback>
        </mc:AlternateContent>
      </p:grpSp>
      <p:sp>
        <p:nvSpPr>
          <p:cNvPr id="26" name="Rounded Rectangle 25">
            <a:extLst>
              <a:ext uri="{FF2B5EF4-FFF2-40B4-BE49-F238E27FC236}">
                <a16:creationId xmlns:a16="http://schemas.microsoft.com/office/drawing/2014/main" id="{994FD187-36B4-4743-A296-9704C23A0892}"/>
              </a:ext>
            </a:extLst>
          </p:cNvPr>
          <p:cNvSpPr/>
          <p:nvPr/>
        </p:nvSpPr>
        <p:spPr>
          <a:xfrm>
            <a:off x="5827059" y="412376"/>
            <a:ext cx="6203576" cy="5827059"/>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custDataLst>
      <p:tags r:id="rId1"/>
    </p:custDataLst>
    <p:extLst>
      <p:ext uri="{BB962C8B-B14F-4D97-AF65-F5344CB8AC3E}">
        <p14:creationId xmlns:p14="http://schemas.microsoft.com/office/powerpoint/2010/main" val="228095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241625"/>
            <a:ext cx="10082948" cy="508000"/>
          </a:xfrm>
        </p:spPr>
        <p:txBody>
          <a:bodyPr/>
          <a:lstStyle/>
          <a:p>
            <a:r>
              <a:rPr lang="en-US" b="1" dirty="0">
                <a:latin typeface="IBM Plex Sans" charset="0"/>
                <a:ea typeface="IBM Plex Sans" charset="0"/>
                <a:cs typeface="IBM Plex Sans" charset="0"/>
              </a:rPr>
              <a:t>Jensen Inequality </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51</a:t>
            </a:fld>
            <a:endParaRPr lang="en-US" dirty="0"/>
          </a:p>
        </p:txBody>
      </p:sp>
      <p:cxnSp>
        <p:nvCxnSpPr>
          <p:cNvPr id="140" name="Straight Arrow Connector 139">
            <a:extLst>
              <a:ext uri="{FF2B5EF4-FFF2-40B4-BE49-F238E27FC236}">
                <a16:creationId xmlns:a16="http://schemas.microsoft.com/office/drawing/2014/main" id="{E0090D86-5FB2-884A-BBB2-C8DBC37FB08A}"/>
              </a:ext>
            </a:extLst>
          </p:cNvPr>
          <p:cNvCxnSpPr>
            <a:cxnSpLocks/>
          </p:cNvCxnSpPr>
          <p:nvPr/>
        </p:nvCxnSpPr>
        <p:spPr>
          <a:xfrm flipH="1" flipV="1">
            <a:off x="1332913" y="1241919"/>
            <a:ext cx="44511" cy="4911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93F21D45-AFC7-9F49-9B97-AA86D37DC41E}"/>
              </a:ext>
            </a:extLst>
          </p:cNvPr>
          <p:cNvCxnSpPr>
            <a:cxnSpLocks/>
          </p:cNvCxnSpPr>
          <p:nvPr/>
        </p:nvCxnSpPr>
        <p:spPr>
          <a:xfrm>
            <a:off x="1339595" y="4930588"/>
            <a:ext cx="42160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Freeform 4">
            <a:extLst>
              <a:ext uri="{FF2B5EF4-FFF2-40B4-BE49-F238E27FC236}">
                <a16:creationId xmlns:a16="http://schemas.microsoft.com/office/drawing/2014/main" id="{029C4730-11D3-F04B-87B0-ABB4F61CF83E}"/>
              </a:ext>
            </a:extLst>
          </p:cNvPr>
          <p:cNvSpPr/>
          <p:nvPr/>
        </p:nvSpPr>
        <p:spPr>
          <a:xfrm>
            <a:off x="1974619" y="1442474"/>
            <a:ext cx="3322206" cy="3101683"/>
          </a:xfrm>
          <a:custGeom>
            <a:avLst/>
            <a:gdLst>
              <a:gd name="connsiteX0" fmla="*/ 0 w 4267200"/>
              <a:gd name="connsiteY0" fmla="*/ 1900517 h 3038086"/>
              <a:gd name="connsiteX1" fmla="*/ 1362635 w 4267200"/>
              <a:gd name="connsiteY1" fmla="*/ 3030070 h 3038086"/>
              <a:gd name="connsiteX2" fmla="*/ 2832847 w 4267200"/>
              <a:gd name="connsiteY2" fmla="*/ 2277035 h 3038086"/>
              <a:gd name="connsiteX3" fmla="*/ 4267200 w 4267200"/>
              <a:gd name="connsiteY3" fmla="*/ 0 h 3038086"/>
            </a:gdLst>
            <a:ahLst/>
            <a:cxnLst>
              <a:cxn ang="0">
                <a:pos x="connsiteX0" y="connsiteY0"/>
              </a:cxn>
              <a:cxn ang="0">
                <a:pos x="connsiteX1" y="connsiteY1"/>
              </a:cxn>
              <a:cxn ang="0">
                <a:pos x="connsiteX2" y="connsiteY2"/>
              </a:cxn>
              <a:cxn ang="0">
                <a:pos x="connsiteX3" y="connsiteY3"/>
              </a:cxn>
            </a:cxnLst>
            <a:rect l="l" t="t" r="r" b="b"/>
            <a:pathLst>
              <a:path w="4267200" h="3038086">
                <a:moveTo>
                  <a:pt x="0" y="1900517"/>
                </a:moveTo>
                <a:cubicBezTo>
                  <a:pt x="445247" y="2433917"/>
                  <a:pt x="890494" y="2967317"/>
                  <a:pt x="1362635" y="3030070"/>
                </a:cubicBezTo>
                <a:cubicBezTo>
                  <a:pt x="1834776" y="3092823"/>
                  <a:pt x="2348753" y="2782047"/>
                  <a:pt x="2832847" y="2277035"/>
                </a:cubicBezTo>
                <a:cubicBezTo>
                  <a:pt x="3316941" y="1772023"/>
                  <a:pt x="3792070" y="886011"/>
                  <a:pt x="4267200" y="0"/>
                </a:cubicBezTo>
              </a:path>
            </a:pathLst>
          </a:custGeom>
          <a:noFill/>
          <a:ln w="63500">
            <a:solidFill>
              <a:srgbClr val="257F17"/>
            </a:solidFill>
          </a:ln>
        </p:spPr>
        <p:txBody>
          <a:bodyPr rtlCol="0" anchor="ctr"/>
          <a:lstStyle/>
          <a:p>
            <a:pPr algn="ctr"/>
            <a:endParaRPr lang="en-US"/>
          </a:p>
        </p:txBody>
      </p:sp>
      <p:cxnSp>
        <p:nvCxnSpPr>
          <p:cNvPr id="8" name="Straight Connector 7">
            <a:extLst>
              <a:ext uri="{FF2B5EF4-FFF2-40B4-BE49-F238E27FC236}">
                <a16:creationId xmlns:a16="http://schemas.microsoft.com/office/drawing/2014/main" id="{5A32D137-0CF4-C347-ABC9-B2145D2182E3}"/>
              </a:ext>
            </a:extLst>
          </p:cNvPr>
          <p:cNvCxnSpPr>
            <a:cxnSpLocks/>
          </p:cNvCxnSpPr>
          <p:nvPr/>
        </p:nvCxnSpPr>
        <p:spPr>
          <a:xfrm flipV="1">
            <a:off x="1958247" y="2633904"/>
            <a:ext cx="3507271" cy="3372741"/>
          </a:xfrm>
          <a:prstGeom prst="line">
            <a:avLst/>
          </a:prstGeom>
          <a:ln w="34925">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35E8D7-6388-AA42-B288-A93C57C816D1}"/>
                  </a:ext>
                </a:extLst>
              </p:cNvPr>
              <p:cNvSpPr txBox="1"/>
              <p:nvPr/>
            </p:nvSpPr>
            <p:spPr>
              <a:xfrm>
                <a:off x="1797345" y="4925303"/>
                <a:ext cx="3974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2">
                                  <a:lumMod val="75000"/>
                                </a:schemeClr>
                              </a:solidFill>
                              <a:latin typeface="Cambria Math" panose="02040503050406030204" pitchFamily="18" charset="0"/>
                            </a:rPr>
                          </m:ctrlPr>
                        </m:sSubPr>
                        <m:e>
                          <m:r>
                            <a:rPr lang="en-US" sz="2400" b="1" i="1" smtClean="0">
                              <a:solidFill>
                                <a:schemeClr val="accent2">
                                  <a:lumMod val="75000"/>
                                </a:schemeClr>
                              </a:solidFill>
                              <a:latin typeface="Cambria Math" panose="02040503050406030204" pitchFamily="18" charset="0"/>
                            </a:rPr>
                            <m:t>𝒙</m:t>
                          </m:r>
                        </m:e>
                        <m:sub>
                          <m:r>
                            <a:rPr lang="en-US" sz="2400" b="1" i="1" smtClean="0">
                              <a:solidFill>
                                <a:schemeClr val="accent2">
                                  <a:lumMod val="75000"/>
                                </a:schemeClr>
                              </a:solidFill>
                              <a:latin typeface="Cambria Math" panose="02040503050406030204" pitchFamily="18" charset="0"/>
                            </a:rPr>
                            <m:t>𝟏</m:t>
                          </m:r>
                        </m:sub>
                      </m:sSub>
                    </m:oMath>
                  </m:oMathPara>
                </a14:m>
                <a:endParaRPr lang="en-US" sz="2400" b="1" dirty="0"/>
              </a:p>
            </p:txBody>
          </p:sp>
        </mc:Choice>
        <mc:Fallback xmlns="">
          <p:sp>
            <p:nvSpPr>
              <p:cNvPr id="12" name="TextBox 11">
                <a:extLst>
                  <a:ext uri="{FF2B5EF4-FFF2-40B4-BE49-F238E27FC236}">
                    <a16:creationId xmlns:a16="http://schemas.microsoft.com/office/drawing/2014/main" id="{1C35E8D7-6388-AA42-B288-A93C57C816D1}"/>
                  </a:ext>
                </a:extLst>
              </p:cNvPr>
              <p:cNvSpPr txBox="1">
                <a:spLocks noRot="1" noChangeAspect="1" noMove="1" noResize="1" noEditPoints="1" noAdjustHandles="1" noChangeArrowheads="1" noChangeShapeType="1" noTextEdit="1"/>
              </p:cNvSpPr>
              <p:nvPr/>
            </p:nvSpPr>
            <p:spPr>
              <a:xfrm>
                <a:off x="1797345" y="4925303"/>
                <a:ext cx="397481" cy="369332"/>
              </a:xfrm>
              <a:prstGeom prst="rect">
                <a:avLst/>
              </a:prstGeom>
              <a:blipFill>
                <a:blip r:embed="rId4"/>
                <a:stretch>
                  <a:fillRect l="-9375" r="-6250"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E387ED8-1520-CE43-8672-E3892FB8AD32}"/>
                  </a:ext>
                </a:extLst>
              </p:cNvPr>
              <p:cNvSpPr txBox="1"/>
              <p:nvPr/>
            </p:nvSpPr>
            <p:spPr>
              <a:xfrm>
                <a:off x="4875826" y="4887387"/>
                <a:ext cx="49090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2">
                                  <a:lumMod val="75000"/>
                                </a:schemeClr>
                              </a:solidFill>
                              <a:latin typeface="Cambria Math" panose="02040503050406030204" pitchFamily="18" charset="0"/>
                            </a:rPr>
                          </m:ctrlPr>
                        </m:sSubPr>
                        <m:e>
                          <m:r>
                            <a:rPr lang="en-US" sz="2400" b="1" i="1" smtClean="0">
                              <a:solidFill>
                                <a:schemeClr val="accent2">
                                  <a:lumMod val="75000"/>
                                </a:schemeClr>
                              </a:solidFill>
                              <a:latin typeface="Cambria Math" panose="02040503050406030204" pitchFamily="18" charset="0"/>
                            </a:rPr>
                            <m:t>𝒙</m:t>
                          </m:r>
                        </m:e>
                        <m:sub>
                          <m:r>
                            <a:rPr lang="en-US" sz="2400" b="1" i="1" smtClean="0">
                              <a:solidFill>
                                <a:schemeClr val="accent2">
                                  <a:lumMod val="75000"/>
                                </a:schemeClr>
                              </a:solidFill>
                              <a:latin typeface="Cambria Math" panose="02040503050406030204" pitchFamily="18" charset="0"/>
                            </a:rPr>
                            <m:t>𝒏</m:t>
                          </m:r>
                        </m:sub>
                      </m:sSub>
                    </m:oMath>
                  </m:oMathPara>
                </a14:m>
                <a:endParaRPr lang="en-US" sz="2400" b="1" dirty="0"/>
              </a:p>
            </p:txBody>
          </p:sp>
        </mc:Choice>
        <mc:Fallback xmlns="">
          <p:sp>
            <p:nvSpPr>
              <p:cNvPr id="64" name="TextBox 63">
                <a:extLst>
                  <a:ext uri="{FF2B5EF4-FFF2-40B4-BE49-F238E27FC236}">
                    <a16:creationId xmlns:a16="http://schemas.microsoft.com/office/drawing/2014/main" id="{0E387ED8-1520-CE43-8672-E3892FB8AD32}"/>
                  </a:ext>
                </a:extLst>
              </p:cNvPr>
              <p:cNvSpPr txBox="1">
                <a:spLocks noRot="1" noChangeAspect="1" noMove="1" noResize="1" noEditPoints="1" noAdjustHandles="1" noChangeArrowheads="1" noChangeShapeType="1" noTextEdit="1"/>
              </p:cNvSpPr>
              <p:nvPr/>
            </p:nvSpPr>
            <p:spPr>
              <a:xfrm>
                <a:off x="4875826" y="4887387"/>
                <a:ext cx="490904" cy="369332"/>
              </a:xfrm>
              <a:prstGeom prst="rect">
                <a:avLst/>
              </a:prstGeom>
              <a:blipFill>
                <a:blip r:embed="rId5"/>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47403C6-D812-0443-9997-719D4B23B83D}"/>
                  </a:ext>
                </a:extLst>
              </p:cNvPr>
              <p:cNvSpPr txBox="1"/>
              <p:nvPr/>
            </p:nvSpPr>
            <p:spPr>
              <a:xfrm>
                <a:off x="5171911" y="4913664"/>
                <a:ext cx="59723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solidFill>
                            <a:schemeClr val="accent2">
                              <a:lumMod val="75000"/>
                            </a:schemeClr>
                          </a:solidFill>
                          <a:latin typeface="Cambria Math" panose="02040503050406030204" pitchFamily="18" charset="0"/>
                        </a:rPr>
                        <m:t>𝑥</m:t>
                      </m:r>
                    </m:oMath>
                  </m:oMathPara>
                </a14:m>
                <a:endParaRPr lang="en-US" sz="4400" dirty="0">
                  <a:solidFill>
                    <a:schemeClr val="accent2">
                      <a:lumMod val="75000"/>
                    </a:schemeClr>
                  </a:solidFill>
                </a:endParaRPr>
              </a:p>
            </p:txBody>
          </p:sp>
        </mc:Choice>
        <mc:Fallback xmlns="">
          <p:sp>
            <p:nvSpPr>
              <p:cNvPr id="66" name="TextBox 65">
                <a:extLst>
                  <a:ext uri="{FF2B5EF4-FFF2-40B4-BE49-F238E27FC236}">
                    <a16:creationId xmlns:a16="http://schemas.microsoft.com/office/drawing/2014/main" id="{F47403C6-D812-0443-9997-719D4B23B83D}"/>
                  </a:ext>
                </a:extLst>
              </p:cNvPr>
              <p:cNvSpPr txBox="1">
                <a:spLocks noRot="1" noChangeAspect="1" noMove="1" noResize="1" noEditPoints="1" noAdjustHandles="1" noChangeArrowheads="1" noChangeShapeType="1" noTextEdit="1"/>
              </p:cNvSpPr>
              <p:nvPr/>
            </p:nvSpPr>
            <p:spPr>
              <a:xfrm>
                <a:off x="5171911" y="4913664"/>
                <a:ext cx="597230" cy="67710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2685A6D-340D-144C-96FD-5DD2C6E658A3}"/>
                  </a:ext>
                </a:extLst>
              </p:cNvPr>
              <p:cNvSpPr txBox="1"/>
              <p:nvPr/>
            </p:nvSpPr>
            <p:spPr>
              <a:xfrm>
                <a:off x="932446" y="3597479"/>
                <a:ext cx="403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257F17"/>
                              </a:solidFill>
                              <a:latin typeface="Cambria Math" panose="02040503050406030204" pitchFamily="18" charset="0"/>
                            </a:rPr>
                          </m:ctrlPr>
                        </m:sSubPr>
                        <m:e>
                          <m:r>
                            <a:rPr lang="en-US" sz="2400" b="1" i="1" smtClean="0">
                              <a:solidFill>
                                <a:srgbClr val="257F17"/>
                              </a:solidFill>
                              <a:latin typeface="Cambria Math" panose="02040503050406030204" pitchFamily="18" charset="0"/>
                            </a:rPr>
                            <m:t>𝒚</m:t>
                          </m:r>
                        </m:e>
                        <m:sub>
                          <m:r>
                            <a:rPr lang="en-US" sz="2400" b="1" i="1" smtClean="0">
                              <a:solidFill>
                                <a:srgbClr val="257F17"/>
                              </a:solidFill>
                              <a:latin typeface="Cambria Math" panose="02040503050406030204" pitchFamily="18" charset="0"/>
                            </a:rPr>
                            <m:t>𝟏</m:t>
                          </m:r>
                        </m:sub>
                      </m:sSub>
                    </m:oMath>
                  </m:oMathPara>
                </a14:m>
                <a:endParaRPr lang="en-US" sz="2400" b="1" dirty="0"/>
              </a:p>
            </p:txBody>
          </p:sp>
        </mc:Choice>
        <mc:Fallback xmlns="">
          <p:sp>
            <p:nvSpPr>
              <p:cNvPr id="71" name="TextBox 70">
                <a:extLst>
                  <a:ext uri="{FF2B5EF4-FFF2-40B4-BE49-F238E27FC236}">
                    <a16:creationId xmlns:a16="http://schemas.microsoft.com/office/drawing/2014/main" id="{62685A6D-340D-144C-96FD-5DD2C6E658A3}"/>
                  </a:ext>
                </a:extLst>
              </p:cNvPr>
              <p:cNvSpPr txBox="1">
                <a:spLocks noRot="1" noChangeAspect="1" noMove="1" noResize="1" noEditPoints="1" noAdjustHandles="1" noChangeArrowheads="1" noChangeShapeType="1" noTextEdit="1"/>
              </p:cNvSpPr>
              <p:nvPr/>
            </p:nvSpPr>
            <p:spPr>
              <a:xfrm>
                <a:off x="932446" y="3597479"/>
                <a:ext cx="403892" cy="369332"/>
              </a:xfrm>
              <a:prstGeom prst="rect">
                <a:avLst/>
              </a:prstGeom>
              <a:blipFill>
                <a:blip r:embed="rId7"/>
                <a:stretch>
                  <a:fillRect l="-15152" r="-6061" b="-26667"/>
                </a:stretch>
              </a:blipFill>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A14641E0-4C3C-B240-BBD3-00C75C9A139E}"/>
              </a:ext>
            </a:extLst>
          </p:cNvPr>
          <p:cNvCxnSpPr>
            <a:cxnSpLocks/>
          </p:cNvCxnSpPr>
          <p:nvPr/>
        </p:nvCxnSpPr>
        <p:spPr>
          <a:xfrm flipV="1">
            <a:off x="2232799" y="3862187"/>
            <a:ext cx="0" cy="1108335"/>
          </a:xfrm>
          <a:prstGeom prst="line">
            <a:avLst/>
          </a:prstGeom>
          <a:ln w="25400">
            <a:solidFill>
              <a:schemeClr val="accent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29D25BE-0548-D342-AFC6-31BC3F687CD6}"/>
              </a:ext>
            </a:extLst>
          </p:cNvPr>
          <p:cNvCxnSpPr>
            <a:cxnSpLocks/>
          </p:cNvCxnSpPr>
          <p:nvPr/>
        </p:nvCxnSpPr>
        <p:spPr>
          <a:xfrm flipH="1" flipV="1">
            <a:off x="5197546" y="1668490"/>
            <a:ext cx="26098" cy="3240498"/>
          </a:xfrm>
          <a:prstGeom prst="line">
            <a:avLst/>
          </a:prstGeom>
          <a:ln w="25400">
            <a:solidFill>
              <a:schemeClr val="accent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938BBBD1-CBD9-DB49-BEAE-8CFDD8A3D0AD}"/>
              </a:ext>
            </a:extLst>
          </p:cNvPr>
          <p:cNvCxnSpPr>
            <a:cxnSpLocks/>
          </p:cNvCxnSpPr>
          <p:nvPr/>
        </p:nvCxnSpPr>
        <p:spPr>
          <a:xfrm flipV="1">
            <a:off x="1339595" y="1721772"/>
            <a:ext cx="3803183" cy="36044"/>
          </a:xfrm>
          <a:prstGeom prst="line">
            <a:avLst/>
          </a:prstGeom>
          <a:ln w="25400">
            <a:solidFill>
              <a:srgbClr val="257F17"/>
            </a:solidFill>
            <a:prstDash val="dash"/>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3E9B282-5030-DC4F-B3B7-2A3BF1AE1F3C}"/>
              </a:ext>
            </a:extLst>
          </p:cNvPr>
          <p:cNvCxnSpPr>
            <a:cxnSpLocks/>
          </p:cNvCxnSpPr>
          <p:nvPr/>
        </p:nvCxnSpPr>
        <p:spPr>
          <a:xfrm>
            <a:off x="1360185" y="3852526"/>
            <a:ext cx="894628" cy="17744"/>
          </a:xfrm>
          <a:prstGeom prst="line">
            <a:avLst/>
          </a:prstGeom>
          <a:ln w="25400">
            <a:solidFill>
              <a:srgbClr val="257F17"/>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5D214CA-33E8-E244-8204-A13FF0412757}"/>
                  </a:ext>
                </a:extLst>
              </p:cNvPr>
              <p:cNvSpPr txBox="1"/>
              <p:nvPr/>
            </p:nvSpPr>
            <p:spPr>
              <a:xfrm>
                <a:off x="922920" y="3962042"/>
                <a:ext cx="3926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257F17"/>
                              </a:solidFill>
                              <a:latin typeface="Cambria Math" panose="02040503050406030204" pitchFamily="18" charset="0"/>
                            </a:rPr>
                          </m:ctrlPr>
                        </m:sSubPr>
                        <m:e>
                          <m:r>
                            <a:rPr lang="en-US" sz="2400" b="1" i="1" smtClean="0">
                              <a:solidFill>
                                <a:srgbClr val="257F17"/>
                              </a:solidFill>
                              <a:latin typeface="Cambria Math" panose="02040503050406030204" pitchFamily="18" charset="0"/>
                            </a:rPr>
                            <m:t>𝒚</m:t>
                          </m:r>
                        </m:e>
                        <m:sub>
                          <m:r>
                            <a:rPr lang="en-US" sz="2400" b="1" i="1" smtClean="0">
                              <a:solidFill>
                                <a:srgbClr val="257F17"/>
                              </a:solidFill>
                              <a:latin typeface="Cambria Math" panose="02040503050406030204" pitchFamily="18" charset="0"/>
                            </a:rPr>
                            <m:t>𝒆</m:t>
                          </m:r>
                        </m:sub>
                      </m:sSub>
                    </m:oMath>
                  </m:oMathPara>
                </a14:m>
                <a:endParaRPr lang="en-US" sz="2400" b="1" dirty="0"/>
              </a:p>
            </p:txBody>
          </p:sp>
        </mc:Choice>
        <mc:Fallback xmlns="">
          <p:sp>
            <p:nvSpPr>
              <p:cNvPr id="87" name="TextBox 86">
                <a:extLst>
                  <a:ext uri="{FF2B5EF4-FFF2-40B4-BE49-F238E27FC236}">
                    <a16:creationId xmlns:a16="http://schemas.microsoft.com/office/drawing/2014/main" id="{35D214CA-33E8-E244-8204-A13FF0412757}"/>
                  </a:ext>
                </a:extLst>
              </p:cNvPr>
              <p:cNvSpPr txBox="1">
                <a:spLocks noRot="1" noChangeAspect="1" noMove="1" noResize="1" noEditPoints="1" noAdjustHandles="1" noChangeArrowheads="1" noChangeShapeType="1" noTextEdit="1"/>
              </p:cNvSpPr>
              <p:nvPr/>
            </p:nvSpPr>
            <p:spPr>
              <a:xfrm>
                <a:off x="922920" y="3962042"/>
                <a:ext cx="392672" cy="369332"/>
              </a:xfrm>
              <a:prstGeom prst="rect">
                <a:avLst/>
              </a:prstGeom>
              <a:blipFill>
                <a:blip r:embed="rId8"/>
                <a:stretch>
                  <a:fillRect l="-18750" b="-24138"/>
                </a:stretch>
              </a:blipFill>
            </p:spPr>
            <p:txBody>
              <a:bodyPr/>
              <a:lstStyle/>
              <a:p>
                <a:r>
                  <a:rPr lang="en-US">
                    <a:noFill/>
                  </a:rPr>
                  <a:t> </a:t>
                </a:r>
              </a:p>
            </p:txBody>
          </p:sp>
        </mc:Fallback>
      </mc:AlternateContent>
      <p:cxnSp>
        <p:nvCxnSpPr>
          <p:cNvPr id="95" name="Straight Connector 94">
            <a:extLst>
              <a:ext uri="{FF2B5EF4-FFF2-40B4-BE49-F238E27FC236}">
                <a16:creationId xmlns:a16="http://schemas.microsoft.com/office/drawing/2014/main" id="{94502468-69F1-8B48-B85C-79ABF6ECB222}"/>
              </a:ext>
            </a:extLst>
          </p:cNvPr>
          <p:cNvCxnSpPr>
            <a:cxnSpLocks/>
          </p:cNvCxnSpPr>
          <p:nvPr/>
        </p:nvCxnSpPr>
        <p:spPr>
          <a:xfrm>
            <a:off x="1339595" y="4245906"/>
            <a:ext cx="2340286" cy="24467"/>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F857425A-6B4C-F646-B42C-8622FF964864}"/>
                  </a:ext>
                </a:extLst>
              </p:cNvPr>
              <p:cNvSpPr txBox="1"/>
              <p:nvPr/>
            </p:nvSpPr>
            <p:spPr>
              <a:xfrm>
                <a:off x="3753230" y="4948921"/>
                <a:ext cx="3862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2">
                                  <a:lumMod val="75000"/>
                                </a:schemeClr>
                              </a:solidFill>
                              <a:latin typeface="Cambria Math" panose="02040503050406030204" pitchFamily="18" charset="0"/>
                            </a:rPr>
                          </m:ctrlPr>
                        </m:sSubPr>
                        <m:e>
                          <m:r>
                            <a:rPr lang="en-US" sz="2400" b="1" i="1" smtClean="0">
                              <a:solidFill>
                                <a:schemeClr val="accent2">
                                  <a:lumMod val="75000"/>
                                </a:schemeClr>
                              </a:solidFill>
                              <a:latin typeface="Cambria Math" panose="02040503050406030204" pitchFamily="18" charset="0"/>
                            </a:rPr>
                            <m:t>𝒙</m:t>
                          </m:r>
                        </m:e>
                        <m:sub>
                          <m:r>
                            <a:rPr lang="en-US" sz="2400" b="1" i="1" smtClean="0">
                              <a:solidFill>
                                <a:schemeClr val="accent2">
                                  <a:lumMod val="75000"/>
                                </a:schemeClr>
                              </a:solidFill>
                              <a:latin typeface="Cambria Math" panose="02040503050406030204" pitchFamily="18" charset="0"/>
                            </a:rPr>
                            <m:t>𝒆</m:t>
                          </m:r>
                        </m:sub>
                      </m:sSub>
                    </m:oMath>
                  </m:oMathPara>
                </a14:m>
                <a:endParaRPr lang="en-US" sz="2400" b="1" dirty="0"/>
              </a:p>
            </p:txBody>
          </p:sp>
        </mc:Choice>
        <mc:Fallback xmlns="">
          <p:sp>
            <p:nvSpPr>
              <p:cNvPr id="103" name="TextBox 102">
                <a:extLst>
                  <a:ext uri="{FF2B5EF4-FFF2-40B4-BE49-F238E27FC236}">
                    <a16:creationId xmlns:a16="http://schemas.microsoft.com/office/drawing/2014/main" id="{F857425A-6B4C-F646-B42C-8622FF964864}"/>
                  </a:ext>
                </a:extLst>
              </p:cNvPr>
              <p:cNvSpPr txBox="1">
                <a:spLocks noRot="1" noChangeAspect="1" noMove="1" noResize="1" noEditPoints="1" noAdjustHandles="1" noChangeArrowheads="1" noChangeShapeType="1" noTextEdit="1"/>
              </p:cNvSpPr>
              <p:nvPr/>
            </p:nvSpPr>
            <p:spPr>
              <a:xfrm>
                <a:off x="3753230" y="4948921"/>
                <a:ext cx="386260" cy="369332"/>
              </a:xfrm>
              <a:prstGeom prst="rect">
                <a:avLst/>
              </a:prstGeom>
              <a:blipFill>
                <a:blip r:embed="rId9"/>
                <a:stretch>
                  <a:fillRect l="-9677" b="-10000"/>
                </a:stretch>
              </a:blipFill>
            </p:spPr>
            <p:txBody>
              <a:bodyPr/>
              <a:lstStyle/>
              <a:p>
                <a:r>
                  <a:rPr lang="en-US">
                    <a:noFill/>
                  </a:rPr>
                  <a:t> </a:t>
                </a:r>
              </a:p>
            </p:txBody>
          </p:sp>
        </mc:Fallback>
      </mc:AlternateContent>
      <p:cxnSp>
        <p:nvCxnSpPr>
          <p:cNvPr id="105" name="Straight Connector 104">
            <a:extLst>
              <a:ext uri="{FF2B5EF4-FFF2-40B4-BE49-F238E27FC236}">
                <a16:creationId xmlns:a16="http://schemas.microsoft.com/office/drawing/2014/main" id="{29215ED1-69EA-2847-AF43-338C053EFB38}"/>
              </a:ext>
            </a:extLst>
          </p:cNvPr>
          <p:cNvCxnSpPr>
            <a:cxnSpLocks/>
          </p:cNvCxnSpPr>
          <p:nvPr/>
        </p:nvCxnSpPr>
        <p:spPr>
          <a:xfrm flipV="1">
            <a:off x="3765276" y="4227236"/>
            <a:ext cx="14843" cy="721685"/>
          </a:xfrm>
          <a:prstGeom prst="line">
            <a:avLst/>
          </a:prstGeom>
          <a:ln w="25400">
            <a:solidFill>
              <a:schemeClr val="accent2">
                <a:lumMod val="50000"/>
              </a:schemeClr>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52DB594-5559-DE41-B525-A44E25121CCC}"/>
                  </a:ext>
                </a:extLst>
              </p:cNvPr>
              <p:cNvSpPr txBox="1"/>
              <p:nvPr/>
            </p:nvSpPr>
            <p:spPr>
              <a:xfrm>
                <a:off x="5818235" y="2338626"/>
                <a:ext cx="2838003" cy="337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5">
                                  <a:lumMod val="75000"/>
                                </a:schemeClr>
                              </a:solidFill>
                              <a:latin typeface="Cambria Math" panose="02040503050406030204" pitchFamily="18" charset="0"/>
                            </a:rPr>
                          </m:ctrlPr>
                        </m:sSubPr>
                        <m:e>
                          <m:sSub>
                            <m:sSubPr>
                              <m:ctrlPr>
                                <a:rPr lang="en-US" sz="2000" b="1" i="1" smtClean="0">
                                  <a:solidFill>
                                    <a:schemeClr val="accent5">
                                      <a:lumMod val="75000"/>
                                    </a:schemeClr>
                                  </a:solidFill>
                                  <a:latin typeface="Cambria Math" panose="02040503050406030204" pitchFamily="18" charset="0"/>
                                </a:rPr>
                              </m:ctrlPr>
                            </m:sSubPr>
                            <m:e>
                              <m:r>
                                <a:rPr lang="en-US" sz="2000" b="1" i="1">
                                  <a:solidFill>
                                    <a:schemeClr val="accent5">
                                      <a:lumMod val="75000"/>
                                    </a:schemeClr>
                                  </a:solidFill>
                                  <a:latin typeface="Cambria Math" panose="02040503050406030204" pitchFamily="18" charset="0"/>
                                </a:rPr>
                                <m:t> </m:t>
                              </m:r>
                              <m:r>
                                <a:rPr lang="en-US" sz="2000" b="1" i="1">
                                  <a:solidFill>
                                    <a:schemeClr val="accent5">
                                      <a:lumMod val="75000"/>
                                    </a:schemeClr>
                                  </a:solidFill>
                                  <a:latin typeface="Cambria Math" panose="02040503050406030204" pitchFamily="18" charset="0"/>
                                  <a:ea typeface="Cambria Math" panose="02040503050406030204" pitchFamily="18" charset="0"/>
                                </a:rPr>
                                <m:t>𝔼</m:t>
                              </m:r>
                            </m:e>
                            <m:sub>
                              <m:r>
                                <a:rPr lang="en-US" sz="2000" b="1" i="1">
                                  <a:solidFill>
                                    <a:schemeClr val="accent5">
                                      <a:lumMod val="75000"/>
                                    </a:schemeClr>
                                  </a:solidFill>
                                  <a:latin typeface="Cambria Math" panose="02040503050406030204" pitchFamily="18" charset="0"/>
                                </a:rPr>
                                <m:t>𝒑</m:t>
                              </m:r>
                              <m:r>
                                <a:rPr lang="en-US" sz="2000" b="1" i="1">
                                  <a:solidFill>
                                    <a:schemeClr val="accent5">
                                      <a:lumMod val="75000"/>
                                    </a:schemeClr>
                                  </a:solidFill>
                                  <a:latin typeface="Cambria Math" panose="02040503050406030204" pitchFamily="18" charset="0"/>
                                </a:rPr>
                                <m:t>(</m:t>
                              </m:r>
                              <m:r>
                                <a:rPr lang="en-US" sz="2000" b="1" i="1">
                                  <a:solidFill>
                                    <a:schemeClr val="accent5">
                                      <a:lumMod val="75000"/>
                                    </a:schemeClr>
                                  </a:solidFill>
                                  <a:latin typeface="Cambria Math" panose="02040503050406030204" pitchFamily="18" charset="0"/>
                                </a:rPr>
                                <m:t>𝒙</m:t>
                              </m:r>
                              <m:r>
                                <a:rPr lang="en-US" sz="2000" b="1" i="1">
                                  <a:solidFill>
                                    <a:schemeClr val="accent5">
                                      <a:lumMod val="75000"/>
                                    </a:schemeClr>
                                  </a:solidFill>
                                  <a:latin typeface="Cambria Math" panose="02040503050406030204" pitchFamily="18" charset="0"/>
                                </a:rPr>
                                <m:t>)</m:t>
                              </m:r>
                            </m:sub>
                          </m:sSub>
                          <m:d>
                            <m:dPr>
                              <m:begChr m:val="["/>
                              <m:endChr m:val="]"/>
                              <m:ctrlPr>
                                <a:rPr lang="en-US" sz="2000" b="1" i="1">
                                  <a:solidFill>
                                    <a:schemeClr val="accent5">
                                      <a:lumMod val="75000"/>
                                    </a:schemeClr>
                                  </a:solidFill>
                                  <a:latin typeface="Cambria Math" panose="02040503050406030204" pitchFamily="18" charset="0"/>
                                </a:rPr>
                              </m:ctrlPr>
                            </m:dPr>
                            <m:e>
                              <m:r>
                                <a:rPr lang="en-US" sz="2000" b="1" i="1" smtClean="0">
                                  <a:solidFill>
                                    <a:srgbClr val="257F17"/>
                                  </a:solidFill>
                                  <a:latin typeface="Cambria Math" panose="02040503050406030204" pitchFamily="18" charset="0"/>
                                </a:rPr>
                                <m:t>𝒚</m:t>
                              </m:r>
                            </m:e>
                          </m:d>
                          <m:r>
                            <a:rPr lang="en-US" sz="2000" b="1" i="1" smtClean="0">
                              <a:solidFill>
                                <a:schemeClr val="accent5">
                                  <a:lumMod val="75000"/>
                                </a:schemeClr>
                              </a:solidFill>
                              <a:latin typeface="Cambria Math" panose="02040503050406030204" pitchFamily="18" charset="0"/>
                            </a:rPr>
                            <m:t>= </m:t>
                          </m:r>
                          <m:r>
                            <a:rPr lang="en-US" sz="2000" b="1" i="1" smtClean="0">
                              <a:solidFill>
                                <a:schemeClr val="accent5">
                                  <a:lumMod val="75000"/>
                                </a:schemeClr>
                              </a:solidFill>
                              <a:latin typeface="Cambria Math" panose="02040503050406030204" pitchFamily="18" charset="0"/>
                              <a:ea typeface="Cambria Math" panose="02040503050406030204" pitchFamily="18" charset="0"/>
                            </a:rPr>
                            <m:t>𝔼</m:t>
                          </m:r>
                        </m:e>
                        <m:sub>
                          <m:r>
                            <a:rPr lang="en-US" sz="2000" b="1" i="1" smtClean="0">
                              <a:solidFill>
                                <a:schemeClr val="accent5">
                                  <a:lumMod val="75000"/>
                                </a:schemeClr>
                              </a:solidFill>
                              <a:latin typeface="Cambria Math" panose="02040503050406030204" pitchFamily="18" charset="0"/>
                            </a:rPr>
                            <m:t>𝒑</m:t>
                          </m:r>
                          <m:r>
                            <a:rPr lang="en-US" sz="2000" b="1" i="1" smtClean="0">
                              <a:solidFill>
                                <a:schemeClr val="accent5">
                                  <a:lumMod val="75000"/>
                                </a:schemeClr>
                              </a:solidFill>
                              <a:latin typeface="Cambria Math" panose="02040503050406030204" pitchFamily="18" charset="0"/>
                            </a:rPr>
                            <m:t>(</m:t>
                          </m:r>
                          <m:r>
                            <a:rPr lang="en-US" sz="2000" b="1" i="1" smtClean="0">
                              <a:solidFill>
                                <a:schemeClr val="accent5">
                                  <a:lumMod val="75000"/>
                                </a:schemeClr>
                              </a:solidFill>
                              <a:latin typeface="Cambria Math" panose="02040503050406030204" pitchFamily="18" charset="0"/>
                            </a:rPr>
                            <m:t>𝒙</m:t>
                          </m:r>
                          <m:r>
                            <a:rPr lang="en-US" sz="2000" b="1" i="1" smtClean="0">
                              <a:solidFill>
                                <a:schemeClr val="accent5">
                                  <a:lumMod val="75000"/>
                                </a:schemeClr>
                              </a:solidFill>
                              <a:latin typeface="Cambria Math" panose="02040503050406030204" pitchFamily="18" charset="0"/>
                            </a:rPr>
                            <m:t>)</m:t>
                          </m:r>
                        </m:sub>
                      </m:sSub>
                      <m:d>
                        <m:dPr>
                          <m:begChr m:val="["/>
                          <m:endChr m:val="]"/>
                          <m:ctrlPr>
                            <a:rPr lang="en-US" sz="2000" b="1" i="1" smtClean="0">
                              <a:solidFill>
                                <a:schemeClr val="accent5">
                                  <a:lumMod val="75000"/>
                                </a:schemeClr>
                              </a:solidFill>
                              <a:latin typeface="Cambria Math" panose="02040503050406030204" pitchFamily="18" charset="0"/>
                            </a:rPr>
                          </m:ctrlPr>
                        </m:dPr>
                        <m:e>
                          <m:r>
                            <a:rPr lang="en-US" sz="2000" b="1" i="1" smtClean="0">
                              <a:solidFill>
                                <a:srgbClr val="257F17"/>
                              </a:solidFill>
                              <a:latin typeface="Cambria Math" panose="02040503050406030204" pitchFamily="18" charset="0"/>
                            </a:rPr>
                            <m:t>𝒇</m:t>
                          </m:r>
                          <m:d>
                            <m:dPr>
                              <m:ctrlPr>
                                <a:rPr lang="en-US" sz="2000" b="1" i="1" smtClean="0">
                                  <a:solidFill>
                                    <a:srgbClr val="257F17"/>
                                  </a:solidFill>
                                  <a:latin typeface="Cambria Math" panose="02040503050406030204" pitchFamily="18" charset="0"/>
                                </a:rPr>
                              </m:ctrlPr>
                            </m:dPr>
                            <m:e>
                              <m:r>
                                <a:rPr lang="en-US" sz="2000" b="1" i="1" smtClean="0">
                                  <a:solidFill>
                                    <a:srgbClr val="257F17"/>
                                  </a:solidFill>
                                  <a:latin typeface="Cambria Math" panose="02040503050406030204" pitchFamily="18" charset="0"/>
                                </a:rPr>
                                <m:t>𝒙</m:t>
                              </m:r>
                            </m:e>
                          </m:d>
                        </m:e>
                      </m:d>
                    </m:oMath>
                  </m:oMathPara>
                </a14:m>
                <a:endParaRPr lang="en-US" sz="2000" b="1" dirty="0"/>
              </a:p>
            </p:txBody>
          </p:sp>
        </mc:Choice>
        <mc:Fallback xmlns="">
          <p:sp>
            <p:nvSpPr>
              <p:cNvPr id="113" name="TextBox 112">
                <a:extLst>
                  <a:ext uri="{FF2B5EF4-FFF2-40B4-BE49-F238E27FC236}">
                    <a16:creationId xmlns:a16="http://schemas.microsoft.com/office/drawing/2014/main" id="{752DB594-5559-DE41-B525-A44E25121CCC}"/>
                  </a:ext>
                </a:extLst>
              </p:cNvPr>
              <p:cNvSpPr txBox="1">
                <a:spLocks noRot="1" noChangeAspect="1" noMove="1" noResize="1" noEditPoints="1" noAdjustHandles="1" noChangeArrowheads="1" noChangeShapeType="1" noTextEdit="1"/>
              </p:cNvSpPr>
              <p:nvPr/>
            </p:nvSpPr>
            <p:spPr>
              <a:xfrm>
                <a:off x="5818235" y="2338626"/>
                <a:ext cx="2838003" cy="337336"/>
              </a:xfrm>
              <a:prstGeom prst="rect">
                <a:avLst/>
              </a:prstGeom>
              <a:blipFill>
                <a:blip r:embed="rId10"/>
                <a:stretch>
                  <a:fillRect t="-3571"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2593A56-FBE3-3A45-B0A9-FF80D6BC879E}"/>
                  </a:ext>
                </a:extLst>
              </p:cNvPr>
              <p:cNvSpPr txBox="1"/>
              <p:nvPr/>
            </p:nvSpPr>
            <p:spPr>
              <a:xfrm>
                <a:off x="927830" y="1458865"/>
                <a:ext cx="4151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257F17"/>
                              </a:solidFill>
                              <a:latin typeface="Cambria Math" panose="02040503050406030204" pitchFamily="18" charset="0"/>
                            </a:rPr>
                          </m:ctrlPr>
                        </m:sSubPr>
                        <m:e>
                          <m:r>
                            <a:rPr lang="en-US" sz="2400" b="1" i="1" smtClean="0">
                              <a:solidFill>
                                <a:srgbClr val="257F17"/>
                              </a:solidFill>
                              <a:latin typeface="Cambria Math" panose="02040503050406030204" pitchFamily="18" charset="0"/>
                            </a:rPr>
                            <m:t>𝒚</m:t>
                          </m:r>
                        </m:e>
                        <m:sub>
                          <m:r>
                            <a:rPr lang="en-US" sz="2400" b="1" i="1" smtClean="0">
                              <a:solidFill>
                                <a:srgbClr val="257F17"/>
                              </a:solidFill>
                              <a:latin typeface="Cambria Math" panose="02040503050406030204" pitchFamily="18" charset="0"/>
                            </a:rPr>
                            <m:t>𝒏</m:t>
                          </m:r>
                        </m:sub>
                      </m:sSub>
                    </m:oMath>
                  </m:oMathPara>
                </a14:m>
                <a:endParaRPr lang="en-US" sz="2400" b="1" dirty="0"/>
              </a:p>
            </p:txBody>
          </p:sp>
        </mc:Choice>
        <mc:Fallback xmlns="">
          <p:sp>
            <p:nvSpPr>
              <p:cNvPr id="118" name="TextBox 117">
                <a:extLst>
                  <a:ext uri="{FF2B5EF4-FFF2-40B4-BE49-F238E27FC236}">
                    <a16:creationId xmlns:a16="http://schemas.microsoft.com/office/drawing/2014/main" id="{52593A56-FBE3-3A45-B0A9-FF80D6BC879E}"/>
                  </a:ext>
                </a:extLst>
              </p:cNvPr>
              <p:cNvSpPr txBox="1">
                <a:spLocks noRot="1" noChangeAspect="1" noMove="1" noResize="1" noEditPoints="1" noAdjustHandles="1" noChangeArrowheads="1" noChangeShapeType="1" noTextEdit="1"/>
              </p:cNvSpPr>
              <p:nvPr/>
            </p:nvSpPr>
            <p:spPr>
              <a:xfrm>
                <a:off x="927830" y="1458865"/>
                <a:ext cx="415114" cy="369332"/>
              </a:xfrm>
              <a:prstGeom prst="rect">
                <a:avLst/>
              </a:prstGeom>
              <a:blipFill>
                <a:blip r:embed="rId11"/>
                <a:stretch>
                  <a:fillRect l="-14706"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500BA8CB-76BF-FF42-B6D1-6573E3187EAC}"/>
                  </a:ext>
                </a:extLst>
              </p:cNvPr>
              <p:cNvSpPr txBox="1"/>
              <p:nvPr/>
            </p:nvSpPr>
            <p:spPr>
              <a:xfrm>
                <a:off x="2214370" y="1980218"/>
                <a:ext cx="654336" cy="369332"/>
              </a:xfrm>
              <a:prstGeom prst="rect">
                <a:avLst/>
              </a:prstGeom>
              <a:noFill/>
            </p:spPr>
            <p:txBody>
              <a:bodyPr wrap="square" lIns="0" tIns="0" rIns="0" bIns="0" rtlCol="0">
                <a:spAutoFit/>
              </a:bodyPr>
              <a:lstStyle/>
              <a:p>
                <a14:m>
                  <m:oMath xmlns:m="http://schemas.openxmlformats.org/officeDocument/2006/math">
                    <m:r>
                      <a:rPr lang="en-US" sz="2400" b="1" i="1" smtClean="0">
                        <a:solidFill>
                          <a:srgbClr val="257F17"/>
                        </a:solidFill>
                        <a:latin typeface="Cambria Math" panose="02040503050406030204" pitchFamily="18" charset="0"/>
                      </a:rPr>
                      <m:t>𝒇</m:t>
                    </m:r>
                    <m:r>
                      <a:rPr lang="en-US" sz="2400" b="1" i="1" smtClean="0">
                        <a:solidFill>
                          <a:srgbClr val="257F17"/>
                        </a:solidFill>
                        <a:latin typeface="Cambria Math" panose="02040503050406030204" pitchFamily="18" charset="0"/>
                      </a:rPr>
                      <m:t>(</m:t>
                    </m:r>
                    <m:r>
                      <a:rPr lang="en-US" sz="2400" b="1" i="1" smtClean="0">
                        <a:solidFill>
                          <a:srgbClr val="257F17"/>
                        </a:solidFill>
                        <a:latin typeface="Cambria Math" panose="02040503050406030204" pitchFamily="18" charset="0"/>
                      </a:rPr>
                      <m:t>𝒙</m:t>
                    </m:r>
                    <m:r>
                      <a:rPr lang="en-US" sz="2400" b="1" i="1" smtClean="0">
                        <a:solidFill>
                          <a:srgbClr val="257F17"/>
                        </a:solidFill>
                        <a:latin typeface="Cambria Math" panose="02040503050406030204" pitchFamily="18" charset="0"/>
                      </a:rPr>
                      <m:t>)</m:t>
                    </m:r>
                  </m:oMath>
                </a14:m>
                <a:r>
                  <a:rPr lang="en-US" sz="2400" b="1" dirty="0">
                    <a:solidFill>
                      <a:srgbClr val="257F17"/>
                    </a:solidFill>
                  </a:rPr>
                  <a:t> </a:t>
                </a:r>
              </a:p>
            </p:txBody>
          </p:sp>
        </mc:Choice>
        <mc:Fallback xmlns="">
          <p:sp>
            <p:nvSpPr>
              <p:cNvPr id="119" name="TextBox 118">
                <a:extLst>
                  <a:ext uri="{FF2B5EF4-FFF2-40B4-BE49-F238E27FC236}">
                    <a16:creationId xmlns:a16="http://schemas.microsoft.com/office/drawing/2014/main" id="{500BA8CB-76BF-FF42-B6D1-6573E3187EAC}"/>
                  </a:ext>
                </a:extLst>
              </p:cNvPr>
              <p:cNvSpPr txBox="1">
                <a:spLocks noRot="1" noChangeAspect="1" noMove="1" noResize="1" noEditPoints="1" noAdjustHandles="1" noChangeArrowheads="1" noChangeShapeType="1" noTextEdit="1"/>
              </p:cNvSpPr>
              <p:nvPr/>
            </p:nvSpPr>
            <p:spPr>
              <a:xfrm>
                <a:off x="2214370" y="1980218"/>
                <a:ext cx="654336" cy="369332"/>
              </a:xfrm>
              <a:prstGeom prst="rect">
                <a:avLst/>
              </a:prstGeom>
              <a:blipFill>
                <a:blip r:embed="rId12"/>
                <a:stretch>
                  <a:fillRect l="-18868" r="-11321"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2D50D94-9280-B742-852B-97DDE1CE4854}"/>
                  </a:ext>
                </a:extLst>
              </p:cNvPr>
              <p:cNvSpPr txBox="1"/>
              <p:nvPr/>
            </p:nvSpPr>
            <p:spPr>
              <a:xfrm>
                <a:off x="771991" y="810915"/>
                <a:ext cx="59723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b="1" i="1" smtClean="0">
                          <a:solidFill>
                            <a:srgbClr val="257F17"/>
                          </a:solidFill>
                          <a:latin typeface="Cambria Math" panose="02040503050406030204" pitchFamily="18" charset="0"/>
                        </a:rPr>
                        <m:t>𝒚</m:t>
                      </m:r>
                    </m:oMath>
                  </m:oMathPara>
                </a14:m>
                <a:endParaRPr lang="en-US" sz="4400" b="1" dirty="0">
                  <a:solidFill>
                    <a:srgbClr val="257F17"/>
                  </a:solidFill>
                </a:endParaRPr>
              </a:p>
            </p:txBody>
          </p:sp>
        </mc:Choice>
        <mc:Fallback xmlns="">
          <p:sp>
            <p:nvSpPr>
              <p:cNvPr id="37" name="TextBox 36">
                <a:extLst>
                  <a:ext uri="{FF2B5EF4-FFF2-40B4-BE49-F238E27FC236}">
                    <a16:creationId xmlns:a16="http://schemas.microsoft.com/office/drawing/2014/main" id="{F2D50D94-9280-B742-852B-97DDE1CE4854}"/>
                  </a:ext>
                </a:extLst>
              </p:cNvPr>
              <p:cNvSpPr txBox="1">
                <a:spLocks noRot="1" noChangeAspect="1" noMove="1" noResize="1" noEditPoints="1" noAdjustHandles="1" noChangeArrowheads="1" noChangeShapeType="1" noTextEdit="1"/>
              </p:cNvSpPr>
              <p:nvPr/>
            </p:nvSpPr>
            <p:spPr>
              <a:xfrm>
                <a:off x="771991" y="810915"/>
                <a:ext cx="597230" cy="677108"/>
              </a:xfrm>
              <a:prstGeom prst="rect">
                <a:avLst/>
              </a:prstGeom>
              <a:blipFill>
                <a:blip r:embed="rId13"/>
                <a:stretch>
                  <a:fillRect l="-10417" r="-10417" b="-24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B3728F2-9464-1246-B017-16C70C69119C}"/>
                  </a:ext>
                </a:extLst>
              </p:cNvPr>
              <p:cNvSpPr txBox="1"/>
              <p:nvPr/>
            </p:nvSpPr>
            <p:spPr>
              <a:xfrm>
                <a:off x="6101732" y="1148624"/>
                <a:ext cx="1866961" cy="3373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accent5">
                                  <a:lumMod val="75000"/>
                                </a:schemeClr>
                              </a:solidFill>
                              <a:latin typeface="Cambria Math" panose="02040503050406030204" pitchFamily="18" charset="0"/>
                            </a:rPr>
                          </m:ctrlPr>
                        </m:sSubPr>
                        <m:e>
                          <m:sSub>
                            <m:sSubPr>
                              <m:ctrlPr>
                                <a:rPr lang="en-US" sz="2000" b="1" i="1" smtClean="0">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𝒙</m:t>
                              </m:r>
                            </m:e>
                            <m:sub>
                              <m:r>
                                <a:rPr lang="en-US" sz="2000" b="1" i="1">
                                  <a:solidFill>
                                    <a:schemeClr val="accent2">
                                      <a:lumMod val="75000"/>
                                    </a:schemeClr>
                                  </a:solidFill>
                                  <a:latin typeface="Cambria Math" panose="02040503050406030204" pitchFamily="18" charset="0"/>
                                </a:rPr>
                                <m:t>𝒆</m:t>
                              </m:r>
                            </m:sub>
                          </m:sSub>
                          <m:r>
                            <a:rPr lang="en-US" sz="2000" b="1" i="1" smtClean="0">
                              <a:solidFill>
                                <a:schemeClr val="accent2">
                                  <a:lumMod val="75000"/>
                                </a:schemeClr>
                              </a:solidFill>
                              <a:latin typeface="Cambria Math" panose="02040503050406030204" pitchFamily="18" charset="0"/>
                            </a:rPr>
                            <m:t>= </m:t>
                          </m:r>
                          <m:r>
                            <a:rPr lang="en-US" sz="2000" b="1" i="1" smtClean="0">
                              <a:solidFill>
                                <a:schemeClr val="accent5">
                                  <a:lumMod val="75000"/>
                                </a:schemeClr>
                              </a:solidFill>
                              <a:latin typeface="Cambria Math" panose="02040503050406030204" pitchFamily="18" charset="0"/>
                              <a:ea typeface="Cambria Math" panose="02040503050406030204" pitchFamily="18" charset="0"/>
                            </a:rPr>
                            <m:t>𝔼</m:t>
                          </m:r>
                        </m:e>
                        <m:sub>
                          <m:r>
                            <a:rPr lang="en-US" sz="2000" b="1" i="1" smtClean="0">
                              <a:solidFill>
                                <a:schemeClr val="accent5">
                                  <a:lumMod val="75000"/>
                                </a:schemeClr>
                              </a:solidFill>
                              <a:latin typeface="Cambria Math" panose="02040503050406030204" pitchFamily="18" charset="0"/>
                            </a:rPr>
                            <m:t>𝒑</m:t>
                          </m:r>
                          <m:r>
                            <a:rPr lang="en-US" sz="2000" b="1" i="1" smtClean="0">
                              <a:solidFill>
                                <a:schemeClr val="accent5">
                                  <a:lumMod val="75000"/>
                                </a:schemeClr>
                              </a:solidFill>
                              <a:latin typeface="Cambria Math" panose="02040503050406030204" pitchFamily="18" charset="0"/>
                            </a:rPr>
                            <m:t>(</m:t>
                          </m:r>
                          <m:r>
                            <a:rPr lang="en-US" sz="2000" b="1" i="1" smtClean="0">
                              <a:solidFill>
                                <a:schemeClr val="accent5">
                                  <a:lumMod val="75000"/>
                                </a:schemeClr>
                              </a:solidFill>
                              <a:latin typeface="Cambria Math" panose="02040503050406030204" pitchFamily="18" charset="0"/>
                            </a:rPr>
                            <m:t>𝒙</m:t>
                          </m:r>
                          <m:r>
                            <a:rPr lang="en-US" sz="2000" b="1" i="1" smtClean="0">
                              <a:solidFill>
                                <a:schemeClr val="accent5">
                                  <a:lumMod val="75000"/>
                                </a:schemeClr>
                              </a:solidFill>
                              <a:latin typeface="Cambria Math" panose="02040503050406030204" pitchFamily="18" charset="0"/>
                            </a:rPr>
                            <m:t>)</m:t>
                          </m:r>
                        </m:sub>
                      </m:sSub>
                      <m:r>
                        <a:rPr lang="en-US" sz="2000" b="1" i="1" smtClean="0">
                          <a:solidFill>
                            <a:schemeClr val="accent5">
                              <a:lumMod val="75000"/>
                            </a:schemeClr>
                          </a:solidFill>
                          <a:latin typeface="Cambria Math" panose="02040503050406030204" pitchFamily="18" charset="0"/>
                        </a:rPr>
                        <m:t>[</m:t>
                      </m:r>
                      <m:r>
                        <a:rPr lang="en-US" sz="2000" b="1" i="1" smtClean="0">
                          <a:solidFill>
                            <a:schemeClr val="accent2">
                              <a:lumMod val="75000"/>
                            </a:schemeClr>
                          </a:solidFill>
                          <a:latin typeface="Cambria Math" panose="02040503050406030204" pitchFamily="18" charset="0"/>
                        </a:rPr>
                        <m:t>𝒙</m:t>
                      </m:r>
                      <m:r>
                        <a:rPr lang="en-US" sz="2000" b="1" i="1">
                          <a:solidFill>
                            <a:schemeClr val="accent5">
                              <a:lumMod val="75000"/>
                            </a:schemeClr>
                          </a:solidFill>
                          <a:latin typeface="Cambria Math" panose="02040503050406030204" pitchFamily="18" charset="0"/>
                          <a:ea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40" name="TextBox 39">
                <a:extLst>
                  <a:ext uri="{FF2B5EF4-FFF2-40B4-BE49-F238E27FC236}">
                    <a16:creationId xmlns:a16="http://schemas.microsoft.com/office/drawing/2014/main" id="{3B3728F2-9464-1246-B017-16C70C69119C}"/>
                  </a:ext>
                </a:extLst>
              </p:cNvPr>
              <p:cNvSpPr txBox="1">
                <a:spLocks noRot="1" noChangeAspect="1" noMove="1" noResize="1" noEditPoints="1" noAdjustHandles="1" noChangeArrowheads="1" noChangeShapeType="1" noTextEdit="1"/>
              </p:cNvSpPr>
              <p:nvPr/>
            </p:nvSpPr>
            <p:spPr>
              <a:xfrm>
                <a:off x="6101732" y="1148624"/>
                <a:ext cx="1866961" cy="337336"/>
              </a:xfrm>
              <a:prstGeom prst="rect">
                <a:avLst/>
              </a:prstGeom>
              <a:blipFill>
                <a:blip r:embed="rId14"/>
                <a:stretch>
                  <a:fillRect t="-357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5712DB7-4E8B-3941-8D2F-0EF69CA4E933}"/>
                  </a:ext>
                </a:extLst>
              </p:cNvPr>
              <p:cNvSpPr txBox="1"/>
              <p:nvPr/>
            </p:nvSpPr>
            <p:spPr>
              <a:xfrm>
                <a:off x="3097056" y="4903874"/>
                <a:ext cx="3974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2">
                                  <a:lumMod val="75000"/>
                                </a:schemeClr>
                              </a:solidFill>
                              <a:latin typeface="Cambria Math" panose="02040503050406030204" pitchFamily="18" charset="0"/>
                            </a:rPr>
                          </m:ctrlPr>
                        </m:sSubPr>
                        <m:e>
                          <m:r>
                            <a:rPr lang="en-US" sz="2400" b="1" i="1" smtClean="0">
                              <a:solidFill>
                                <a:schemeClr val="accent2">
                                  <a:lumMod val="75000"/>
                                </a:schemeClr>
                              </a:solidFill>
                              <a:latin typeface="Cambria Math" panose="02040503050406030204" pitchFamily="18" charset="0"/>
                            </a:rPr>
                            <m:t>𝒙</m:t>
                          </m:r>
                        </m:e>
                        <m:sub>
                          <m:r>
                            <a:rPr lang="en-US" sz="2400" b="1" i="1" smtClean="0">
                              <a:solidFill>
                                <a:schemeClr val="accent2">
                                  <a:lumMod val="75000"/>
                                </a:schemeClr>
                              </a:solidFill>
                              <a:latin typeface="Cambria Math" panose="02040503050406030204" pitchFamily="18" charset="0"/>
                            </a:rPr>
                            <m:t>𝟐</m:t>
                          </m:r>
                        </m:sub>
                      </m:sSub>
                    </m:oMath>
                  </m:oMathPara>
                </a14:m>
                <a:endParaRPr lang="en-US" sz="2400" b="1" dirty="0"/>
              </a:p>
            </p:txBody>
          </p:sp>
        </mc:Choice>
        <mc:Fallback xmlns="">
          <p:sp>
            <p:nvSpPr>
              <p:cNvPr id="52" name="TextBox 51">
                <a:extLst>
                  <a:ext uri="{FF2B5EF4-FFF2-40B4-BE49-F238E27FC236}">
                    <a16:creationId xmlns:a16="http://schemas.microsoft.com/office/drawing/2014/main" id="{55712DB7-4E8B-3941-8D2F-0EF69CA4E933}"/>
                  </a:ext>
                </a:extLst>
              </p:cNvPr>
              <p:cNvSpPr txBox="1">
                <a:spLocks noRot="1" noChangeAspect="1" noMove="1" noResize="1" noEditPoints="1" noAdjustHandles="1" noChangeArrowheads="1" noChangeShapeType="1" noTextEdit="1"/>
              </p:cNvSpPr>
              <p:nvPr/>
            </p:nvSpPr>
            <p:spPr>
              <a:xfrm>
                <a:off x="3097056" y="4903874"/>
                <a:ext cx="397480" cy="369332"/>
              </a:xfrm>
              <a:prstGeom prst="rect">
                <a:avLst/>
              </a:prstGeom>
              <a:blipFill>
                <a:blip r:embed="rId15"/>
                <a:stretch>
                  <a:fillRect l="-9375" r="-6250" b="-16667"/>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0CBB059C-3F5E-D44E-BB76-DAA14D4970A1}"/>
              </a:ext>
            </a:extLst>
          </p:cNvPr>
          <p:cNvCxnSpPr>
            <a:cxnSpLocks/>
          </p:cNvCxnSpPr>
          <p:nvPr/>
        </p:nvCxnSpPr>
        <p:spPr>
          <a:xfrm flipV="1">
            <a:off x="3284671" y="4486882"/>
            <a:ext cx="0" cy="473981"/>
          </a:xfrm>
          <a:prstGeom prst="line">
            <a:avLst/>
          </a:prstGeom>
          <a:ln w="25400">
            <a:solidFill>
              <a:schemeClr val="accent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A5E3F319-0051-DF4D-AEE1-C1D3F6F4219E}"/>
              </a:ext>
            </a:extLst>
          </p:cNvPr>
          <p:cNvCxnSpPr>
            <a:cxnSpLocks/>
            <a:stCxn id="58" idx="3"/>
          </p:cNvCxnSpPr>
          <p:nvPr/>
        </p:nvCxnSpPr>
        <p:spPr>
          <a:xfrm>
            <a:off x="1337829" y="4486882"/>
            <a:ext cx="1858726" cy="25756"/>
          </a:xfrm>
          <a:prstGeom prst="line">
            <a:avLst/>
          </a:prstGeom>
          <a:ln w="25400">
            <a:solidFill>
              <a:srgbClr val="257F17"/>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43B1655-6BF4-1A4A-8A35-035B5C1FDEB0}"/>
                  </a:ext>
                </a:extLst>
              </p:cNvPr>
              <p:cNvSpPr txBox="1"/>
              <p:nvPr/>
            </p:nvSpPr>
            <p:spPr>
              <a:xfrm>
                <a:off x="933937" y="4302216"/>
                <a:ext cx="4038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257F17"/>
                              </a:solidFill>
                              <a:latin typeface="Cambria Math" panose="02040503050406030204" pitchFamily="18" charset="0"/>
                            </a:rPr>
                          </m:ctrlPr>
                        </m:sSubPr>
                        <m:e>
                          <m:r>
                            <a:rPr lang="en-US" sz="2400" b="1" i="1" smtClean="0">
                              <a:solidFill>
                                <a:srgbClr val="257F17"/>
                              </a:solidFill>
                              <a:latin typeface="Cambria Math" panose="02040503050406030204" pitchFamily="18" charset="0"/>
                            </a:rPr>
                            <m:t>𝒚</m:t>
                          </m:r>
                        </m:e>
                        <m:sub>
                          <m:r>
                            <a:rPr lang="en-US" sz="2400" b="1" i="1" smtClean="0">
                              <a:solidFill>
                                <a:srgbClr val="257F17"/>
                              </a:solidFill>
                              <a:latin typeface="Cambria Math" panose="02040503050406030204" pitchFamily="18" charset="0"/>
                            </a:rPr>
                            <m:t>𝟐</m:t>
                          </m:r>
                        </m:sub>
                      </m:sSub>
                    </m:oMath>
                  </m:oMathPara>
                </a14:m>
                <a:endParaRPr lang="en-US" sz="2400" b="1" dirty="0"/>
              </a:p>
            </p:txBody>
          </p:sp>
        </mc:Choice>
        <mc:Fallback xmlns="">
          <p:sp>
            <p:nvSpPr>
              <p:cNvPr id="58" name="TextBox 57">
                <a:extLst>
                  <a:ext uri="{FF2B5EF4-FFF2-40B4-BE49-F238E27FC236}">
                    <a16:creationId xmlns:a16="http://schemas.microsoft.com/office/drawing/2014/main" id="{143B1655-6BF4-1A4A-8A35-035B5C1FDEB0}"/>
                  </a:ext>
                </a:extLst>
              </p:cNvPr>
              <p:cNvSpPr txBox="1">
                <a:spLocks noRot="1" noChangeAspect="1" noMove="1" noResize="1" noEditPoints="1" noAdjustHandles="1" noChangeArrowheads="1" noChangeShapeType="1" noTextEdit="1"/>
              </p:cNvSpPr>
              <p:nvPr/>
            </p:nvSpPr>
            <p:spPr>
              <a:xfrm>
                <a:off x="933937" y="4302216"/>
                <a:ext cx="403892" cy="369332"/>
              </a:xfrm>
              <a:prstGeom prst="rect">
                <a:avLst/>
              </a:prstGeom>
              <a:blipFill>
                <a:blip r:embed="rId16"/>
                <a:stretch>
                  <a:fillRect l="-18750" r="-6250" b="-23333"/>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BEDA584E-49C9-FC4B-8429-76855918EE9D}"/>
              </a:ext>
            </a:extLst>
          </p:cNvPr>
          <p:cNvCxnSpPr>
            <a:cxnSpLocks/>
          </p:cNvCxnSpPr>
          <p:nvPr/>
        </p:nvCxnSpPr>
        <p:spPr>
          <a:xfrm flipV="1">
            <a:off x="1360185" y="2901831"/>
            <a:ext cx="3837361" cy="24159"/>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43C18C9B-6A43-CF46-A7B8-AF6585EC256D}"/>
                  </a:ext>
                </a:extLst>
              </p:cNvPr>
              <p:cNvSpPr txBox="1"/>
              <p:nvPr/>
            </p:nvSpPr>
            <p:spPr>
              <a:xfrm>
                <a:off x="967031" y="2638424"/>
                <a:ext cx="3445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𝒍</m:t>
                          </m:r>
                        </m:e>
                        <m:sub>
                          <m:r>
                            <a:rPr lang="en-US" sz="2400" b="1" i="1">
                              <a:solidFill>
                                <a:srgbClr val="FF0000"/>
                              </a:solidFill>
                              <a:latin typeface="Cambria Math" panose="02040503050406030204" pitchFamily="18" charset="0"/>
                            </a:rPr>
                            <m:t>𝒏</m:t>
                          </m:r>
                        </m:sub>
                      </m:sSub>
                    </m:oMath>
                  </m:oMathPara>
                </a14:m>
                <a:endParaRPr lang="en-US" sz="2400" b="1" dirty="0"/>
              </a:p>
            </p:txBody>
          </p:sp>
        </mc:Choice>
        <mc:Fallback xmlns="">
          <p:sp>
            <p:nvSpPr>
              <p:cNvPr id="65" name="TextBox 64">
                <a:extLst>
                  <a:ext uri="{FF2B5EF4-FFF2-40B4-BE49-F238E27FC236}">
                    <a16:creationId xmlns:a16="http://schemas.microsoft.com/office/drawing/2014/main" id="{43C18C9B-6A43-CF46-A7B8-AF6585EC256D}"/>
                  </a:ext>
                </a:extLst>
              </p:cNvPr>
              <p:cNvSpPr txBox="1">
                <a:spLocks noRot="1" noChangeAspect="1" noMove="1" noResize="1" noEditPoints="1" noAdjustHandles="1" noChangeArrowheads="1" noChangeShapeType="1" noTextEdit="1"/>
              </p:cNvSpPr>
              <p:nvPr/>
            </p:nvSpPr>
            <p:spPr>
              <a:xfrm>
                <a:off x="967031" y="2638424"/>
                <a:ext cx="344582" cy="369332"/>
              </a:xfrm>
              <a:prstGeom prst="rect">
                <a:avLst/>
              </a:prstGeom>
              <a:blipFill>
                <a:blip r:embed="rId17"/>
                <a:stretch>
                  <a:fillRect l="-17857" r="-3571" b="-10000"/>
                </a:stretch>
              </a:blipFill>
            </p:spPr>
            <p:txBody>
              <a:bodyPr/>
              <a:lstStyle/>
              <a:p>
                <a:r>
                  <a:rPr lang="en-US">
                    <a:noFill/>
                  </a:rPr>
                  <a:t> </a:t>
                </a:r>
              </a:p>
            </p:txBody>
          </p:sp>
        </mc:Fallback>
      </mc:AlternateContent>
      <p:cxnSp>
        <p:nvCxnSpPr>
          <p:cNvPr id="67" name="Straight Connector 66">
            <a:extLst>
              <a:ext uri="{FF2B5EF4-FFF2-40B4-BE49-F238E27FC236}">
                <a16:creationId xmlns:a16="http://schemas.microsoft.com/office/drawing/2014/main" id="{447BAE69-8CCE-644C-9865-6870D93C0A24}"/>
              </a:ext>
            </a:extLst>
          </p:cNvPr>
          <p:cNvCxnSpPr>
            <a:cxnSpLocks/>
          </p:cNvCxnSpPr>
          <p:nvPr/>
        </p:nvCxnSpPr>
        <p:spPr>
          <a:xfrm>
            <a:off x="1336594" y="4223757"/>
            <a:ext cx="2428682" cy="44177"/>
          </a:xfrm>
          <a:prstGeom prst="line">
            <a:avLst/>
          </a:prstGeom>
          <a:ln w="25400">
            <a:solidFill>
              <a:srgbClr val="257F17"/>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4836A207-7286-494F-9AC0-0F90BA12C490}"/>
                  </a:ext>
                </a:extLst>
              </p:cNvPr>
              <p:cNvSpPr/>
              <p:nvPr/>
            </p:nvSpPr>
            <p:spPr>
              <a:xfrm>
                <a:off x="531240" y="3922524"/>
                <a:ext cx="497187" cy="453137"/>
              </a:xfrm>
              <a:prstGeom prst="rect">
                <a:avLst/>
              </a:prstGeom>
            </p:spPr>
            <p:txBody>
              <a:bodyPr wrap="none">
                <a:spAutoFit/>
              </a:bodyPr>
              <a:lstStyle/>
              <a:p>
                <a14:m>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𝒍</m:t>
                        </m:r>
                      </m:e>
                      <m:sub>
                        <m:r>
                          <a:rPr lang="en-US" sz="2400" b="1" i="1" smtClean="0">
                            <a:solidFill>
                              <a:srgbClr val="FF0000"/>
                            </a:solidFill>
                            <a:latin typeface="Cambria Math" panose="02040503050406030204" pitchFamily="18" charset="0"/>
                          </a:rPr>
                          <m:t>𝒆</m:t>
                        </m:r>
                      </m:sub>
                    </m:sSub>
                  </m:oMath>
                </a14:m>
                <a:r>
                  <a:rPr lang="en-US" dirty="0"/>
                  <a:t>,</a:t>
                </a:r>
              </a:p>
            </p:txBody>
          </p:sp>
        </mc:Choice>
        <mc:Fallback xmlns="">
          <p:sp>
            <p:nvSpPr>
              <p:cNvPr id="34" name="Rectangle 33">
                <a:extLst>
                  <a:ext uri="{FF2B5EF4-FFF2-40B4-BE49-F238E27FC236}">
                    <a16:creationId xmlns:a16="http://schemas.microsoft.com/office/drawing/2014/main" id="{4836A207-7286-494F-9AC0-0F90BA12C490}"/>
                  </a:ext>
                </a:extLst>
              </p:cNvPr>
              <p:cNvSpPr>
                <a:spLocks noRot="1" noChangeAspect="1" noMove="1" noResize="1" noEditPoints="1" noAdjustHandles="1" noChangeArrowheads="1" noChangeShapeType="1" noTextEdit="1"/>
              </p:cNvSpPr>
              <p:nvPr/>
            </p:nvSpPr>
            <p:spPr>
              <a:xfrm>
                <a:off x="531240" y="3922524"/>
                <a:ext cx="497187" cy="453137"/>
              </a:xfrm>
              <a:prstGeom prst="rect">
                <a:avLst/>
              </a:prstGeom>
              <a:blipFill>
                <a:blip r:embed="rId18"/>
                <a:stretch>
                  <a:fillRect l="-2500" r="-7500" b="-16216"/>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5C909FB7-FF0E-7A4C-95FA-DAA84CABC4C5}"/>
              </a:ext>
            </a:extLst>
          </p:cNvPr>
          <p:cNvCxnSpPr>
            <a:cxnSpLocks/>
          </p:cNvCxnSpPr>
          <p:nvPr/>
        </p:nvCxnSpPr>
        <p:spPr>
          <a:xfrm>
            <a:off x="1332913" y="4752509"/>
            <a:ext cx="1962553" cy="0"/>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F32F85B-779B-1B40-A463-A34E36C3A4F1}"/>
                  </a:ext>
                </a:extLst>
              </p:cNvPr>
              <p:cNvSpPr txBox="1"/>
              <p:nvPr/>
            </p:nvSpPr>
            <p:spPr>
              <a:xfrm>
                <a:off x="993428" y="4580489"/>
                <a:ext cx="3333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𝒍</m:t>
                          </m:r>
                        </m:e>
                        <m:sub>
                          <m:r>
                            <a:rPr lang="en-US" sz="2400" b="1" i="1" smtClean="0">
                              <a:solidFill>
                                <a:srgbClr val="FF0000"/>
                              </a:solidFill>
                              <a:latin typeface="Cambria Math" panose="02040503050406030204" pitchFamily="18" charset="0"/>
                            </a:rPr>
                            <m:t>𝟐</m:t>
                          </m:r>
                        </m:sub>
                      </m:sSub>
                    </m:oMath>
                  </m:oMathPara>
                </a14:m>
                <a:endParaRPr lang="en-US" sz="2400" b="1" dirty="0"/>
              </a:p>
            </p:txBody>
          </p:sp>
        </mc:Choice>
        <mc:Fallback xmlns="">
          <p:sp>
            <p:nvSpPr>
              <p:cNvPr id="80" name="TextBox 79">
                <a:extLst>
                  <a:ext uri="{FF2B5EF4-FFF2-40B4-BE49-F238E27FC236}">
                    <a16:creationId xmlns:a16="http://schemas.microsoft.com/office/drawing/2014/main" id="{9F32F85B-779B-1B40-A463-A34E36C3A4F1}"/>
                  </a:ext>
                </a:extLst>
              </p:cNvPr>
              <p:cNvSpPr txBox="1">
                <a:spLocks noRot="1" noChangeAspect="1" noMove="1" noResize="1" noEditPoints="1" noAdjustHandles="1" noChangeArrowheads="1" noChangeShapeType="1" noTextEdit="1"/>
              </p:cNvSpPr>
              <p:nvPr/>
            </p:nvSpPr>
            <p:spPr>
              <a:xfrm>
                <a:off x="993428" y="4580489"/>
                <a:ext cx="333361" cy="369332"/>
              </a:xfrm>
              <a:prstGeom prst="rect">
                <a:avLst/>
              </a:prstGeom>
              <a:blipFill>
                <a:blip r:embed="rId19"/>
                <a:stretch>
                  <a:fillRect l="-18519" r="-7407" b="-16667"/>
                </a:stretch>
              </a:blipFill>
            </p:spPr>
            <p:txBody>
              <a:bodyPr/>
              <a:lstStyle/>
              <a:p>
                <a:r>
                  <a:rPr lang="en-US">
                    <a:noFill/>
                  </a:rPr>
                  <a:t> </a:t>
                </a:r>
              </a:p>
            </p:txBody>
          </p:sp>
        </mc:Fallback>
      </mc:AlternateContent>
      <p:cxnSp>
        <p:nvCxnSpPr>
          <p:cNvPr id="81" name="Straight Connector 80">
            <a:extLst>
              <a:ext uri="{FF2B5EF4-FFF2-40B4-BE49-F238E27FC236}">
                <a16:creationId xmlns:a16="http://schemas.microsoft.com/office/drawing/2014/main" id="{AACD5A15-713E-274E-8207-C7124FD98663}"/>
              </a:ext>
            </a:extLst>
          </p:cNvPr>
          <p:cNvCxnSpPr>
            <a:cxnSpLocks/>
          </p:cNvCxnSpPr>
          <p:nvPr/>
        </p:nvCxnSpPr>
        <p:spPr>
          <a:xfrm>
            <a:off x="1326789" y="5717795"/>
            <a:ext cx="887581" cy="0"/>
          </a:xfrm>
          <a:prstGeom prst="line">
            <a:avLst/>
          </a:prstGeom>
          <a:ln w="254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2ED9957-AF6A-044A-B8EC-085A802ED9DB}"/>
              </a:ext>
            </a:extLst>
          </p:cNvPr>
          <p:cNvCxnSpPr>
            <a:cxnSpLocks/>
          </p:cNvCxnSpPr>
          <p:nvPr/>
        </p:nvCxnSpPr>
        <p:spPr>
          <a:xfrm flipV="1">
            <a:off x="2214370" y="4996110"/>
            <a:ext cx="14843" cy="721685"/>
          </a:xfrm>
          <a:prstGeom prst="line">
            <a:avLst/>
          </a:prstGeom>
          <a:ln w="25400">
            <a:solidFill>
              <a:schemeClr val="accent2">
                <a:lumMod val="50000"/>
              </a:schemeClr>
            </a:solidFill>
            <a:prstDash val="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AC06D120-C732-704C-9686-F10C62B129CC}"/>
                  </a:ext>
                </a:extLst>
              </p:cNvPr>
              <p:cNvSpPr/>
              <p:nvPr/>
            </p:nvSpPr>
            <p:spPr>
              <a:xfrm>
                <a:off x="859398" y="5427729"/>
                <a:ext cx="5180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𝒍</m:t>
                          </m:r>
                        </m:e>
                        <m:sub>
                          <m:r>
                            <a:rPr lang="en-US" sz="2400" b="1" i="1" smtClean="0">
                              <a:solidFill>
                                <a:srgbClr val="FF0000"/>
                              </a:solidFill>
                              <a:latin typeface="Cambria Math" panose="02040503050406030204" pitchFamily="18" charset="0"/>
                            </a:rPr>
                            <m:t>𝟏</m:t>
                          </m:r>
                        </m:sub>
                      </m:sSub>
                    </m:oMath>
                  </m:oMathPara>
                </a14:m>
                <a:endParaRPr lang="en-US" sz="2400" dirty="0"/>
              </a:p>
            </p:txBody>
          </p:sp>
        </mc:Choice>
        <mc:Fallback xmlns="">
          <p:sp>
            <p:nvSpPr>
              <p:cNvPr id="44" name="Rectangle 43">
                <a:extLst>
                  <a:ext uri="{FF2B5EF4-FFF2-40B4-BE49-F238E27FC236}">
                    <a16:creationId xmlns:a16="http://schemas.microsoft.com/office/drawing/2014/main" id="{AC06D120-C732-704C-9686-F10C62B129CC}"/>
                  </a:ext>
                </a:extLst>
              </p:cNvPr>
              <p:cNvSpPr>
                <a:spLocks noRot="1" noChangeAspect="1" noMove="1" noResize="1" noEditPoints="1" noAdjustHandles="1" noChangeArrowheads="1" noChangeShapeType="1" noTextEdit="1"/>
              </p:cNvSpPr>
              <p:nvPr/>
            </p:nvSpPr>
            <p:spPr>
              <a:xfrm>
                <a:off x="859398" y="5427729"/>
                <a:ext cx="518026" cy="461665"/>
              </a:xfrm>
              <a:prstGeom prst="rect">
                <a:avLst/>
              </a:prstGeom>
              <a:blipFill>
                <a:blip r:embed="rId20"/>
                <a:stretch>
                  <a:fillRect b="-2632"/>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3BB62BB1-BD8C-5B45-BA53-1CF2C81A867A}"/>
              </a:ext>
            </a:extLst>
          </p:cNvPr>
          <p:cNvSpPr txBox="1"/>
          <p:nvPr/>
        </p:nvSpPr>
        <p:spPr>
          <a:xfrm>
            <a:off x="2855983" y="1972588"/>
            <a:ext cx="1277106" cy="369332"/>
          </a:xfrm>
          <a:prstGeom prst="rect">
            <a:avLst/>
          </a:prstGeom>
          <a:noFill/>
        </p:spPr>
        <p:txBody>
          <a:bodyPr wrap="square" lIns="0" tIns="0" rIns="0" bIns="0" rtlCol="0">
            <a:spAutoFit/>
          </a:bodyPr>
          <a:lstStyle/>
          <a:p>
            <a:r>
              <a:rPr lang="en-US" sz="2400" b="1" dirty="0">
                <a:solidFill>
                  <a:srgbClr val="257F17"/>
                </a:solidFill>
              </a:rPr>
              <a:t>; convex</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16F78CF-786B-EA47-8A17-06B8D6C302FE}"/>
                  </a:ext>
                </a:extLst>
              </p:cNvPr>
              <p:cNvSpPr txBox="1"/>
              <p:nvPr/>
            </p:nvSpPr>
            <p:spPr>
              <a:xfrm>
                <a:off x="5949760" y="3410591"/>
                <a:ext cx="231106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panose="02040503050406030204" pitchFamily="18" charset="0"/>
                        </a:rPr>
                        <m:t>𝒍</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rPr>
                        <m:t>𝒍</m:t>
                      </m:r>
                      <m:d>
                        <m:dPr>
                          <m:ctrlPr>
                            <a:rPr lang="en-US" sz="2000" b="1" i="1" smtClean="0">
                              <a:solidFill>
                                <a:srgbClr val="FF0000"/>
                              </a:solidFill>
                              <a:latin typeface="Cambria Math" panose="02040503050406030204" pitchFamily="18" charset="0"/>
                            </a:rPr>
                          </m:ctrlPr>
                        </m:dPr>
                        <m:e>
                          <m:r>
                            <a:rPr lang="en-US" sz="2000" b="1" i="1" smtClean="0">
                              <a:solidFill>
                                <a:srgbClr val="FF0000"/>
                              </a:solidFill>
                              <a:latin typeface="Cambria Math" panose="02040503050406030204" pitchFamily="18" charset="0"/>
                            </a:rPr>
                            <m:t>𝒙</m:t>
                          </m:r>
                        </m:e>
                      </m:d>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rPr>
                        <m:t>𝒂</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𝒃</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rPr>
                        <m:t>𝒙</m:t>
                      </m:r>
                      <m:r>
                        <a:rPr lang="en-US" sz="2000" b="1" i="1" smtClean="0">
                          <a:solidFill>
                            <a:srgbClr val="FF0000"/>
                          </a:solidFill>
                          <a:latin typeface="Cambria Math" panose="02040503050406030204" pitchFamily="18" charset="0"/>
                        </a:rPr>
                        <m:t> </m:t>
                      </m:r>
                    </m:oMath>
                  </m:oMathPara>
                </a14:m>
                <a:endParaRPr lang="en-US" sz="2000" b="1" dirty="0">
                  <a:solidFill>
                    <a:srgbClr val="FF0000"/>
                  </a:solidFill>
                </a:endParaRPr>
              </a:p>
            </p:txBody>
          </p:sp>
        </mc:Choice>
        <mc:Fallback xmlns="">
          <p:sp>
            <p:nvSpPr>
              <p:cNvPr id="54" name="TextBox 53">
                <a:extLst>
                  <a:ext uri="{FF2B5EF4-FFF2-40B4-BE49-F238E27FC236}">
                    <a16:creationId xmlns:a16="http://schemas.microsoft.com/office/drawing/2014/main" id="{316F78CF-786B-EA47-8A17-06B8D6C302FE}"/>
                  </a:ext>
                </a:extLst>
              </p:cNvPr>
              <p:cNvSpPr txBox="1">
                <a:spLocks noRot="1" noChangeAspect="1" noMove="1" noResize="1" noEditPoints="1" noAdjustHandles="1" noChangeArrowheads="1" noChangeShapeType="1" noTextEdit="1"/>
              </p:cNvSpPr>
              <p:nvPr/>
            </p:nvSpPr>
            <p:spPr>
              <a:xfrm>
                <a:off x="5949760" y="3410591"/>
                <a:ext cx="2311066" cy="307777"/>
              </a:xfrm>
              <a:prstGeom prst="rect">
                <a:avLst/>
              </a:prstGeom>
              <a:blipFill>
                <a:blip r:embed="rId21"/>
                <a:stretch>
                  <a:fillRect l="-1099" t="-8000" r="-2747"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1FA1BE78-4508-164E-8B2A-E04F7C504A12}"/>
                  </a:ext>
                </a:extLst>
              </p:cNvPr>
              <p:cNvSpPr txBox="1"/>
              <p:nvPr/>
            </p:nvSpPr>
            <p:spPr>
              <a:xfrm>
                <a:off x="8351579" y="3406748"/>
                <a:ext cx="25993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𝒍</m:t>
                          </m:r>
                        </m:e>
                        <m:sub>
                          <m:r>
                            <a:rPr lang="en-US" sz="2000" b="1" i="1">
                              <a:solidFill>
                                <a:srgbClr val="FF0000"/>
                              </a:solidFill>
                              <a:latin typeface="Cambria Math" panose="02040503050406030204" pitchFamily="18" charset="0"/>
                            </a:rPr>
                            <m:t>𝒆</m:t>
                          </m:r>
                        </m:sub>
                      </m:sSub>
                      <m:r>
                        <a:rPr lang="en-US" sz="2000" b="1" i="1" smtClean="0">
                          <a:solidFill>
                            <a:srgbClr val="FF0000"/>
                          </a:solidFill>
                          <a:latin typeface="Cambria Math" panose="02040503050406030204" pitchFamily="18" charset="0"/>
                        </a:rPr>
                        <m:t>= </m:t>
                      </m:r>
                      <m:r>
                        <a:rPr lang="en-US" sz="2000" b="1" i="1" smtClean="0">
                          <a:solidFill>
                            <a:schemeClr val="accent5">
                              <a:lumMod val="75000"/>
                            </a:schemeClr>
                          </a:solidFill>
                          <a:latin typeface="Cambria Math" panose="02040503050406030204" pitchFamily="18" charset="0"/>
                          <a:ea typeface="Cambria Math" panose="02040503050406030204" pitchFamily="18" charset="0"/>
                        </a:rPr>
                        <m:t>𝔼</m:t>
                      </m:r>
                      <m:r>
                        <a:rPr lang="en-US" sz="2000" b="1" i="1" smtClean="0">
                          <a:solidFill>
                            <a:schemeClr val="accent5">
                              <a:lumMod val="75000"/>
                            </a:schemeClr>
                          </a:solidFill>
                          <a:latin typeface="Cambria Math" panose="02040503050406030204" pitchFamily="18" charset="0"/>
                          <a:ea typeface="Cambria Math" panose="02040503050406030204" pitchFamily="18" charset="0"/>
                        </a:rPr>
                        <m:t>[</m:t>
                      </m:r>
                      <m:r>
                        <a:rPr lang="en-US" sz="2000" b="1" i="1">
                          <a:solidFill>
                            <a:srgbClr val="FF0000"/>
                          </a:solidFill>
                          <a:latin typeface="Cambria Math" panose="02040503050406030204" pitchFamily="18" charset="0"/>
                        </a:rPr>
                        <m:t>𝒍</m:t>
                      </m:r>
                      <m:r>
                        <a:rPr lang="en-US" sz="2000" b="1" i="1" smtClean="0">
                          <a:solidFill>
                            <a:schemeClr val="accent5">
                              <a:lumMod val="75000"/>
                            </a:schemeClr>
                          </a:solidFill>
                          <a:latin typeface="Cambria Math" panose="02040503050406030204" pitchFamily="18" charset="0"/>
                          <a:ea typeface="Cambria Math" panose="02040503050406030204" pitchFamily="18" charset="0"/>
                        </a:rPr>
                        <m:t>]</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rPr>
                        <m:t>𝒂</m:t>
                      </m:r>
                      <m:r>
                        <a:rPr lang="en-US" sz="2000" b="1" i="1" smtClean="0">
                          <a:solidFill>
                            <a:srgbClr val="FF0000"/>
                          </a:solidFill>
                          <a:latin typeface="Cambria Math" panose="02040503050406030204" pitchFamily="18" charset="0"/>
                        </a:rPr>
                        <m:t>+</m:t>
                      </m:r>
                      <m:r>
                        <a:rPr lang="en-US" sz="2000" b="1" i="1" smtClean="0">
                          <a:solidFill>
                            <a:srgbClr val="FF0000"/>
                          </a:solidFill>
                          <a:latin typeface="Cambria Math" panose="02040503050406030204" pitchFamily="18" charset="0"/>
                        </a:rPr>
                        <m:t>𝒃</m:t>
                      </m:r>
                      <m:r>
                        <a:rPr lang="en-US" sz="2000" b="1" i="1">
                          <a:solidFill>
                            <a:schemeClr val="accent5">
                              <a:lumMod val="75000"/>
                            </a:schemeClr>
                          </a:solidFill>
                          <a:latin typeface="Cambria Math" panose="02040503050406030204" pitchFamily="18" charset="0"/>
                          <a:ea typeface="Cambria Math" panose="02040503050406030204" pitchFamily="18" charset="0"/>
                        </a:rPr>
                        <m:t>𝔼</m:t>
                      </m:r>
                      <m:r>
                        <a:rPr lang="en-US" sz="2000" b="1" i="1">
                          <a:solidFill>
                            <a:schemeClr val="accent5">
                              <a:lumMod val="75000"/>
                            </a:schemeClr>
                          </a:solidFill>
                          <a:latin typeface="Cambria Math" panose="02040503050406030204" pitchFamily="18" charset="0"/>
                          <a:ea typeface="Cambria Math" panose="02040503050406030204" pitchFamily="18" charset="0"/>
                        </a:rPr>
                        <m:t>[</m:t>
                      </m:r>
                      <m:r>
                        <a:rPr lang="en-US" sz="2000" b="1" i="1" smtClean="0">
                          <a:solidFill>
                            <a:schemeClr val="accent2">
                              <a:lumMod val="75000"/>
                            </a:schemeClr>
                          </a:solidFill>
                          <a:latin typeface="Cambria Math" panose="02040503050406030204" pitchFamily="18" charset="0"/>
                          <a:ea typeface="Cambria Math" panose="02040503050406030204" pitchFamily="18" charset="0"/>
                        </a:rPr>
                        <m:t>𝒙</m:t>
                      </m:r>
                      <m:r>
                        <a:rPr lang="en-US" sz="2000" b="1" i="1">
                          <a:solidFill>
                            <a:schemeClr val="accent5">
                              <a:lumMod val="75000"/>
                            </a:schemeClr>
                          </a:solidFill>
                          <a:latin typeface="Cambria Math" panose="02040503050406030204" pitchFamily="18" charset="0"/>
                          <a:ea typeface="Cambria Math" panose="02040503050406030204" pitchFamily="18" charset="0"/>
                        </a:rPr>
                        <m:t>]</m:t>
                      </m:r>
                    </m:oMath>
                  </m:oMathPara>
                </a14:m>
                <a:endParaRPr lang="en-US" sz="2000" b="1" dirty="0">
                  <a:solidFill>
                    <a:srgbClr val="FF0000"/>
                  </a:solidFill>
                </a:endParaRPr>
              </a:p>
            </p:txBody>
          </p:sp>
        </mc:Choice>
        <mc:Fallback xmlns="">
          <p:sp>
            <p:nvSpPr>
              <p:cNvPr id="89" name="TextBox 88">
                <a:extLst>
                  <a:ext uri="{FF2B5EF4-FFF2-40B4-BE49-F238E27FC236}">
                    <a16:creationId xmlns:a16="http://schemas.microsoft.com/office/drawing/2014/main" id="{1FA1BE78-4508-164E-8B2A-E04F7C504A12}"/>
                  </a:ext>
                </a:extLst>
              </p:cNvPr>
              <p:cNvSpPr txBox="1">
                <a:spLocks noRot="1" noChangeAspect="1" noMove="1" noResize="1" noEditPoints="1" noAdjustHandles="1" noChangeArrowheads="1" noChangeShapeType="1" noTextEdit="1"/>
              </p:cNvSpPr>
              <p:nvPr/>
            </p:nvSpPr>
            <p:spPr>
              <a:xfrm>
                <a:off x="8351579" y="3406748"/>
                <a:ext cx="2599301" cy="307777"/>
              </a:xfrm>
              <a:prstGeom prst="rect">
                <a:avLst/>
              </a:prstGeom>
              <a:blipFill>
                <a:blip r:embed="rId22"/>
                <a:stretch>
                  <a:fillRect l="-1951" t="-4000" r="-2927" b="-36000"/>
                </a:stretch>
              </a:blipFill>
            </p:spPr>
            <p:txBody>
              <a:bodyPr/>
              <a:lstStyle/>
              <a:p>
                <a:r>
                  <a:rPr lang="en-US">
                    <a:noFill/>
                  </a:rPr>
                  <a:t> </a:t>
                </a:r>
              </a:p>
            </p:txBody>
          </p:sp>
        </mc:Fallback>
      </mc:AlternateContent>
      <p:grpSp>
        <p:nvGrpSpPr>
          <p:cNvPr id="70" name="Group 69">
            <a:extLst>
              <a:ext uri="{FF2B5EF4-FFF2-40B4-BE49-F238E27FC236}">
                <a16:creationId xmlns:a16="http://schemas.microsoft.com/office/drawing/2014/main" id="{9F80513B-E8C5-1049-995C-82BA951BD93B}"/>
              </a:ext>
            </a:extLst>
          </p:cNvPr>
          <p:cNvGrpSpPr/>
          <p:nvPr/>
        </p:nvGrpSpPr>
        <p:grpSpPr>
          <a:xfrm>
            <a:off x="6047115" y="1480224"/>
            <a:ext cx="4647460" cy="534805"/>
            <a:chOff x="3538011" y="6398825"/>
            <a:chExt cx="2021104" cy="517801"/>
          </a:xfrm>
        </p:grpSpPr>
        <p:sp>
          <p:nvSpPr>
            <p:cNvPr id="125" name="Rectangle 124">
              <a:extLst>
                <a:ext uri="{FF2B5EF4-FFF2-40B4-BE49-F238E27FC236}">
                  <a16:creationId xmlns:a16="http://schemas.microsoft.com/office/drawing/2014/main" id="{253F22C1-BBE3-8147-87A2-0B76B43954AA}"/>
                </a:ext>
              </a:extLst>
            </p:cNvPr>
            <p:cNvSpPr/>
            <p:nvPr/>
          </p:nvSpPr>
          <p:spPr>
            <a:xfrm>
              <a:off x="3538011" y="6398825"/>
              <a:ext cx="1772929" cy="451769"/>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26" name="Rectangle 125">
                  <a:extLst>
                    <a:ext uri="{FF2B5EF4-FFF2-40B4-BE49-F238E27FC236}">
                      <a16:creationId xmlns:a16="http://schemas.microsoft.com/office/drawing/2014/main" id="{2D2C151C-F66B-BD47-A5D4-6462602409B9}"/>
                    </a:ext>
                  </a:extLst>
                </p:cNvPr>
                <p:cNvSpPr/>
                <p:nvPr/>
              </p:nvSpPr>
              <p:spPr>
                <a:xfrm>
                  <a:off x="3561763" y="6421875"/>
                  <a:ext cx="1997352" cy="494751"/>
                </a:xfrm>
                <a:prstGeom prst="rect">
                  <a:avLst/>
                </a:prstGeom>
              </p:spPr>
              <p:txBody>
                <a:bodyPr wrap="square">
                  <a:spAutoFit/>
                </a:bodyPr>
                <a:lstStyle/>
                <a:p>
                  <a14:m>
                    <m:oMath xmlns:m="http://schemas.openxmlformats.org/officeDocument/2006/math">
                      <m:sSub>
                        <m:sSubPr>
                          <m:ctrlPr>
                            <a:rPr lang="en-US" sz="2400" b="1" i="1" smtClean="0">
                              <a:solidFill>
                                <a:schemeClr val="accent2">
                                  <a:lumMod val="75000"/>
                                </a:schemeClr>
                              </a:solidFill>
                              <a:latin typeface="Cambria Math" panose="02040503050406030204" pitchFamily="18" charset="0"/>
                            </a:rPr>
                          </m:ctrlPr>
                        </m:sSubPr>
                        <m:e>
                          <m:r>
                            <a:rPr lang="en-US" sz="2400" b="1" i="1">
                              <a:solidFill>
                                <a:schemeClr val="accent2">
                                  <a:lumMod val="75000"/>
                                </a:schemeClr>
                              </a:solidFill>
                              <a:latin typeface="Cambria Math" panose="02040503050406030204" pitchFamily="18" charset="0"/>
                            </a:rPr>
                            <m:t>𝒙</m:t>
                          </m:r>
                        </m:e>
                        <m:sub>
                          <m:r>
                            <a:rPr lang="en-US" sz="2400" b="1" i="1">
                              <a:solidFill>
                                <a:schemeClr val="accent2">
                                  <a:lumMod val="75000"/>
                                </a:schemeClr>
                              </a:solidFill>
                              <a:latin typeface="Cambria Math" panose="02040503050406030204" pitchFamily="18" charset="0"/>
                            </a:rPr>
                            <m:t>𝒆</m:t>
                          </m:r>
                          <m:r>
                            <a:rPr lang="en-US" sz="2400" b="1" i="1" smtClean="0">
                              <a:solidFill>
                                <a:schemeClr val="accent2">
                                  <a:lumMod val="75000"/>
                                </a:schemeClr>
                              </a:solidFill>
                              <a:latin typeface="Cambria Math" panose="02040503050406030204" pitchFamily="18" charset="0"/>
                            </a:rPr>
                            <m:t>𝒙𝒑𝒆𝒄𝒕𝒆𝒅</m:t>
                          </m:r>
                        </m:sub>
                      </m:sSub>
                      <m:r>
                        <a:rPr lang="en-US" sz="2400" b="1" i="1" smtClean="0">
                          <a:solidFill>
                            <a:schemeClr val="accent2">
                              <a:lumMod val="75000"/>
                            </a:schemeClr>
                          </a:solidFill>
                          <a:latin typeface="Cambria Math" panose="02040503050406030204" pitchFamily="18" charset="0"/>
                        </a:rPr>
                        <m:t>=</m:t>
                      </m:r>
                      <m:sSub>
                        <m:sSubPr>
                          <m:ctrlPr>
                            <a:rPr lang="en-US" sz="2400" b="1" i="1">
                              <a:solidFill>
                                <a:schemeClr val="accent2">
                                  <a:lumMod val="75000"/>
                                </a:schemeClr>
                              </a:solidFill>
                              <a:latin typeface="Cambria Math" panose="02040503050406030204" pitchFamily="18" charset="0"/>
                            </a:rPr>
                          </m:ctrlPr>
                        </m:sSubPr>
                        <m:e>
                          <m:r>
                            <a:rPr lang="en-US" sz="2400" b="1" i="1">
                              <a:solidFill>
                                <a:schemeClr val="accent2">
                                  <a:lumMod val="75000"/>
                                </a:schemeClr>
                              </a:solidFill>
                              <a:latin typeface="Cambria Math" panose="02040503050406030204" pitchFamily="18" charset="0"/>
                            </a:rPr>
                            <m:t>𝒙</m:t>
                          </m:r>
                        </m:e>
                        <m:sub>
                          <m:r>
                            <a:rPr lang="en-US" sz="2400" b="1" i="1">
                              <a:solidFill>
                                <a:schemeClr val="accent2">
                                  <a:lumMod val="75000"/>
                                </a:schemeClr>
                              </a:solidFill>
                              <a:latin typeface="Cambria Math" panose="02040503050406030204" pitchFamily="18" charset="0"/>
                            </a:rPr>
                            <m:t>𝒆</m:t>
                          </m:r>
                        </m:sub>
                      </m:sSub>
                      <m:r>
                        <a:rPr lang="en-US" sz="2400" b="1" i="1" smtClean="0">
                          <a:solidFill>
                            <a:schemeClr val="accent2">
                              <a:lumMod val="75000"/>
                            </a:schemeClr>
                          </a:solidFill>
                          <a:latin typeface="Cambria Math" panose="02040503050406030204" pitchFamily="18" charset="0"/>
                        </a:rPr>
                        <m:t>=</m:t>
                      </m:r>
                      <m:r>
                        <a:rPr lang="en-US" sz="2400" b="1" i="1" smtClean="0">
                          <a:solidFill>
                            <a:schemeClr val="accent5">
                              <a:lumMod val="75000"/>
                            </a:schemeClr>
                          </a:solidFill>
                          <a:latin typeface="Cambria Math" panose="02040503050406030204" pitchFamily="18" charset="0"/>
                          <a:ea typeface="Cambria Math" panose="02040503050406030204" pitchFamily="18" charset="0"/>
                        </a:rPr>
                        <m:t>𝔼</m:t>
                      </m:r>
                      <m:r>
                        <a:rPr lang="en-US" sz="2400" b="1" i="1" smtClean="0">
                          <a:solidFill>
                            <a:schemeClr val="accent5">
                              <a:lumMod val="75000"/>
                            </a:schemeClr>
                          </a:solidFill>
                          <a:latin typeface="Cambria Math" panose="02040503050406030204" pitchFamily="18" charset="0"/>
                          <a:ea typeface="Cambria Math" panose="02040503050406030204" pitchFamily="18" charset="0"/>
                        </a:rPr>
                        <m:t>[</m:t>
                      </m:r>
                      <m:r>
                        <a:rPr lang="en-US" sz="2400" b="1" i="1" smtClean="0">
                          <a:solidFill>
                            <a:schemeClr val="accent2">
                              <a:lumMod val="75000"/>
                            </a:schemeClr>
                          </a:solidFill>
                          <a:latin typeface="Cambria Math" panose="02040503050406030204" pitchFamily="18" charset="0"/>
                          <a:ea typeface="Cambria Math" panose="02040503050406030204" pitchFamily="18" charset="0"/>
                        </a:rPr>
                        <m:t>𝒙</m:t>
                      </m:r>
                      <m:r>
                        <a:rPr lang="en-US" sz="2400" b="1" i="1" smtClean="0">
                          <a:solidFill>
                            <a:schemeClr val="accent5">
                              <a:lumMod val="75000"/>
                            </a:schemeClr>
                          </a:solidFill>
                          <a:latin typeface="Cambria Math" panose="02040503050406030204" pitchFamily="18" charset="0"/>
                          <a:ea typeface="Cambria Math" panose="02040503050406030204" pitchFamily="18" charset="0"/>
                        </a:rPr>
                        <m:t>]</m:t>
                      </m:r>
                      <m:r>
                        <a:rPr lang="en-US" sz="2400" b="1" i="1" smtClean="0">
                          <a:solidFill>
                            <a:schemeClr val="accent2">
                              <a:lumMod val="75000"/>
                            </a:schemeClr>
                          </a:solidFill>
                          <a:latin typeface="Cambria Math" panose="02040503050406030204" pitchFamily="18" charset="0"/>
                          <a:ea typeface="Cambria Math" panose="02040503050406030204" pitchFamily="18" charset="0"/>
                        </a:rPr>
                        <m:t>−−(</m:t>
                      </m:r>
                      <m:r>
                        <a:rPr lang="en-US" sz="2400" b="1" i="1" smtClean="0">
                          <a:solidFill>
                            <a:schemeClr val="accent2">
                              <a:lumMod val="75000"/>
                            </a:schemeClr>
                          </a:solidFill>
                          <a:latin typeface="Cambria Math" panose="02040503050406030204" pitchFamily="18" charset="0"/>
                          <a:ea typeface="Cambria Math" panose="02040503050406030204" pitchFamily="18" charset="0"/>
                        </a:rPr>
                        <m:t>𝟏</m:t>
                      </m:r>
                      <m:r>
                        <a:rPr lang="en-US" sz="2400" b="1" i="1" smtClean="0">
                          <a:solidFill>
                            <a:schemeClr val="accent2">
                              <a:lumMod val="75000"/>
                            </a:schemeClr>
                          </a:solidFill>
                          <a:latin typeface="Cambria Math" panose="02040503050406030204" pitchFamily="18" charset="0"/>
                          <a:ea typeface="Cambria Math" panose="02040503050406030204" pitchFamily="18" charset="0"/>
                        </a:rPr>
                        <m:t>)</m:t>
                      </m:r>
                    </m:oMath>
                  </a14:m>
                  <a:r>
                    <a:rPr lang="en-US" sz="2400" dirty="0"/>
                    <a:t> </a:t>
                  </a:r>
                </a:p>
              </p:txBody>
            </p:sp>
          </mc:Choice>
          <mc:Fallback xmlns="">
            <p:sp>
              <p:nvSpPr>
                <p:cNvPr id="126" name="Rectangle 125">
                  <a:extLst>
                    <a:ext uri="{FF2B5EF4-FFF2-40B4-BE49-F238E27FC236}">
                      <a16:creationId xmlns:a16="http://schemas.microsoft.com/office/drawing/2014/main" id="{2D2C151C-F66B-BD47-A5D4-6462602409B9}"/>
                    </a:ext>
                  </a:extLst>
                </p:cNvPr>
                <p:cNvSpPr>
                  <a:spLocks noRot="1" noChangeAspect="1" noMove="1" noResize="1" noEditPoints="1" noAdjustHandles="1" noChangeArrowheads="1" noChangeShapeType="1" noTextEdit="1"/>
                </p:cNvSpPr>
                <p:nvPr/>
              </p:nvSpPr>
              <p:spPr>
                <a:xfrm>
                  <a:off x="3561763" y="6421875"/>
                  <a:ext cx="1997352" cy="494751"/>
                </a:xfrm>
                <a:prstGeom prst="rect">
                  <a:avLst/>
                </a:prstGeom>
                <a:blipFill>
                  <a:blip r:embed="rId23"/>
                  <a:stretch>
                    <a:fillRect b="-7143"/>
                  </a:stretch>
                </a:blipFill>
              </p:spPr>
              <p:txBody>
                <a:bodyPr/>
                <a:lstStyle/>
                <a:p>
                  <a:r>
                    <a:rPr lang="en-US">
                      <a:noFill/>
                    </a:rPr>
                    <a:t> </a:t>
                  </a:r>
                </a:p>
              </p:txBody>
            </p:sp>
          </mc:Fallback>
        </mc:AlternateContent>
      </p:grpSp>
      <p:sp>
        <p:nvSpPr>
          <p:cNvPr id="127" name="Rounded Rectangle 126">
            <a:extLst>
              <a:ext uri="{FF2B5EF4-FFF2-40B4-BE49-F238E27FC236}">
                <a16:creationId xmlns:a16="http://schemas.microsoft.com/office/drawing/2014/main" id="{509EC36F-3E45-5241-BC17-06ADAEDE6233}"/>
              </a:ext>
            </a:extLst>
          </p:cNvPr>
          <p:cNvSpPr/>
          <p:nvPr/>
        </p:nvSpPr>
        <p:spPr>
          <a:xfrm>
            <a:off x="5818235" y="2282445"/>
            <a:ext cx="5161463" cy="918741"/>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8" name="Rounded Rectangle 127">
            <a:extLst>
              <a:ext uri="{FF2B5EF4-FFF2-40B4-BE49-F238E27FC236}">
                <a16:creationId xmlns:a16="http://schemas.microsoft.com/office/drawing/2014/main" id="{12F658DF-2D03-8147-B1B4-4C1E1A1A0110}"/>
              </a:ext>
            </a:extLst>
          </p:cNvPr>
          <p:cNvSpPr/>
          <p:nvPr/>
        </p:nvSpPr>
        <p:spPr>
          <a:xfrm>
            <a:off x="5818235" y="1114380"/>
            <a:ext cx="4592039" cy="903374"/>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9" name="Rounded Rectangle 128">
            <a:extLst>
              <a:ext uri="{FF2B5EF4-FFF2-40B4-BE49-F238E27FC236}">
                <a16:creationId xmlns:a16="http://schemas.microsoft.com/office/drawing/2014/main" id="{3CF07E79-0C9F-A847-8F4C-3CA3310F7640}"/>
              </a:ext>
            </a:extLst>
          </p:cNvPr>
          <p:cNvSpPr/>
          <p:nvPr/>
        </p:nvSpPr>
        <p:spPr>
          <a:xfrm>
            <a:off x="5795507" y="3353909"/>
            <a:ext cx="5134320" cy="1014977"/>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72" name="Group 71">
            <a:extLst>
              <a:ext uri="{FF2B5EF4-FFF2-40B4-BE49-F238E27FC236}">
                <a16:creationId xmlns:a16="http://schemas.microsoft.com/office/drawing/2014/main" id="{91E66B07-189C-7144-A121-17FA20945969}"/>
              </a:ext>
            </a:extLst>
          </p:cNvPr>
          <p:cNvGrpSpPr/>
          <p:nvPr/>
        </p:nvGrpSpPr>
        <p:grpSpPr>
          <a:xfrm>
            <a:off x="5796708" y="2687073"/>
            <a:ext cx="5282590" cy="459208"/>
            <a:chOff x="6148601" y="2587689"/>
            <a:chExt cx="5282590" cy="459208"/>
          </a:xfrm>
        </p:grpSpPr>
        <p:sp>
          <p:nvSpPr>
            <p:cNvPr id="130" name="Rectangle 129">
              <a:extLst>
                <a:ext uri="{FF2B5EF4-FFF2-40B4-BE49-F238E27FC236}">
                  <a16:creationId xmlns:a16="http://schemas.microsoft.com/office/drawing/2014/main" id="{CAE99350-9DC1-D84C-96A9-324C79156DD7}"/>
                </a:ext>
              </a:extLst>
            </p:cNvPr>
            <p:cNvSpPr/>
            <p:nvPr/>
          </p:nvSpPr>
          <p:spPr>
            <a:xfrm>
              <a:off x="6252475" y="2631483"/>
              <a:ext cx="4955852" cy="415414"/>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CC4F2FAC-5DC6-0F45-B656-1BDE6ECF2530}"/>
                    </a:ext>
                  </a:extLst>
                </p:cNvPr>
                <p:cNvSpPr txBox="1"/>
                <p:nvPr/>
              </p:nvSpPr>
              <p:spPr>
                <a:xfrm>
                  <a:off x="6148601" y="2587689"/>
                  <a:ext cx="5282590" cy="402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rgbClr val="257F17"/>
                                </a:solidFill>
                                <a:latin typeface="Cambria Math" panose="02040503050406030204" pitchFamily="18" charset="0"/>
                                <a:ea typeface="Cambria Math" panose="02040503050406030204" pitchFamily="18" charset="0"/>
                              </a:rPr>
                            </m:ctrlPr>
                          </m:sSubPr>
                          <m:e>
                            <m:r>
                              <a:rPr lang="en-US" sz="2400" b="1" i="1" smtClean="0">
                                <a:solidFill>
                                  <a:srgbClr val="257F17"/>
                                </a:solidFill>
                                <a:latin typeface="Cambria Math" panose="02040503050406030204" pitchFamily="18" charset="0"/>
                                <a:ea typeface="Cambria Math" panose="02040503050406030204" pitchFamily="18" charset="0"/>
                              </a:rPr>
                              <m:t>𝒚</m:t>
                            </m:r>
                          </m:e>
                          <m:sub>
                            <m:r>
                              <a:rPr lang="en-US" sz="2400" b="1" i="1" smtClean="0">
                                <a:solidFill>
                                  <a:srgbClr val="257F17"/>
                                </a:solidFill>
                                <a:latin typeface="Cambria Math" panose="02040503050406030204" pitchFamily="18" charset="0"/>
                                <a:ea typeface="Cambria Math" panose="02040503050406030204" pitchFamily="18" charset="0"/>
                              </a:rPr>
                              <m:t>𝒆𝒙𝒑𝒆𝒄𝒕𝒆𝒅</m:t>
                            </m:r>
                            <m:r>
                              <a:rPr lang="en-US" sz="2400" b="1" i="1" smtClean="0">
                                <a:solidFill>
                                  <a:srgbClr val="257F17"/>
                                </a:solidFill>
                                <a:latin typeface="Cambria Math" panose="02040503050406030204" pitchFamily="18" charset="0"/>
                                <a:ea typeface="Cambria Math" panose="02040503050406030204" pitchFamily="18" charset="0"/>
                              </a:rPr>
                              <m:t>  </m:t>
                            </m:r>
                          </m:sub>
                        </m:sSub>
                        <m:r>
                          <a:rPr lang="en-US" sz="2400" b="1" i="1" smtClean="0">
                            <a:solidFill>
                              <a:srgbClr val="257F17"/>
                            </a:solidFill>
                            <a:latin typeface="Cambria Math" panose="02040503050406030204" pitchFamily="18" charset="0"/>
                            <a:ea typeface="Cambria Math" panose="02040503050406030204" pitchFamily="18" charset="0"/>
                          </a:rPr>
                          <m:t>= </m:t>
                        </m:r>
                        <m:r>
                          <a:rPr lang="en-US" sz="2400" b="1" i="1" smtClean="0">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lumMod val="75000"/>
                                  </a:schemeClr>
                                </a:solidFill>
                                <a:latin typeface="Cambria Math" panose="02040503050406030204" pitchFamily="18" charset="0"/>
                                <a:ea typeface="Cambria Math" panose="02040503050406030204" pitchFamily="18" charset="0"/>
                              </a:rPr>
                            </m:ctrlPr>
                          </m:dPr>
                          <m:e>
                            <m:r>
                              <a:rPr lang="en-US" sz="2400" b="1" i="1" smtClean="0">
                                <a:solidFill>
                                  <a:srgbClr val="257F17"/>
                                </a:solidFill>
                                <a:latin typeface="Cambria Math" panose="02040503050406030204" pitchFamily="18" charset="0"/>
                                <a:ea typeface="Cambria Math" panose="02040503050406030204" pitchFamily="18" charset="0"/>
                              </a:rPr>
                              <m:t>𝒇</m:t>
                            </m:r>
                            <m:d>
                              <m:dPr>
                                <m:ctrlPr>
                                  <a:rPr lang="en-US" sz="2400" b="1" i="1" smtClean="0">
                                    <a:solidFill>
                                      <a:srgbClr val="257F17"/>
                                    </a:solidFill>
                                    <a:latin typeface="Cambria Math" panose="02040503050406030204" pitchFamily="18" charset="0"/>
                                    <a:ea typeface="Cambria Math" panose="02040503050406030204" pitchFamily="18" charset="0"/>
                                  </a:rPr>
                                </m:ctrlPr>
                              </m:dPr>
                              <m:e>
                                <m:r>
                                  <a:rPr lang="en-US" sz="2400" b="1" i="1" smtClean="0">
                                    <a:solidFill>
                                      <a:srgbClr val="257F17"/>
                                    </a:solidFill>
                                    <a:latin typeface="Cambria Math" panose="02040503050406030204" pitchFamily="18" charset="0"/>
                                    <a:ea typeface="Cambria Math" panose="02040503050406030204" pitchFamily="18" charset="0"/>
                                  </a:rPr>
                                  <m:t>𝒙</m:t>
                                </m:r>
                              </m:e>
                            </m:d>
                          </m:e>
                        </m:d>
                        <m:r>
                          <a:rPr lang="en-US" sz="2400" b="1" i="1" smtClean="0">
                            <a:solidFill>
                              <a:srgbClr val="257F17"/>
                            </a:solidFill>
                            <a:latin typeface="Cambria Math" panose="02040503050406030204" pitchFamily="18" charset="0"/>
                            <a:ea typeface="Cambria Math" panose="02040503050406030204" pitchFamily="18" charset="0"/>
                          </a:rPr>
                          <m:t>=</m:t>
                        </m:r>
                        <m:r>
                          <a:rPr lang="en-US" sz="2400" b="1" i="1" smtClean="0">
                            <a:solidFill>
                              <a:schemeClr val="accent5">
                                <a:lumMod val="75000"/>
                              </a:schemeClr>
                            </a:solidFill>
                            <a:latin typeface="Cambria Math" panose="02040503050406030204" pitchFamily="18" charset="0"/>
                            <a:ea typeface="Cambria Math" panose="02040503050406030204" pitchFamily="18" charset="0"/>
                          </a:rPr>
                          <m:t> </m:t>
                        </m:r>
                        <m:r>
                          <a:rPr lang="en-US" sz="2400" b="1" i="1" smtClean="0">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smtClean="0">
                                <a:solidFill>
                                  <a:schemeClr val="accent5">
                                    <a:lumMod val="75000"/>
                                  </a:schemeClr>
                                </a:solidFill>
                                <a:latin typeface="Cambria Math" panose="02040503050406030204" pitchFamily="18" charset="0"/>
                                <a:ea typeface="Cambria Math" panose="02040503050406030204" pitchFamily="18" charset="0"/>
                              </a:rPr>
                            </m:ctrlPr>
                          </m:dPr>
                          <m:e>
                            <m:r>
                              <a:rPr lang="en-US" sz="2400" b="1" i="1" smtClean="0">
                                <a:solidFill>
                                  <a:srgbClr val="257F17"/>
                                </a:solidFill>
                                <a:latin typeface="Cambria Math" panose="02040503050406030204" pitchFamily="18" charset="0"/>
                                <a:ea typeface="Cambria Math" panose="02040503050406030204" pitchFamily="18" charset="0"/>
                              </a:rPr>
                              <m:t>𝒚</m:t>
                            </m:r>
                          </m:e>
                        </m:d>
                        <m:r>
                          <a:rPr lang="en-US" sz="2400" b="1" i="0" smtClean="0">
                            <a:solidFill>
                              <a:srgbClr val="257F17"/>
                            </a:solidFill>
                            <a:latin typeface="Cambria Math" panose="02040503050406030204" pitchFamily="18" charset="0"/>
                            <a:ea typeface="Cambria Math" panose="02040503050406030204" pitchFamily="18" charset="0"/>
                          </a:rPr>
                          <m:t>−−(</m:t>
                        </m:r>
                        <m:r>
                          <a:rPr lang="en-US" sz="2400" b="1" i="0" smtClean="0">
                            <a:solidFill>
                              <a:srgbClr val="257F17"/>
                            </a:solidFill>
                            <a:latin typeface="Cambria Math" panose="02040503050406030204" pitchFamily="18" charset="0"/>
                            <a:ea typeface="Cambria Math" panose="02040503050406030204" pitchFamily="18" charset="0"/>
                          </a:rPr>
                          <m:t>𝟐</m:t>
                        </m:r>
                        <m:r>
                          <a:rPr lang="en-US" sz="2400" b="1" i="0" smtClean="0">
                            <a:solidFill>
                              <a:srgbClr val="257F17"/>
                            </a:solidFill>
                            <a:latin typeface="Cambria Math" panose="02040503050406030204" pitchFamily="18" charset="0"/>
                            <a:ea typeface="Cambria Math" panose="02040503050406030204" pitchFamily="18" charset="0"/>
                          </a:rPr>
                          <m:t>)</m:t>
                        </m:r>
                      </m:oMath>
                    </m:oMathPara>
                  </a14:m>
                  <a:endParaRPr lang="en-US" sz="2400" b="1" dirty="0"/>
                </a:p>
              </p:txBody>
            </p:sp>
          </mc:Choice>
          <mc:Fallback xmlns="">
            <p:sp>
              <p:nvSpPr>
                <p:cNvPr id="131" name="TextBox 130">
                  <a:extLst>
                    <a:ext uri="{FF2B5EF4-FFF2-40B4-BE49-F238E27FC236}">
                      <a16:creationId xmlns:a16="http://schemas.microsoft.com/office/drawing/2014/main" id="{CC4F2FAC-5DC6-0F45-B656-1BDE6ECF2530}"/>
                    </a:ext>
                  </a:extLst>
                </p:cNvPr>
                <p:cNvSpPr txBox="1">
                  <a:spLocks noRot="1" noChangeAspect="1" noMove="1" noResize="1" noEditPoints="1" noAdjustHandles="1" noChangeArrowheads="1" noChangeShapeType="1" noTextEdit="1"/>
                </p:cNvSpPr>
                <p:nvPr/>
              </p:nvSpPr>
              <p:spPr>
                <a:xfrm>
                  <a:off x="6148601" y="2587689"/>
                  <a:ext cx="5282590" cy="402418"/>
                </a:xfrm>
                <a:prstGeom prst="rect">
                  <a:avLst/>
                </a:prstGeom>
                <a:blipFill>
                  <a:blip r:embed="rId24"/>
                  <a:stretch>
                    <a:fillRect t="-6250" b="-28125"/>
                  </a:stretch>
                </a:blipFill>
              </p:spPr>
              <p:txBody>
                <a:bodyPr/>
                <a:lstStyle/>
                <a:p>
                  <a:r>
                    <a:rPr lang="en-US">
                      <a:noFill/>
                    </a:rPr>
                    <a:t> </a:t>
                  </a:r>
                </a:p>
              </p:txBody>
            </p:sp>
          </mc:Fallback>
        </mc:AlternateContent>
      </p:grpSp>
      <p:sp>
        <p:nvSpPr>
          <p:cNvPr id="132" name="Rounded Rectangle 131">
            <a:extLst>
              <a:ext uri="{FF2B5EF4-FFF2-40B4-BE49-F238E27FC236}">
                <a16:creationId xmlns:a16="http://schemas.microsoft.com/office/drawing/2014/main" id="{565C43CC-DF5A-EE42-B149-9DB2B9ADC26C}"/>
              </a:ext>
            </a:extLst>
          </p:cNvPr>
          <p:cNvSpPr/>
          <p:nvPr/>
        </p:nvSpPr>
        <p:spPr>
          <a:xfrm>
            <a:off x="5811796" y="4499760"/>
            <a:ext cx="5157424" cy="2173477"/>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C5013AF-DA31-8940-8922-CD55B490813A}"/>
                  </a:ext>
                </a:extLst>
              </p:cNvPr>
              <p:cNvSpPr txBox="1"/>
              <p:nvPr/>
            </p:nvSpPr>
            <p:spPr>
              <a:xfrm>
                <a:off x="8168456" y="3431017"/>
                <a:ext cx="2548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oMath>
                  </m:oMathPara>
                </a14:m>
                <a:endParaRPr lang="en-US" b="1" dirty="0"/>
              </a:p>
            </p:txBody>
          </p:sp>
        </mc:Choice>
        <mc:Fallback xmlns="">
          <p:sp>
            <p:nvSpPr>
              <p:cNvPr id="74" name="TextBox 73">
                <a:extLst>
                  <a:ext uri="{FF2B5EF4-FFF2-40B4-BE49-F238E27FC236}">
                    <a16:creationId xmlns:a16="http://schemas.microsoft.com/office/drawing/2014/main" id="{FC5013AF-DA31-8940-8922-CD55B490813A}"/>
                  </a:ext>
                </a:extLst>
              </p:cNvPr>
              <p:cNvSpPr txBox="1">
                <a:spLocks noRot="1" noChangeAspect="1" noMove="1" noResize="1" noEditPoints="1" noAdjustHandles="1" noChangeArrowheads="1" noChangeShapeType="1" noTextEdit="1"/>
              </p:cNvSpPr>
              <p:nvPr/>
            </p:nvSpPr>
            <p:spPr>
              <a:xfrm>
                <a:off x="8168456" y="3431017"/>
                <a:ext cx="254878" cy="276999"/>
              </a:xfrm>
              <a:prstGeom prst="rect">
                <a:avLst/>
              </a:prstGeom>
              <a:blipFill>
                <a:blip r:embed="rId25"/>
                <a:stretch>
                  <a:fillRect l="-9524" r="-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FC0AD4DE-BCD7-0E41-AA42-1472E1FE7D15}"/>
                  </a:ext>
                </a:extLst>
              </p:cNvPr>
              <p:cNvSpPr/>
              <p:nvPr/>
            </p:nvSpPr>
            <p:spPr>
              <a:xfrm>
                <a:off x="5894020" y="3553080"/>
                <a:ext cx="11655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ea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𝒍</m:t>
                          </m:r>
                        </m:e>
                        <m:sub>
                          <m:r>
                            <a:rPr lang="en-US" b="1" i="1">
                              <a:solidFill>
                                <a:srgbClr val="FF0000"/>
                              </a:solidFill>
                              <a:latin typeface="Cambria Math" panose="02040503050406030204" pitchFamily="18" charset="0"/>
                            </a:rPr>
                            <m:t>𝒆</m:t>
                          </m:r>
                        </m:sub>
                      </m:sSub>
                      <m:r>
                        <a:rPr lang="en-US" b="1" i="1" smtClean="0">
                          <a:solidFill>
                            <a:schemeClr val="bg1"/>
                          </a:solidFill>
                          <a:latin typeface="Cambria Math" panose="02040503050406030204" pitchFamily="18" charset="0"/>
                        </a:rPr>
                        <m:t>=</m:t>
                      </m:r>
                      <m:sSub>
                        <m:sSubPr>
                          <m:ctrlPr>
                            <a:rPr lang="en-US" b="1" i="1" smtClean="0">
                              <a:solidFill>
                                <a:srgbClr val="257F17"/>
                              </a:solidFill>
                              <a:latin typeface="Cambria Math" panose="02040503050406030204" pitchFamily="18" charset="0"/>
                            </a:rPr>
                          </m:ctrlPr>
                        </m:sSubPr>
                        <m:e>
                          <m:r>
                            <a:rPr lang="en-US" b="1" i="1">
                              <a:solidFill>
                                <a:srgbClr val="257F17"/>
                              </a:solidFill>
                              <a:latin typeface="Cambria Math" panose="02040503050406030204" pitchFamily="18" charset="0"/>
                            </a:rPr>
                            <m:t>𝒚</m:t>
                          </m:r>
                        </m:e>
                        <m:sub>
                          <m:r>
                            <a:rPr lang="en-US" b="1" i="1">
                              <a:solidFill>
                                <a:srgbClr val="257F17"/>
                              </a:solidFill>
                              <a:latin typeface="Cambria Math" panose="02040503050406030204" pitchFamily="18" charset="0"/>
                            </a:rPr>
                            <m:t>𝒆</m:t>
                          </m:r>
                        </m:sub>
                      </m:sSub>
                    </m:oMath>
                  </m:oMathPara>
                </a14:m>
                <a:endParaRPr lang="en-US" dirty="0"/>
              </a:p>
            </p:txBody>
          </p:sp>
        </mc:Choice>
        <mc:Fallback xmlns="">
          <p:sp>
            <p:nvSpPr>
              <p:cNvPr id="78" name="Rectangle 77">
                <a:extLst>
                  <a:ext uri="{FF2B5EF4-FFF2-40B4-BE49-F238E27FC236}">
                    <a16:creationId xmlns:a16="http://schemas.microsoft.com/office/drawing/2014/main" id="{FC0AD4DE-BCD7-0E41-AA42-1472E1FE7D15}"/>
                  </a:ext>
                </a:extLst>
              </p:cNvPr>
              <p:cNvSpPr>
                <a:spLocks noRot="1" noChangeAspect="1" noMove="1" noResize="1" noEditPoints="1" noAdjustHandles="1" noChangeArrowheads="1" noChangeShapeType="1" noTextEdit="1"/>
              </p:cNvSpPr>
              <p:nvPr/>
            </p:nvSpPr>
            <p:spPr>
              <a:xfrm>
                <a:off x="5894020" y="3553080"/>
                <a:ext cx="1165575" cy="369332"/>
              </a:xfrm>
              <a:prstGeom prst="rect">
                <a:avLst/>
              </a:prstGeom>
              <a:blipFill>
                <a:blip r:embed="rId26"/>
                <a:stretch>
                  <a:fillRect b="-6667"/>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70967FD1-971D-8743-BA43-6459023C89B4}"/>
              </a:ext>
            </a:extLst>
          </p:cNvPr>
          <p:cNvGrpSpPr/>
          <p:nvPr/>
        </p:nvGrpSpPr>
        <p:grpSpPr>
          <a:xfrm>
            <a:off x="5863247" y="3867004"/>
            <a:ext cx="4699840" cy="461665"/>
            <a:chOff x="6744327" y="2620017"/>
            <a:chExt cx="5134209" cy="461665"/>
          </a:xfrm>
        </p:grpSpPr>
        <p:sp>
          <p:nvSpPr>
            <p:cNvPr id="135" name="Rectangle 134">
              <a:extLst>
                <a:ext uri="{FF2B5EF4-FFF2-40B4-BE49-F238E27FC236}">
                  <a16:creationId xmlns:a16="http://schemas.microsoft.com/office/drawing/2014/main" id="{557012B1-1109-804F-849C-B18AA0885597}"/>
                </a:ext>
              </a:extLst>
            </p:cNvPr>
            <p:cNvSpPr/>
            <p:nvPr/>
          </p:nvSpPr>
          <p:spPr>
            <a:xfrm>
              <a:off x="6856721" y="2691283"/>
              <a:ext cx="4778354" cy="344654"/>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12857FFA-33C1-CB40-87FC-4FB44C226A6B}"/>
                    </a:ext>
                  </a:extLst>
                </p:cNvPr>
                <p:cNvSpPr/>
                <p:nvPr/>
              </p:nvSpPr>
              <p:spPr>
                <a:xfrm>
                  <a:off x="6744327" y="2620017"/>
                  <a:ext cx="513420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m:t>
                        </m:r>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rgbClr val="FF0000"/>
                                </a:solidFill>
                                <a:latin typeface="Cambria Math" panose="02040503050406030204" pitchFamily="18" charset="0"/>
                              </a:rPr>
                              <m:t>𝒍</m:t>
                            </m:r>
                          </m:e>
                        </m:d>
                        <m:r>
                          <a:rPr lang="en-US" sz="2400" b="1" i="1" smtClean="0">
                            <a:solidFill>
                              <a:schemeClr val="accent5">
                                <a:lumMod val="75000"/>
                              </a:schemeClr>
                            </a:solidFill>
                            <a:latin typeface="Cambria Math" panose="02040503050406030204" pitchFamily="18" charset="0"/>
                            <a:ea typeface="Cambria Math" panose="02040503050406030204" pitchFamily="18" charset="0"/>
                          </a:rPr>
                          <m:t>=</m:t>
                        </m:r>
                        <m:r>
                          <a:rPr lang="en-US" sz="2400" b="1" i="1">
                            <a:solidFill>
                              <a:srgbClr val="257F17"/>
                            </a:solidFill>
                            <a:latin typeface="Cambria Math" panose="02040503050406030204" pitchFamily="18" charset="0"/>
                          </a:rPr>
                          <m:t>𝒇</m:t>
                        </m:r>
                        <m:d>
                          <m:dPr>
                            <m:ctrlPr>
                              <a:rPr lang="en-US" sz="2400" b="1" i="1">
                                <a:solidFill>
                                  <a:srgbClr val="257F17"/>
                                </a:solidFill>
                                <a:latin typeface="Cambria Math" panose="02040503050406030204" pitchFamily="18" charset="0"/>
                              </a:rPr>
                            </m:ctrlPr>
                          </m:dPr>
                          <m:e>
                            <m:sSub>
                              <m:sSubPr>
                                <m:ctrlPr>
                                  <a:rPr lang="en-US" sz="2400" b="1" i="1">
                                    <a:solidFill>
                                      <a:schemeClr val="accent2">
                                        <a:lumMod val="75000"/>
                                      </a:schemeClr>
                                    </a:solidFill>
                                    <a:latin typeface="Cambria Math" panose="02040503050406030204" pitchFamily="18" charset="0"/>
                                  </a:rPr>
                                </m:ctrlPr>
                              </m:sSubPr>
                              <m:e>
                                <m:r>
                                  <a:rPr lang="en-US" sz="2400" b="1" i="1">
                                    <a:solidFill>
                                      <a:schemeClr val="accent2">
                                        <a:lumMod val="75000"/>
                                      </a:schemeClr>
                                    </a:solidFill>
                                    <a:latin typeface="Cambria Math" panose="02040503050406030204" pitchFamily="18" charset="0"/>
                                  </a:rPr>
                                  <m:t>𝒙</m:t>
                                </m:r>
                              </m:e>
                              <m:sub>
                                <m:r>
                                  <a:rPr lang="en-US" sz="2400" b="1" i="1">
                                    <a:solidFill>
                                      <a:schemeClr val="accent2">
                                        <a:lumMod val="75000"/>
                                      </a:schemeClr>
                                    </a:solidFill>
                                    <a:latin typeface="Cambria Math" panose="02040503050406030204" pitchFamily="18" charset="0"/>
                                  </a:rPr>
                                  <m:t>𝒆</m:t>
                                </m:r>
                              </m:sub>
                            </m:sSub>
                          </m:e>
                        </m:d>
                        <m:r>
                          <a:rPr lang="en-US" sz="2400" b="1" i="1" smtClean="0">
                            <a:solidFill>
                              <a:srgbClr val="7030A0"/>
                            </a:solidFill>
                            <a:latin typeface="Cambria Math" panose="02040503050406030204" pitchFamily="18" charset="0"/>
                          </a:rPr>
                          <m:t>=</m:t>
                        </m:r>
                        <m:r>
                          <a:rPr lang="en-US" sz="2400" b="1" i="1">
                            <a:solidFill>
                              <a:srgbClr val="257F17"/>
                            </a:solidFill>
                            <a:latin typeface="Cambria Math" panose="02040503050406030204" pitchFamily="18" charset="0"/>
                          </a:rPr>
                          <m:t>𝒇</m:t>
                        </m:r>
                        <m:d>
                          <m:dPr>
                            <m:ctrlPr>
                              <a:rPr lang="en-US" sz="2400" b="1" i="1">
                                <a:solidFill>
                                  <a:srgbClr val="257F17"/>
                                </a:solidFill>
                                <a:latin typeface="Cambria Math" panose="02040503050406030204" pitchFamily="18" charset="0"/>
                              </a:rPr>
                            </m:ctrlPr>
                          </m:dPr>
                          <m:e>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chemeClr val="accent2">
                                        <a:lumMod val="75000"/>
                                      </a:schemeClr>
                                    </a:solidFill>
                                    <a:latin typeface="Cambria Math" panose="02040503050406030204" pitchFamily="18" charset="0"/>
                                    <a:ea typeface="Cambria Math" panose="02040503050406030204" pitchFamily="18" charset="0"/>
                                  </a:rPr>
                                  <m:t>𝒙</m:t>
                                </m:r>
                              </m:e>
                            </m:d>
                          </m:e>
                        </m:d>
                        <m:r>
                          <a:rPr lang="en-US" sz="2400" b="1" i="1" smtClean="0">
                            <a:solidFill>
                              <a:schemeClr val="accent5">
                                <a:lumMod val="75000"/>
                              </a:schemeClr>
                            </a:solidFill>
                            <a:latin typeface="Cambria Math" panose="02040503050406030204" pitchFamily="18" charset="0"/>
                            <a:ea typeface="Cambria Math" panose="02040503050406030204" pitchFamily="18" charset="0"/>
                          </a:rPr>
                          <m:t>−− (</m:t>
                        </m:r>
                        <m:r>
                          <a:rPr lang="en-US" sz="2400" b="1" i="1" smtClean="0">
                            <a:solidFill>
                              <a:schemeClr val="accent5">
                                <a:lumMod val="75000"/>
                              </a:schemeClr>
                            </a:solidFill>
                            <a:latin typeface="Cambria Math" panose="02040503050406030204" pitchFamily="18" charset="0"/>
                            <a:ea typeface="Cambria Math" panose="02040503050406030204" pitchFamily="18" charset="0"/>
                          </a:rPr>
                          <m:t>𝟑</m:t>
                        </m:r>
                        <m:r>
                          <a:rPr lang="en-US" sz="2400" b="1" i="1" smtClean="0">
                            <a:solidFill>
                              <a:schemeClr val="accent5">
                                <a:lumMod val="75000"/>
                              </a:schemeClr>
                            </a:solidFill>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136" name="Rectangle 135">
                  <a:extLst>
                    <a:ext uri="{FF2B5EF4-FFF2-40B4-BE49-F238E27FC236}">
                      <a16:creationId xmlns:a16="http://schemas.microsoft.com/office/drawing/2014/main" id="{12857FFA-33C1-CB40-87FC-4FB44C226A6B}"/>
                    </a:ext>
                  </a:extLst>
                </p:cNvPr>
                <p:cNvSpPr>
                  <a:spLocks noRot="1" noChangeAspect="1" noMove="1" noResize="1" noEditPoints="1" noAdjustHandles="1" noChangeArrowheads="1" noChangeShapeType="1" noTextEdit="1"/>
                </p:cNvSpPr>
                <p:nvPr/>
              </p:nvSpPr>
              <p:spPr>
                <a:xfrm>
                  <a:off x="6744327" y="2620017"/>
                  <a:ext cx="5134209" cy="461665"/>
                </a:xfrm>
                <a:prstGeom prst="rect">
                  <a:avLst/>
                </a:prstGeom>
                <a:blipFill>
                  <a:blip r:embed="rId27"/>
                  <a:stretch>
                    <a:fillRect r="-809" b="-18421"/>
                  </a:stretch>
                </a:blipFill>
              </p:spPr>
              <p:txBody>
                <a:bodyPr/>
                <a:lstStyle/>
                <a:p>
                  <a:r>
                    <a:rPr lang="en-US">
                      <a:noFill/>
                    </a:rPr>
                    <a:t> </a:t>
                  </a:r>
                </a:p>
              </p:txBody>
            </p:sp>
          </mc:Fallback>
        </mc:AlternateContent>
      </p:grpSp>
      <p:grpSp>
        <p:nvGrpSpPr>
          <p:cNvPr id="101" name="Group 100">
            <a:extLst>
              <a:ext uri="{FF2B5EF4-FFF2-40B4-BE49-F238E27FC236}">
                <a16:creationId xmlns:a16="http://schemas.microsoft.com/office/drawing/2014/main" id="{0B010955-DA66-3B43-8E67-E9D9ACCEEBB5}"/>
              </a:ext>
            </a:extLst>
          </p:cNvPr>
          <p:cNvGrpSpPr/>
          <p:nvPr/>
        </p:nvGrpSpPr>
        <p:grpSpPr>
          <a:xfrm>
            <a:off x="6152661" y="6114850"/>
            <a:ext cx="4076790" cy="466605"/>
            <a:chOff x="7477901" y="5906884"/>
            <a:chExt cx="4076790" cy="466605"/>
          </a:xfrm>
        </p:grpSpPr>
        <p:sp>
          <p:nvSpPr>
            <p:cNvPr id="142" name="Rectangle 141">
              <a:extLst>
                <a:ext uri="{FF2B5EF4-FFF2-40B4-BE49-F238E27FC236}">
                  <a16:creationId xmlns:a16="http://schemas.microsoft.com/office/drawing/2014/main" id="{F5AC369C-0B6F-2643-86E1-03FD4CE11D64}"/>
                </a:ext>
              </a:extLst>
            </p:cNvPr>
            <p:cNvSpPr/>
            <p:nvPr/>
          </p:nvSpPr>
          <p:spPr>
            <a:xfrm>
              <a:off x="7477901" y="5906884"/>
              <a:ext cx="4076790" cy="466605"/>
            </a:xfrm>
            <a:prstGeom prst="rect">
              <a:avLst/>
            </a:prstGeom>
            <a:solidFill>
              <a:srgbClr val="FEBE39"/>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D37FE477-320E-9E44-97BB-AEFEA54126A5}"/>
                    </a:ext>
                  </a:extLst>
                </p:cNvPr>
                <p:cNvSpPr txBox="1"/>
                <p:nvPr/>
              </p:nvSpPr>
              <p:spPr>
                <a:xfrm>
                  <a:off x="7504755" y="5922344"/>
                  <a:ext cx="326589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rgbClr val="257F17"/>
                                </a:solidFill>
                                <a:latin typeface="Cambria Math" panose="02040503050406030204" pitchFamily="18" charset="0"/>
                                <a:ea typeface="Cambria Math" panose="02040503050406030204" pitchFamily="18" charset="0"/>
                              </a:rPr>
                              <m:t>𝒇</m:t>
                            </m:r>
                            <m:d>
                              <m:dPr>
                                <m:ctrlPr>
                                  <a:rPr lang="en-US" sz="2400" b="1" i="1">
                                    <a:solidFill>
                                      <a:srgbClr val="257F17"/>
                                    </a:solidFill>
                                    <a:latin typeface="Cambria Math" panose="02040503050406030204" pitchFamily="18" charset="0"/>
                                    <a:ea typeface="Cambria Math" panose="02040503050406030204" pitchFamily="18" charset="0"/>
                                  </a:rPr>
                                </m:ctrlPr>
                              </m:dPr>
                              <m:e>
                                <m:r>
                                  <a:rPr lang="en-US" sz="2400" b="1" i="1">
                                    <a:solidFill>
                                      <a:srgbClr val="257F17"/>
                                    </a:solidFill>
                                    <a:latin typeface="Cambria Math" panose="02040503050406030204" pitchFamily="18" charset="0"/>
                                    <a:ea typeface="Cambria Math" panose="02040503050406030204" pitchFamily="18" charset="0"/>
                                  </a:rPr>
                                  <m:t>𝒙</m:t>
                                </m:r>
                              </m:e>
                            </m:d>
                          </m:e>
                        </m:d>
                        <m:r>
                          <a:rPr lang="en-US" sz="2400" b="1" i="0" smtClean="0">
                            <a:solidFill>
                              <a:schemeClr val="bg1"/>
                            </a:solidFill>
                            <a:latin typeface="Cambria Math" panose="02040503050406030204" pitchFamily="18" charset="0"/>
                          </a:rPr>
                          <m:t>&gt;=</m:t>
                        </m:r>
                        <m:r>
                          <a:rPr lang="en-US" sz="2400" b="1" i="1">
                            <a:solidFill>
                              <a:srgbClr val="257F17"/>
                            </a:solidFill>
                            <a:latin typeface="Cambria Math" panose="02040503050406030204" pitchFamily="18" charset="0"/>
                          </a:rPr>
                          <m:t>𝒇</m:t>
                        </m:r>
                        <m:d>
                          <m:dPr>
                            <m:ctrlPr>
                              <a:rPr lang="en-US" sz="2400" b="1" i="1">
                                <a:solidFill>
                                  <a:srgbClr val="257F17"/>
                                </a:solidFill>
                                <a:latin typeface="Cambria Math" panose="02040503050406030204" pitchFamily="18" charset="0"/>
                              </a:rPr>
                            </m:ctrlPr>
                          </m:dPr>
                          <m:e>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chemeClr val="accent2">
                                        <a:lumMod val="75000"/>
                                      </a:schemeClr>
                                    </a:solidFill>
                                    <a:latin typeface="Cambria Math" panose="02040503050406030204" pitchFamily="18" charset="0"/>
                                    <a:ea typeface="Cambria Math" panose="02040503050406030204" pitchFamily="18" charset="0"/>
                                  </a:rPr>
                                  <m:t>𝒙</m:t>
                                </m:r>
                              </m:e>
                            </m:d>
                          </m:e>
                        </m:d>
                      </m:oMath>
                    </m:oMathPara>
                  </a14:m>
                  <a:endParaRPr lang="en-US" sz="2400" b="1" dirty="0"/>
                </a:p>
              </p:txBody>
            </p:sp>
          </mc:Choice>
          <mc:Fallback xmlns="">
            <p:sp>
              <p:nvSpPr>
                <p:cNvPr id="143" name="TextBox 142">
                  <a:extLst>
                    <a:ext uri="{FF2B5EF4-FFF2-40B4-BE49-F238E27FC236}">
                      <a16:creationId xmlns:a16="http://schemas.microsoft.com/office/drawing/2014/main" id="{D37FE477-320E-9E44-97BB-AEFEA54126A5}"/>
                    </a:ext>
                  </a:extLst>
                </p:cNvPr>
                <p:cNvSpPr txBox="1">
                  <a:spLocks noRot="1" noChangeAspect="1" noMove="1" noResize="1" noEditPoints="1" noAdjustHandles="1" noChangeArrowheads="1" noChangeShapeType="1" noTextEdit="1"/>
                </p:cNvSpPr>
                <p:nvPr/>
              </p:nvSpPr>
              <p:spPr>
                <a:xfrm>
                  <a:off x="7504755" y="5922344"/>
                  <a:ext cx="3265894" cy="369332"/>
                </a:xfrm>
                <a:prstGeom prst="rect">
                  <a:avLst/>
                </a:prstGeom>
                <a:blipFill>
                  <a:blip r:embed="rId28"/>
                  <a:stretch>
                    <a:fillRect b="-3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5C8C50A-F3FB-B443-99F0-13C8ECD3618A}"/>
                  </a:ext>
                </a:extLst>
              </p:cNvPr>
              <p:cNvSpPr txBox="1"/>
              <p:nvPr/>
            </p:nvSpPr>
            <p:spPr>
              <a:xfrm>
                <a:off x="5946122" y="4555895"/>
                <a:ext cx="1832692"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257F17"/>
                              </a:solidFill>
                              <a:latin typeface="Cambria Math" panose="02040503050406030204" pitchFamily="18" charset="0"/>
                            </a:rPr>
                          </m:ctrlPr>
                        </m:sSubPr>
                        <m:e>
                          <m:r>
                            <a:rPr lang="en-US" sz="2000" b="1" i="1" smtClean="0">
                              <a:solidFill>
                                <a:srgbClr val="257F17"/>
                              </a:solidFill>
                              <a:latin typeface="Cambria Math" panose="02040503050406030204" pitchFamily="18" charset="0"/>
                              <a:ea typeface="Cambria Math" panose="02040503050406030204" pitchFamily="18" charset="0"/>
                            </a:rPr>
                            <m:t>∵</m:t>
                          </m:r>
                          <m:r>
                            <a:rPr lang="en-US" sz="2000" b="1" i="1" smtClean="0">
                              <a:solidFill>
                                <a:srgbClr val="257F17"/>
                              </a:solidFill>
                              <a:latin typeface="Cambria Math" panose="02040503050406030204" pitchFamily="18" charset="0"/>
                            </a:rPr>
                            <m:t>𝒚</m:t>
                          </m:r>
                        </m:e>
                        <m:sub>
                          <m:r>
                            <a:rPr lang="en-US" sz="2000" b="1" i="1" smtClean="0">
                              <a:solidFill>
                                <a:srgbClr val="257F17"/>
                              </a:solidFill>
                              <a:latin typeface="Cambria Math" panose="02040503050406030204" pitchFamily="18" charset="0"/>
                            </a:rPr>
                            <m:t>𝒊</m:t>
                          </m:r>
                          <m:r>
                            <a:rPr lang="en-US" sz="2000" b="1" i="1" smtClean="0">
                              <a:solidFill>
                                <a:srgbClr val="257F17"/>
                              </a:solidFill>
                              <a:latin typeface="Cambria Math" panose="02040503050406030204" pitchFamily="18" charset="0"/>
                            </a:rPr>
                            <m:t> </m:t>
                          </m:r>
                        </m:sub>
                      </m:sSub>
                      <m:r>
                        <a:rPr lang="en-US" sz="2000" b="1" i="1" smtClean="0">
                          <a:solidFill>
                            <a:schemeClr val="bg1"/>
                          </a:solidFill>
                          <a:latin typeface="Cambria Math" panose="02040503050406030204" pitchFamily="18" charset="0"/>
                        </a:rPr>
                        <m:t>&gt;=</m:t>
                      </m:r>
                      <m:sSub>
                        <m:sSubPr>
                          <m:ctrlPr>
                            <a:rPr lang="en-US" sz="2000" b="1" i="1" smtClean="0">
                              <a:solidFill>
                                <a:srgbClr val="FF0000"/>
                              </a:solidFill>
                              <a:latin typeface="Cambria Math" panose="02040503050406030204" pitchFamily="18" charset="0"/>
                            </a:rPr>
                          </m:ctrlPr>
                        </m:sSubPr>
                        <m:e>
                          <m:r>
                            <a:rPr lang="en-US" sz="2000" b="1" i="1" smtClean="0">
                              <a:solidFill>
                                <a:srgbClr val="FF0000"/>
                              </a:solidFill>
                              <a:latin typeface="Cambria Math" panose="02040503050406030204" pitchFamily="18" charset="0"/>
                            </a:rPr>
                            <m:t>𝒍</m:t>
                          </m:r>
                        </m:e>
                        <m:sub>
                          <m:r>
                            <a:rPr lang="en-US" sz="2000" b="1" i="1" smtClean="0">
                              <a:solidFill>
                                <a:srgbClr val="FF0000"/>
                              </a:solidFill>
                              <a:latin typeface="Cambria Math" panose="02040503050406030204" pitchFamily="18" charset="0"/>
                            </a:rPr>
                            <m:t>𝒊</m:t>
                          </m:r>
                        </m:sub>
                      </m:sSub>
                      <m:r>
                        <a:rPr lang="en-US" sz="2000" b="1" i="0"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ea typeface="Cambria Math" panose="02040503050406030204" pitchFamily="18" charset="0"/>
                        </a:rPr>
                        <m:t>𝒊</m:t>
                      </m:r>
                    </m:oMath>
                  </m:oMathPara>
                </a14:m>
                <a:endParaRPr lang="en-US" sz="2000" b="1" dirty="0">
                  <a:solidFill>
                    <a:srgbClr val="257F17"/>
                  </a:solidFill>
                </a:endParaRPr>
              </a:p>
            </p:txBody>
          </p:sp>
        </mc:Choice>
        <mc:Fallback xmlns="">
          <p:sp>
            <p:nvSpPr>
              <p:cNvPr id="107" name="TextBox 106">
                <a:extLst>
                  <a:ext uri="{FF2B5EF4-FFF2-40B4-BE49-F238E27FC236}">
                    <a16:creationId xmlns:a16="http://schemas.microsoft.com/office/drawing/2014/main" id="{15C8C50A-F3FB-B443-99F0-13C8ECD3618A}"/>
                  </a:ext>
                </a:extLst>
              </p:cNvPr>
              <p:cNvSpPr txBox="1">
                <a:spLocks noRot="1" noChangeAspect="1" noMove="1" noResize="1" noEditPoints="1" noAdjustHandles="1" noChangeArrowheads="1" noChangeShapeType="1" noTextEdit="1"/>
              </p:cNvSpPr>
              <p:nvPr/>
            </p:nvSpPr>
            <p:spPr>
              <a:xfrm>
                <a:off x="5946122" y="4555895"/>
                <a:ext cx="1832692" cy="307777"/>
              </a:xfrm>
              <a:prstGeom prst="rect">
                <a:avLst/>
              </a:prstGeom>
              <a:blipFill>
                <a:blip r:embed="rId29"/>
                <a:stretch>
                  <a:fillRect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5B5B427-AF8A-3440-A768-34A117231189}"/>
                  </a:ext>
                </a:extLst>
              </p:cNvPr>
              <p:cNvSpPr txBox="1"/>
              <p:nvPr/>
            </p:nvSpPr>
            <p:spPr>
              <a:xfrm>
                <a:off x="6165057" y="4851978"/>
                <a:ext cx="23425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rgbClr val="7030A0"/>
                              </a:solidFill>
                              <a:latin typeface="Cambria Math" panose="02040503050406030204" pitchFamily="18" charset="0"/>
                            </a:rPr>
                          </m:ctrlPr>
                        </m:sSubSupPr>
                        <m:e>
                          <m:r>
                            <a:rPr lang="en-US" sz="2000" b="1" i="1" smtClean="0">
                              <a:solidFill>
                                <a:srgbClr val="7030A0"/>
                              </a:solidFill>
                              <a:latin typeface="Cambria Math" panose="02040503050406030204" pitchFamily="18" charset="0"/>
                              <a:ea typeface="Cambria Math" panose="02040503050406030204" pitchFamily="18" charset="0"/>
                            </a:rPr>
                            <m:t>⇒</m:t>
                          </m:r>
                          <m:r>
                            <a:rPr lang="el-GR" sz="2000" b="1" i="1" smtClean="0">
                              <a:solidFill>
                                <a:srgbClr val="7030A0"/>
                              </a:solidFill>
                              <a:latin typeface="Cambria Math" panose="02040503050406030204" pitchFamily="18" charset="0"/>
                              <a:ea typeface="Cambria Math" panose="02040503050406030204" pitchFamily="18" charset="0"/>
                            </a:rPr>
                            <m:t>𝜮</m:t>
                          </m:r>
                        </m:e>
                        <m:sub>
                          <m:r>
                            <a:rPr lang="en-US" sz="2000" b="1" i="1" smtClean="0">
                              <a:solidFill>
                                <a:srgbClr val="7030A0"/>
                              </a:solidFill>
                              <a:latin typeface="Cambria Math" panose="02040503050406030204" pitchFamily="18" charset="0"/>
                            </a:rPr>
                            <m:t>𝒊</m:t>
                          </m:r>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sub>
                        <m:sup>
                          <m:r>
                            <a:rPr lang="en-US" sz="2000" b="1" i="1" smtClean="0">
                              <a:solidFill>
                                <a:srgbClr val="7030A0"/>
                              </a:solidFill>
                              <a:latin typeface="Cambria Math" panose="02040503050406030204" pitchFamily="18" charset="0"/>
                            </a:rPr>
                            <m:t>𝒏</m:t>
                          </m:r>
                        </m:sup>
                      </m:sSubSup>
                      <m:sSub>
                        <m:sSubPr>
                          <m:ctrlPr>
                            <a:rPr lang="en-US" sz="2000" b="1" i="1" smtClean="0">
                              <a:solidFill>
                                <a:srgbClr val="257F17"/>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𝒚</m:t>
                          </m:r>
                        </m:e>
                        <m:sub>
                          <m:r>
                            <a:rPr lang="en-US" sz="2000" b="1" i="1" smtClean="0">
                              <a:solidFill>
                                <a:srgbClr val="257F17"/>
                              </a:solidFill>
                              <a:latin typeface="Cambria Math" panose="02040503050406030204" pitchFamily="18" charset="0"/>
                            </a:rPr>
                            <m:t>𝒊</m:t>
                          </m:r>
                        </m:sub>
                      </m:sSub>
                      <m:r>
                        <a:rPr lang="en-US" sz="2000" b="1" i="1" smtClean="0">
                          <a:solidFill>
                            <a:schemeClr val="bg1"/>
                          </a:solidFill>
                          <a:latin typeface="Cambria Math" panose="02040503050406030204" pitchFamily="18" charset="0"/>
                        </a:rPr>
                        <m:t>&gt;=</m:t>
                      </m:r>
                      <m:sSubSup>
                        <m:sSubSupPr>
                          <m:ctrlPr>
                            <a:rPr lang="en-US" sz="2000" b="1" i="1" smtClean="0">
                              <a:solidFill>
                                <a:srgbClr val="7030A0"/>
                              </a:solidFill>
                              <a:latin typeface="Cambria Math" panose="02040503050406030204" pitchFamily="18" charset="0"/>
                            </a:rPr>
                          </m:ctrlPr>
                        </m:sSubSupPr>
                        <m:e>
                          <m:r>
                            <a:rPr lang="el-GR" sz="2000" b="1" i="1" smtClean="0">
                              <a:solidFill>
                                <a:srgbClr val="7030A0"/>
                              </a:solidFill>
                              <a:latin typeface="Cambria Math" panose="02040503050406030204" pitchFamily="18" charset="0"/>
                              <a:ea typeface="Cambria Math" panose="02040503050406030204" pitchFamily="18" charset="0"/>
                            </a:rPr>
                            <m:t>𝜮</m:t>
                          </m:r>
                        </m:e>
                        <m:sub>
                          <m:r>
                            <a:rPr lang="en-US" sz="2000" b="1" i="1" smtClean="0">
                              <a:solidFill>
                                <a:srgbClr val="7030A0"/>
                              </a:solidFill>
                              <a:latin typeface="Cambria Math" panose="02040503050406030204" pitchFamily="18" charset="0"/>
                            </a:rPr>
                            <m:t>𝒊</m:t>
                          </m:r>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sub>
                        <m:sup>
                          <m:r>
                            <a:rPr lang="en-US" sz="2000" b="1" i="1" smtClean="0">
                              <a:solidFill>
                                <a:srgbClr val="7030A0"/>
                              </a:solidFill>
                              <a:latin typeface="Cambria Math" panose="02040503050406030204" pitchFamily="18" charset="0"/>
                            </a:rPr>
                            <m:t>𝒏</m:t>
                          </m:r>
                        </m:sup>
                      </m:sSubSup>
                      <m:sSub>
                        <m:sSubPr>
                          <m:ctrlPr>
                            <a:rPr lang="en-US" sz="2000" b="1" i="1" smtClean="0">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𝒍</m:t>
                          </m:r>
                        </m:e>
                        <m:sub>
                          <m:r>
                            <a:rPr lang="en-US" sz="2000" b="1" i="1">
                              <a:solidFill>
                                <a:srgbClr val="FF0000"/>
                              </a:solidFill>
                              <a:latin typeface="Cambria Math" panose="02040503050406030204" pitchFamily="18" charset="0"/>
                            </a:rPr>
                            <m:t>𝒊</m:t>
                          </m:r>
                        </m:sub>
                      </m:sSub>
                    </m:oMath>
                  </m:oMathPara>
                </a14:m>
                <a:endParaRPr lang="en-US" sz="2000" b="1" dirty="0"/>
              </a:p>
            </p:txBody>
          </p:sp>
        </mc:Choice>
        <mc:Fallback xmlns="">
          <p:sp>
            <p:nvSpPr>
              <p:cNvPr id="68" name="TextBox 67">
                <a:extLst>
                  <a:ext uri="{FF2B5EF4-FFF2-40B4-BE49-F238E27FC236}">
                    <a16:creationId xmlns:a16="http://schemas.microsoft.com/office/drawing/2014/main" id="{65B5B427-AF8A-3440-A768-34A117231189}"/>
                  </a:ext>
                </a:extLst>
              </p:cNvPr>
              <p:cNvSpPr txBox="1">
                <a:spLocks noRot="1" noChangeAspect="1" noMove="1" noResize="1" noEditPoints="1" noAdjustHandles="1" noChangeArrowheads="1" noChangeShapeType="1" noTextEdit="1"/>
              </p:cNvSpPr>
              <p:nvPr/>
            </p:nvSpPr>
            <p:spPr>
              <a:xfrm>
                <a:off x="6165057" y="4851978"/>
                <a:ext cx="2342501" cy="307777"/>
              </a:xfrm>
              <a:prstGeom prst="rect">
                <a:avLst/>
              </a:prstGeom>
              <a:blipFill>
                <a:blip r:embed="rId30"/>
                <a:stretch>
                  <a:fillRect l="-1075" r="-538"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1763053-7ADD-1B4B-9380-4D635E5F965B}"/>
                  </a:ext>
                </a:extLst>
              </p:cNvPr>
              <p:cNvSpPr txBox="1"/>
              <p:nvPr/>
            </p:nvSpPr>
            <p:spPr>
              <a:xfrm>
                <a:off x="6175432" y="5135238"/>
                <a:ext cx="354523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accent5">
                                  <a:lumMod val="50000"/>
                                </a:schemeClr>
                              </a:solidFill>
                              <a:latin typeface="Cambria Math" panose="02040503050406030204" pitchFamily="18" charset="0"/>
                            </a:rPr>
                          </m:ctrlPr>
                        </m:sSubSupPr>
                        <m:e>
                          <m:r>
                            <a:rPr lang="en-US" sz="2000" b="1" i="1" smtClean="0">
                              <a:solidFill>
                                <a:schemeClr val="accent5">
                                  <a:lumMod val="50000"/>
                                </a:schemeClr>
                              </a:solidFill>
                              <a:latin typeface="Cambria Math" panose="02040503050406030204" pitchFamily="18" charset="0"/>
                              <a:ea typeface="Cambria Math" panose="02040503050406030204" pitchFamily="18" charset="0"/>
                            </a:rPr>
                            <m:t>⇒</m:t>
                          </m:r>
                          <m:r>
                            <a:rPr lang="el-GR" sz="2000" b="1" i="1" smtClean="0">
                              <a:solidFill>
                                <a:schemeClr val="accent5">
                                  <a:lumMod val="50000"/>
                                </a:schemeClr>
                              </a:solidFill>
                              <a:latin typeface="Cambria Math" panose="02040503050406030204" pitchFamily="18" charset="0"/>
                              <a:ea typeface="Cambria Math" panose="02040503050406030204" pitchFamily="18" charset="0"/>
                            </a:rPr>
                            <m:t>𝜮</m:t>
                          </m:r>
                        </m:e>
                        <m:sub>
                          <m:r>
                            <a:rPr lang="en-US" sz="2000" b="1" i="1" smtClean="0">
                              <a:solidFill>
                                <a:schemeClr val="accent5">
                                  <a:lumMod val="50000"/>
                                </a:schemeClr>
                              </a:solidFill>
                              <a:latin typeface="Cambria Math" panose="02040503050406030204" pitchFamily="18" charset="0"/>
                            </a:rPr>
                            <m:t>𝒊</m:t>
                          </m:r>
                          <m:r>
                            <a:rPr lang="en-US" sz="2000" b="1" i="1" smtClean="0">
                              <a:solidFill>
                                <a:schemeClr val="accent5">
                                  <a:lumMod val="50000"/>
                                </a:schemeClr>
                              </a:solidFill>
                              <a:latin typeface="Cambria Math" panose="02040503050406030204" pitchFamily="18" charset="0"/>
                            </a:rPr>
                            <m:t>=</m:t>
                          </m:r>
                          <m:r>
                            <a:rPr lang="en-US" sz="2000" b="1" i="1" smtClean="0">
                              <a:solidFill>
                                <a:schemeClr val="accent5">
                                  <a:lumMod val="50000"/>
                                </a:schemeClr>
                              </a:solidFill>
                              <a:latin typeface="Cambria Math" panose="02040503050406030204" pitchFamily="18" charset="0"/>
                            </a:rPr>
                            <m:t>𝟏</m:t>
                          </m:r>
                        </m:sub>
                        <m:sup>
                          <m:r>
                            <a:rPr lang="en-US" sz="2000" b="1" i="1" smtClean="0">
                              <a:solidFill>
                                <a:schemeClr val="accent5">
                                  <a:lumMod val="50000"/>
                                </a:schemeClr>
                              </a:solidFill>
                              <a:latin typeface="Cambria Math" panose="02040503050406030204" pitchFamily="18" charset="0"/>
                            </a:rPr>
                            <m:t>𝒏</m:t>
                          </m:r>
                        </m:sup>
                      </m:sSubSup>
                      <m:sSub>
                        <m:sSubPr>
                          <m:ctrlPr>
                            <a:rPr lang="en-US" sz="2000" b="1" i="1" smtClean="0">
                              <a:solidFill>
                                <a:srgbClr val="257F17"/>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𝒚</m:t>
                          </m:r>
                        </m:e>
                        <m:sub>
                          <m:r>
                            <a:rPr lang="en-US" sz="2000" b="1" i="1" smtClean="0">
                              <a:solidFill>
                                <a:srgbClr val="257F17"/>
                              </a:solidFill>
                              <a:latin typeface="Cambria Math" panose="02040503050406030204" pitchFamily="18" charset="0"/>
                            </a:rPr>
                            <m:t>𝒊</m:t>
                          </m:r>
                        </m:sub>
                      </m:sSub>
                      <m:r>
                        <a:rPr lang="en-US" sz="2000" b="1" i="1" smtClean="0">
                          <a:solidFill>
                            <a:schemeClr val="accent2">
                              <a:lumMod val="75000"/>
                            </a:schemeClr>
                          </a:solidFill>
                          <a:latin typeface="Cambria Math" panose="02040503050406030204" pitchFamily="18" charset="0"/>
                        </a:rPr>
                        <m:t>𝒑</m:t>
                      </m:r>
                      <m:d>
                        <m:dPr>
                          <m:ctrlPr>
                            <a:rPr lang="en-US" sz="2000" b="1" i="1">
                              <a:solidFill>
                                <a:schemeClr val="accent2">
                                  <a:lumMod val="75000"/>
                                </a:schemeClr>
                              </a:solidFill>
                              <a:latin typeface="Cambria Math" panose="02040503050406030204" pitchFamily="18" charset="0"/>
                            </a:rPr>
                          </m:ctrlPr>
                        </m:dPr>
                        <m:e>
                          <m:sSub>
                            <m:sSubPr>
                              <m:ctrlPr>
                                <a:rPr lang="en-US" sz="2000" b="1" i="1">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𝒙</m:t>
                              </m:r>
                            </m:e>
                            <m:sub>
                              <m:r>
                                <a:rPr lang="en-US" sz="2000" b="1" i="1">
                                  <a:solidFill>
                                    <a:schemeClr val="accent2">
                                      <a:lumMod val="75000"/>
                                    </a:schemeClr>
                                  </a:solidFill>
                                  <a:latin typeface="Cambria Math" panose="02040503050406030204" pitchFamily="18" charset="0"/>
                                </a:rPr>
                                <m:t>𝒊</m:t>
                              </m:r>
                            </m:sub>
                          </m:sSub>
                        </m:e>
                      </m:d>
                      <m:r>
                        <a:rPr lang="en-US" sz="2000" b="1" i="1" smtClean="0">
                          <a:solidFill>
                            <a:schemeClr val="bg1"/>
                          </a:solidFill>
                          <a:latin typeface="Cambria Math" panose="02040503050406030204" pitchFamily="18" charset="0"/>
                        </a:rPr>
                        <m:t>&gt;=</m:t>
                      </m:r>
                      <m:sSubSup>
                        <m:sSubSupPr>
                          <m:ctrlPr>
                            <a:rPr lang="en-US" sz="2000" b="1" i="1" smtClean="0">
                              <a:solidFill>
                                <a:srgbClr val="7030A0"/>
                              </a:solidFill>
                              <a:latin typeface="Cambria Math" panose="02040503050406030204" pitchFamily="18" charset="0"/>
                            </a:rPr>
                          </m:ctrlPr>
                        </m:sSubSupPr>
                        <m:e>
                          <m:r>
                            <a:rPr lang="el-GR" sz="2000" b="1" i="1" smtClean="0">
                              <a:solidFill>
                                <a:srgbClr val="7030A0"/>
                              </a:solidFill>
                              <a:latin typeface="Cambria Math" panose="02040503050406030204" pitchFamily="18" charset="0"/>
                              <a:ea typeface="Cambria Math" panose="02040503050406030204" pitchFamily="18" charset="0"/>
                            </a:rPr>
                            <m:t>𝜮</m:t>
                          </m:r>
                        </m:e>
                        <m:sub>
                          <m:r>
                            <a:rPr lang="en-US" sz="2000" b="1" i="1" smtClean="0">
                              <a:solidFill>
                                <a:srgbClr val="7030A0"/>
                              </a:solidFill>
                              <a:latin typeface="Cambria Math" panose="02040503050406030204" pitchFamily="18" charset="0"/>
                            </a:rPr>
                            <m:t>𝒊</m:t>
                          </m:r>
                          <m:r>
                            <a:rPr lang="en-US" sz="2000" b="1" i="1" smtClean="0">
                              <a:solidFill>
                                <a:srgbClr val="7030A0"/>
                              </a:solidFill>
                              <a:latin typeface="Cambria Math" panose="02040503050406030204" pitchFamily="18" charset="0"/>
                            </a:rPr>
                            <m:t>=</m:t>
                          </m:r>
                          <m:r>
                            <a:rPr lang="en-US" sz="2000" b="1" i="1" smtClean="0">
                              <a:solidFill>
                                <a:srgbClr val="7030A0"/>
                              </a:solidFill>
                              <a:latin typeface="Cambria Math" panose="02040503050406030204" pitchFamily="18" charset="0"/>
                            </a:rPr>
                            <m:t>𝟏</m:t>
                          </m:r>
                        </m:sub>
                        <m:sup>
                          <m:r>
                            <a:rPr lang="en-US" sz="2000" b="1" i="1" smtClean="0">
                              <a:solidFill>
                                <a:srgbClr val="7030A0"/>
                              </a:solidFill>
                              <a:latin typeface="Cambria Math" panose="02040503050406030204" pitchFamily="18" charset="0"/>
                            </a:rPr>
                            <m:t>𝒏</m:t>
                          </m:r>
                        </m:sup>
                      </m:sSubSup>
                      <m:sSub>
                        <m:sSubPr>
                          <m:ctrlPr>
                            <a:rPr lang="en-US" sz="2000" b="1" i="1" smtClean="0">
                              <a:solidFill>
                                <a:srgbClr val="FF0000"/>
                              </a:solidFill>
                              <a:latin typeface="Cambria Math" panose="02040503050406030204" pitchFamily="18" charset="0"/>
                            </a:rPr>
                          </m:ctrlPr>
                        </m:sSubPr>
                        <m:e>
                          <m:r>
                            <a:rPr lang="en-US" sz="2000" b="1" i="1">
                              <a:solidFill>
                                <a:srgbClr val="FF0000"/>
                              </a:solidFill>
                              <a:latin typeface="Cambria Math" panose="02040503050406030204" pitchFamily="18" charset="0"/>
                            </a:rPr>
                            <m:t>𝒍</m:t>
                          </m:r>
                        </m:e>
                        <m:sub>
                          <m:r>
                            <a:rPr lang="en-US" sz="2000" b="1" i="1">
                              <a:solidFill>
                                <a:srgbClr val="FF0000"/>
                              </a:solidFill>
                              <a:latin typeface="Cambria Math" panose="02040503050406030204" pitchFamily="18" charset="0"/>
                            </a:rPr>
                            <m:t>𝒊</m:t>
                          </m:r>
                        </m:sub>
                      </m:sSub>
                      <m:r>
                        <a:rPr lang="en-US" sz="2000" b="1" i="1" smtClean="0">
                          <a:solidFill>
                            <a:schemeClr val="accent2">
                              <a:lumMod val="75000"/>
                            </a:schemeClr>
                          </a:solidFill>
                          <a:latin typeface="Cambria Math" panose="02040503050406030204" pitchFamily="18" charset="0"/>
                        </a:rPr>
                        <m:t>𝒑</m:t>
                      </m:r>
                      <m:d>
                        <m:dPr>
                          <m:ctrlPr>
                            <a:rPr lang="en-US" sz="2000" b="1" i="1">
                              <a:solidFill>
                                <a:schemeClr val="accent2">
                                  <a:lumMod val="75000"/>
                                </a:schemeClr>
                              </a:solidFill>
                              <a:latin typeface="Cambria Math" panose="02040503050406030204" pitchFamily="18" charset="0"/>
                            </a:rPr>
                          </m:ctrlPr>
                        </m:dPr>
                        <m:e>
                          <m:sSub>
                            <m:sSubPr>
                              <m:ctrlPr>
                                <a:rPr lang="en-US" sz="2000" b="1" i="1">
                                  <a:solidFill>
                                    <a:schemeClr val="accent2">
                                      <a:lumMod val="75000"/>
                                    </a:schemeClr>
                                  </a:solidFill>
                                  <a:latin typeface="Cambria Math" panose="02040503050406030204" pitchFamily="18" charset="0"/>
                                </a:rPr>
                              </m:ctrlPr>
                            </m:sSubPr>
                            <m:e>
                              <m:r>
                                <a:rPr lang="en-US" sz="2000" b="1" i="1">
                                  <a:solidFill>
                                    <a:schemeClr val="accent2">
                                      <a:lumMod val="75000"/>
                                    </a:schemeClr>
                                  </a:solidFill>
                                  <a:latin typeface="Cambria Math" panose="02040503050406030204" pitchFamily="18" charset="0"/>
                                </a:rPr>
                                <m:t>𝒙</m:t>
                              </m:r>
                            </m:e>
                            <m:sub>
                              <m:r>
                                <a:rPr lang="en-US" sz="2000" b="1" i="1">
                                  <a:solidFill>
                                    <a:schemeClr val="accent2">
                                      <a:lumMod val="75000"/>
                                    </a:schemeClr>
                                  </a:solidFill>
                                  <a:latin typeface="Cambria Math" panose="02040503050406030204" pitchFamily="18" charset="0"/>
                                </a:rPr>
                                <m:t>𝒊</m:t>
                              </m:r>
                            </m:sub>
                          </m:sSub>
                        </m:e>
                      </m:d>
                    </m:oMath>
                  </m:oMathPara>
                </a14:m>
                <a:endParaRPr lang="en-US" sz="2000" b="1" dirty="0"/>
              </a:p>
            </p:txBody>
          </p:sp>
        </mc:Choice>
        <mc:Fallback xmlns="">
          <p:sp>
            <p:nvSpPr>
              <p:cNvPr id="110" name="TextBox 109">
                <a:extLst>
                  <a:ext uri="{FF2B5EF4-FFF2-40B4-BE49-F238E27FC236}">
                    <a16:creationId xmlns:a16="http://schemas.microsoft.com/office/drawing/2014/main" id="{51763053-7ADD-1B4B-9380-4D635E5F965B}"/>
                  </a:ext>
                </a:extLst>
              </p:cNvPr>
              <p:cNvSpPr txBox="1">
                <a:spLocks noRot="1" noChangeAspect="1" noMove="1" noResize="1" noEditPoints="1" noAdjustHandles="1" noChangeArrowheads="1" noChangeShapeType="1" noTextEdit="1"/>
              </p:cNvSpPr>
              <p:nvPr/>
            </p:nvSpPr>
            <p:spPr>
              <a:xfrm>
                <a:off x="6175432" y="5135238"/>
                <a:ext cx="3545238" cy="307777"/>
              </a:xfrm>
              <a:prstGeom prst="rect">
                <a:avLst/>
              </a:prstGeom>
              <a:blipFill>
                <a:blip r:embed="rId31"/>
                <a:stretch>
                  <a:fillRect l="-357"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31FBA9DF-D822-844A-B411-A5DADB3FE727}"/>
                  </a:ext>
                </a:extLst>
              </p:cNvPr>
              <p:cNvSpPr txBox="1"/>
              <p:nvPr/>
            </p:nvSpPr>
            <p:spPr>
              <a:xfrm>
                <a:off x="6152661" y="5478120"/>
                <a:ext cx="196159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75000"/>
                            </a:schemeClr>
                          </a:solidFill>
                          <a:latin typeface="Cambria Math" panose="02040503050406030204" pitchFamily="18" charset="0"/>
                          <a:ea typeface="Cambria Math" panose="02040503050406030204" pitchFamily="18" charset="0"/>
                        </a:rPr>
                        <m:t>⇒</m:t>
                      </m:r>
                      <m:r>
                        <a:rPr lang="en-US" sz="20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000" b="1" i="1">
                              <a:solidFill>
                                <a:schemeClr val="accent5">
                                  <a:lumMod val="75000"/>
                                </a:schemeClr>
                              </a:solidFill>
                              <a:latin typeface="Cambria Math" panose="02040503050406030204" pitchFamily="18" charset="0"/>
                              <a:ea typeface="Cambria Math" panose="02040503050406030204" pitchFamily="18" charset="0"/>
                            </a:rPr>
                          </m:ctrlPr>
                        </m:dPr>
                        <m:e>
                          <m:r>
                            <a:rPr lang="en-US" sz="2000" b="1" i="1">
                              <a:solidFill>
                                <a:srgbClr val="257F17"/>
                              </a:solidFill>
                              <a:latin typeface="Cambria Math" panose="02040503050406030204" pitchFamily="18" charset="0"/>
                              <a:ea typeface="Cambria Math" panose="02040503050406030204" pitchFamily="18" charset="0"/>
                            </a:rPr>
                            <m:t>𝒚</m:t>
                          </m:r>
                        </m:e>
                      </m:d>
                      <m:r>
                        <a:rPr lang="en-US" sz="2000" b="1" i="0" smtClean="0">
                          <a:solidFill>
                            <a:schemeClr val="bg1"/>
                          </a:solidFill>
                          <a:latin typeface="Cambria Math" panose="02040503050406030204" pitchFamily="18" charset="0"/>
                        </a:rPr>
                        <m:t>&gt;=</m:t>
                      </m:r>
                      <m:r>
                        <a:rPr lang="en-US" sz="2000" b="1" i="1">
                          <a:solidFill>
                            <a:schemeClr val="accent5">
                              <a:lumMod val="75000"/>
                            </a:schemeClr>
                          </a:solidFill>
                          <a:latin typeface="Cambria Math" panose="02040503050406030204" pitchFamily="18" charset="0"/>
                          <a:ea typeface="Cambria Math" panose="02040503050406030204" pitchFamily="18" charset="0"/>
                        </a:rPr>
                        <m:t>𝔼</m:t>
                      </m:r>
                      <m:r>
                        <a:rPr lang="en-US" sz="2000" b="1" i="1">
                          <a:solidFill>
                            <a:schemeClr val="accent5">
                              <a:lumMod val="75000"/>
                            </a:schemeClr>
                          </a:solidFill>
                          <a:latin typeface="Cambria Math" panose="02040503050406030204" pitchFamily="18" charset="0"/>
                          <a:ea typeface="Cambria Math" panose="02040503050406030204" pitchFamily="18" charset="0"/>
                        </a:rPr>
                        <m:t>[</m:t>
                      </m:r>
                      <m:r>
                        <a:rPr lang="en-US" sz="2000" b="1" i="1">
                          <a:solidFill>
                            <a:srgbClr val="FF0000"/>
                          </a:solidFill>
                          <a:latin typeface="Cambria Math" panose="02040503050406030204" pitchFamily="18" charset="0"/>
                        </a:rPr>
                        <m:t>𝒍</m:t>
                      </m:r>
                      <m:r>
                        <a:rPr lang="en-US" sz="2000" b="1" i="1">
                          <a:solidFill>
                            <a:schemeClr val="accent5">
                              <a:lumMod val="75000"/>
                            </a:schemeClr>
                          </a:solidFill>
                          <a:latin typeface="Cambria Math" panose="02040503050406030204" pitchFamily="18" charset="0"/>
                          <a:ea typeface="Cambria Math" panose="02040503050406030204" pitchFamily="18" charset="0"/>
                        </a:rPr>
                        <m:t>]</m:t>
                      </m:r>
                    </m:oMath>
                  </m:oMathPara>
                </a14:m>
                <a:endParaRPr lang="en-US" sz="2000" b="1" dirty="0"/>
              </a:p>
            </p:txBody>
          </p:sp>
        </mc:Choice>
        <mc:Fallback xmlns="">
          <p:sp>
            <p:nvSpPr>
              <p:cNvPr id="102" name="TextBox 101">
                <a:extLst>
                  <a:ext uri="{FF2B5EF4-FFF2-40B4-BE49-F238E27FC236}">
                    <a16:creationId xmlns:a16="http://schemas.microsoft.com/office/drawing/2014/main" id="{31FBA9DF-D822-844A-B411-A5DADB3FE727}"/>
                  </a:ext>
                </a:extLst>
              </p:cNvPr>
              <p:cNvSpPr txBox="1">
                <a:spLocks noRot="1" noChangeAspect="1" noMove="1" noResize="1" noEditPoints="1" noAdjustHandles="1" noChangeArrowheads="1" noChangeShapeType="1" noTextEdit="1"/>
              </p:cNvSpPr>
              <p:nvPr/>
            </p:nvSpPr>
            <p:spPr>
              <a:xfrm>
                <a:off x="6152661" y="5478120"/>
                <a:ext cx="1961593" cy="307777"/>
              </a:xfrm>
              <a:prstGeom prst="rect">
                <a:avLst/>
              </a:prstGeom>
              <a:blipFill>
                <a:blip r:embed="rId32"/>
                <a:stretch>
                  <a:fillRect b="-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55730137-19A5-0842-BAFD-5509040710F1}"/>
                  </a:ext>
                </a:extLst>
              </p:cNvPr>
              <p:cNvSpPr txBox="1"/>
              <p:nvPr/>
            </p:nvSpPr>
            <p:spPr>
              <a:xfrm>
                <a:off x="6242541" y="5766326"/>
                <a:ext cx="218753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75000"/>
                            </a:schemeClr>
                          </a:solidFill>
                          <a:latin typeface="Cambria Math" panose="02040503050406030204" pitchFamily="18" charset="0"/>
                          <a:ea typeface="Cambria Math" panose="02040503050406030204" pitchFamily="18" charset="0"/>
                        </a:rPr>
                        <m:t>⇒</m:t>
                      </m:r>
                      <m:r>
                        <a:rPr lang="en-US" sz="20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000" b="1" i="1">
                              <a:solidFill>
                                <a:schemeClr val="accent5">
                                  <a:lumMod val="75000"/>
                                </a:schemeClr>
                              </a:solidFill>
                              <a:latin typeface="Cambria Math" panose="02040503050406030204" pitchFamily="18" charset="0"/>
                              <a:ea typeface="Cambria Math" panose="02040503050406030204" pitchFamily="18" charset="0"/>
                            </a:rPr>
                          </m:ctrlPr>
                        </m:dPr>
                        <m:e>
                          <m:r>
                            <a:rPr lang="en-US" sz="2000" b="1" i="1">
                              <a:solidFill>
                                <a:srgbClr val="257F17"/>
                              </a:solidFill>
                              <a:latin typeface="Cambria Math" panose="02040503050406030204" pitchFamily="18" charset="0"/>
                              <a:ea typeface="Cambria Math" panose="02040503050406030204" pitchFamily="18" charset="0"/>
                            </a:rPr>
                            <m:t>𝒚</m:t>
                          </m:r>
                        </m:e>
                      </m:d>
                      <m:r>
                        <a:rPr lang="en-US" sz="2000" b="1" i="0" smtClean="0">
                          <a:solidFill>
                            <a:schemeClr val="bg1"/>
                          </a:solidFill>
                          <a:latin typeface="Cambria Math" panose="02040503050406030204" pitchFamily="18" charset="0"/>
                        </a:rPr>
                        <m:t>&gt;=</m:t>
                      </m:r>
                      <m:r>
                        <a:rPr lang="en-US" sz="2000" b="1" i="1">
                          <a:solidFill>
                            <a:srgbClr val="257F17"/>
                          </a:solidFill>
                          <a:latin typeface="Cambria Math" panose="02040503050406030204" pitchFamily="18" charset="0"/>
                        </a:rPr>
                        <m:t>𝒇</m:t>
                      </m:r>
                      <m:d>
                        <m:dPr>
                          <m:ctrlPr>
                            <a:rPr lang="en-US" sz="2000" b="1" i="1">
                              <a:solidFill>
                                <a:srgbClr val="257F17"/>
                              </a:solidFill>
                              <a:latin typeface="Cambria Math" panose="02040503050406030204" pitchFamily="18" charset="0"/>
                            </a:rPr>
                          </m:ctrlPr>
                        </m:dPr>
                        <m:e>
                          <m:r>
                            <a:rPr lang="en-US" sz="20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000" b="1" i="1">
                                  <a:solidFill>
                                    <a:schemeClr val="accent5">
                                      <a:lumMod val="75000"/>
                                    </a:schemeClr>
                                  </a:solidFill>
                                  <a:latin typeface="Cambria Math" panose="02040503050406030204" pitchFamily="18" charset="0"/>
                                  <a:ea typeface="Cambria Math" panose="02040503050406030204" pitchFamily="18" charset="0"/>
                                </a:rPr>
                              </m:ctrlPr>
                            </m:dPr>
                            <m:e>
                              <m:r>
                                <a:rPr lang="en-US" sz="2000" b="1" i="1">
                                  <a:solidFill>
                                    <a:schemeClr val="accent2">
                                      <a:lumMod val="75000"/>
                                    </a:schemeClr>
                                  </a:solidFill>
                                  <a:latin typeface="Cambria Math" panose="02040503050406030204" pitchFamily="18" charset="0"/>
                                  <a:ea typeface="Cambria Math" panose="02040503050406030204" pitchFamily="18" charset="0"/>
                                </a:rPr>
                                <m:t>𝒙</m:t>
                              </m:r>
                            </m:e>
                          </m:d>
                        </m:e>
                      </m:d>
                    </m:oMath>
                  </m:oMathPara>
                </a14:m>
                <a:endParaRPr lang="en-US" sz="2000" b="1" dirty="0"/>
              </a:p>
            </p:txBody>
          </p:sp>
        </mc:Choice>
        <mc:Fallback xmlns="">
          <p:sp>
            <p:nvSpPr>
              <p:cNvPr id="138" name="TextBox 137">
                <a:extLst>
                  <a:ext uri="{FF2B5EF4-FFF2-40B4-BE49-F238E27FC236}">
                    <a16:creationId xmlns:a16="http://schemas.microsoft.com/office/drawing/2014/main" id="{55730137-19A5-0842-BAFD-5509040710F1}"/>
                  </a:ext>
                </a:extLst>
              </p:cNvPr>
              <p:cNvSpPr txBox="1">
                <a:spLocks noRot="1" noChangeAspect="1" noMove="1" noResize="1" noEditPoints="1" noAdjustHandles="1" noChangeArrowheads="1" noChangeShapeType="1" noTextEdit="1"/>
              </p:cNvSpPr>
              <p:nvPr/>
            </p:nvSpPr>
            <p:spPr>
              <a:xfrm>
                <a:off x="6242541" y="5766326"/>
                <a:ext cx="2187535" cy="307777"/>
              </a:xfrm>
              <a:prstGeom prst="rect">
                <a:avLst/>
              </a:prstGeom>
              <a:blipFill>
                <a:blip r:embed="rId33"/>
                <a:stretch>
                  <a:fillRect l="-2907" b="-3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a:extLst>
                  <a:ext uri="{FF2B5EF4-FFF2-40B4-BE49-F238E27FC236}">
                    <a16:creationId xmlns:a16="http://schemas.microsoft.com/office/drawing/2014/main" id="{89E052FB-5485-5847-A825-1D4B4FE06883}"/>
                  </a:ext>
                </a:extLst>
              </p:cNvPr>
              <p:cNvSpPr/>
              <p:nvPr/>
            </p:nvSpPr>
            <p:spPr>
              <a:xfrm>
                <a:off x="256540" y="2846468"/>
                <a:ext cx="1205715" cy="394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257F17"/>
                              </a:solidFill>
                              <a:latin typeface="Cambria Math" panose="02040503050406030204" pitchFamily="18" charset="0"/>
                              <a:ea typeface="Cambria Math" panose="02040503050406030204" pitchFamily="18" charset="0"/>
                            </a:rPr>
                          </m:ctrlPr>
                        </m:sSubPr>
                        <m:e>
                          <m:r>
                            <a:rPr lang="en-US" b="1" i="1">
                              <a:solidFill>
                                <a:srgbClr val="257F17"/>
                              </a:solidFill>
                              <a:latin typeface="Cambria Math" panose="02040503050406030204" pitchFamily="18" charset="0"/>
                              <a:ea typeface="Cambria Math" panose="02040503050406030204" pitchFamily="18" charset="0"/>
                            </a:rPr>
                            <m:t>𝒚</m:t>
                          </m:r>
                        </m:e>
                        <m:sub>
                          <m:r>
                            <a:rPr lang="en-US" b="1" i="1">
                              <a:solidFill>
                                <a:srgbClr val="257F17"/>
                              </a:solidFill>
                              <a:latin typeface="Cambria Math" panose="02040503050406030204" pitchFamily="18" charset="0"/>
                              <a:ea typeface="Cambria Math" panose="02040503050406030204" pitchFamily="18" charset="0"/>
                            </a:rPr>
                            <m:t>𝒆𝒙𝒑𝒆𝒄𝒕𝒆𝒅</m:t>
                          </m:r>
                          <m:r>
                            <a:rPr lang="en-US" b="1" i="1">
                              <a:solidFill>
                                <a:srgbClr val="257F17"/>
                              </a:solidFill>
                              <a:latin typeface="Cambria Math" panose="02040503050406030204" pitchFamily="18" charset="0"/>
                              <a:ea typeface="Cambria Math" panose="02040503050406030204" pitchFamily="18" charset="0"/>
                            </a:rPr>
                            <m:t>  </m:t>
                          </m:r>
                        </m:sub>
                      </m:sSub>
                    </m:oMath>
                  </m:oMathPara>
                </a14:m>
                <a:endParaRPr lang="en-US" dirty="0"/>
              </a:p>
            </p:txBody>
          </p:sp>
        </mc:Choice>
        <mc:Fallback xmlns="">
          <p:sp>
            <p:nvSpPr>
              <p:cNvPr id="156" name="Rectangle 155">
                <a:extLst>
                  <a:ext uri="{FF2B5EF4-FFF2-40B4-BE49-F238E27FC236}">
                    <a16:creationId xmlns:a16="http://schemas.microsoft.com/office/drawing/2014/main" id="{89E052FB-5485-5847-A825-1D4B4FE06883}"/>
                  </a:ext>
                </a:extLst>
              </p:cNvPr>
              <p:cNvSpPr>
                <a:spLocks noRot="1" noChangeAspect="1" noMove="1" noResize="1" noEditPoints="1" noAdjustHandles="1" noChangeArrowheads="1" noChangeShapeType="1" noTextEdit="1"/>
              </p:cNvSpPr>
              <p:nvPr/>
            </p:nvSpPr>
            <p:spPr>
              <a:xfrm>
                <a:off x="256540" y="2846468"/>
                <a:ext cx="1205715" cy="394210"/>
              </a:xfrm>
              <a:prstGeom prst="rect">
                <a:avLst/>
              </a:prstGeom>
              <a:blipFill>
                <a:blip r:embed="rId34"/>
                <a:stretch>
                  <a:fillRect b="-9375"/>
                </a:stretch>
              </a:blipFill>
            </p:spPr>
            <p:txBody>
              <a:bodyPr/>
              <a:lstStyle/>
              <a:p>
                <a:r>
                  <a:rPr lang="en-US">
                    <a:noFill/>
                  </a:rPr>
                  <a:t> </a:t>
                </a:r>
              </a:p>
            </p:txBody>
          </p:sp>
        </mc:Fallback>
      </mc:AlternateContent>
      <p:cxnSp>
        <p:nvCxnSpPr>
          <p:cNvPr id="157" name="Straight Connector 156">
            <a:extLst>
              <a:ext uri="{FF2B5EF4-FFF2-40B4-BE49-F238E27FC236}">
                <a16:creationId xmlns:a16="http://schemas.microsoft.com/office/drawing/2014/main" id="{8D9374A3-8D0D-044C-8926-AA2A3BDBD4B5}"/>
              </a:ext>
            </a:extLst>
          </p:cNvPr>
          <p:cNvCxnSpPr>
            <a:cxnSpLocks/>
          </p:cNvCxnSpPr>
          <p:nvPr/>
        </p:nvCxnSpPr>
        <p:spPr>
          <a:xfrm>
            <a:off x="1360185" y="3146281"/>
            <a:ext cx="3213689" cy="0"/>
          </a:xfrm>
          <a:prstGeom prst="line">
            <a:avLst/>
          </a:prstGeom>
          <a:ln w="25400">
            <a:solidFill>
              <a:srgbClr val="257F17"/>
            </a:solidFill>
            <a:prstDash val="dash"/>
          </a:ln>
        </p:spPr>
        <p:style>
          <a:lnRef idx="2">
            <a:schemeClr val="accent1"/>
          </a:lnRef>
          <a:fillRef idx="0">
            <a:schemeClr val="accent1"/>
          </a:fillRef>
          <a:effectRef idx="1">
            <a:schemeClr val="accent1"/>
          </a:effectRef>
          <a:fontRef idx="minor">
            <a:schemeClr val="tx1"/>
          </a:fontRef>
        </p:style>
      </p:cxnSp>
      <p:grpSp>
        <p:nvGrpSpPr>
          <p:cNvPr id="178" name="Group 177">
            <a:extLst>
              <a:ext uri="{FF2B5EF4-FFF2-40B4-BE49-F238E27FC236}">
                <a16:creationId xmlns:a16="http://schemas.microsoft.com/office/drawing/2014/main" id="{E65CBF07-086C-0740-88A9-9E2D36EE9059}"/>
              </a:ext>
            </a:extLst>
          </p:cNvPr>
          <p:cNvGrpSpPr/>
          <p:nvPr/>
        </p:nvGrpSpPr>
        <p:grpSpPr>
          <a:xfrm>
            <a:off x="8397487" y="4267200"/>
            <a:ext cx="1648278" cy="1725661"/>
            <a:chOff x="8397487" y="4267200"/>
            <a:chExt cx="1648278" cy="1725661"/>
          </a:xfrm>
        </p:grpSpPr>
        <p:sp>
          <p:nvSpPr>
            <p:cNvPr id="173" name="Triangle 172">
              <a:extLst>
                <a:ext uri="{FF2B5EF4-FFF2-40B4-BE49-F238E27FC236}">
                  <a16:creationId xmlns:a16="http://schemas.microsoft.com/office/drawing/2014/main" id="{C16ECD96-3278-C14B-9061-6FB5CA510185}"/>
                </a:ext>
              </a:extLst>
            </p:cNvPr>
            <p:cNvSpPr/>
            <p:nvPr/>
          </p:nvSpPr>
          <p:spPr>
            <a:xfrm rot="16200000">
              <a:off x="8386478" y="5817386"/>
              <a:ext cx="172505" cy="150487"/>
            </a:xfrm>
            <a:prstGeom prst="triangle">
              <a:avLst/>
            </a:prstGeom>
            <a:solidFill>
              <a:schemeClr val="bg1">
                <a:lumMod val="85000"/>
                <a:lumOff val="15000"/>
              </a:schemeClr>
            </a:solidFill>
            <a:ln w="25400">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74" name="Freeform 173">
              <a:extLst>
                <a:ext uri="{FF2B5EF4-FFF2-40B4-BE49-F238E27FC236}">
                  <a16:creationId xmlns:a16="http://schemas.microsoft.com/office/drawing/2014/main" id="{E88ABB8F-9B1D-B34A-932C-59034B4A8816}"/>
                </a:ext>
              </a:extLst>
            </p:cNvPr>
            <p:cNvSpPr/>
            <p:nvPr/>
          </p:nvSpPr>
          <p:spPr>
            <a:xfrm>
              <a:off x="8520545" y="4267200"/>
              <a:ext cx="1525220" cy="1725661"/>
            </a:xfrm>
            <a:custGeom>
              <a:avLst/>
              <a:gdLst>
                <a:gd name="connsiteX0" fmla="*/ 1371600 w 1525220"/>
                <a:gd name="connsiteY0" fmla="*/ 0 h 1725661"/>
                <a:gd name="connsiteX1" fmla="*/ 1399310 w 1525220"/>
                <a:gd name="connsiteY1" fmla="*/ 1607127 h 1725661"/>
                <a:gd name="connsiteX2" fmla="*/ 0 w 1525220"/>
                <a:gd name="connsiteY2" fmla="*/ 1607127 h 1725661"/>
              </a:gdLst>
              <a:ahLst/>
              <a:cxnLst>
                <a:cxn ang="0">
                  <a:pos x="connsiteX0" y="connsiteY0"/>
                </a:cxn>
                <a:cxn ang="0">
                  <a:pos x="connsiteX1" y="connsiteY1"/>
                </a:cxn>
                <a:cxn ang="0">
                  <a:pos x="connsiteX2" y="connsiteY2"/>
                </a:cxn>
              </a:cxnLst>
              <a:rect l="l" t="t" r="r" b="b"/>
              <a:pathLst>
                <a:path w="1525220" h="1725661">
                  <a:moveTo>
                    <a:pt x="1371600" y="0"/>
                  </a:moveTo>
                  <a:cubicBezTo>
                    <a:pt x="1499755" y="669636"/>
                    <a:pt x="1627910" y="1339273"/>
                    <a:pt x="1399310" y="1607127"/>
                  </a:cubicBezTo>
                  <a:cubicBezTo>
                    <a:pt x="1170710" y="1874981"/>
                    <a:pt x="230909" y="1604818"/>
                    <a:pt x="0" y="1607127"/>
                  </a:cubicBezTo>
                </a:path>
              </a:pathLst>
            </a:custGeom>
            <a:noFill/>
            <a:ln w="31750">
              <a:solidFill>
                <a:schemeClr val="tx1">
                  <a:lumMod val="90000"/>
                  <a:lumOff val="10000"/>
                </a:schemeClr>
              </a:solidFill>
            </a:ln>
          </p:spPr>
          <p:txBody>
            <a:bodyPr rtlCol="0" anchor="ctr"/>
            <a:lstStyle/>
            <a:p>
              <a:pPr algn="ctr"/>
              <a:endParaRPr lang="en-US"/>
            </a:p>
          </p:txBody>
        </p:sp>
      </p:grpSp>
      <p:grpSp>
        <p:nvGrpSpPr>
          <p:cNvPr id="177" name="Group 176">
            <a:extLst>
              <a:ext uri="{FF2B5EF4-FFF2-40B4-BE49-F238E27FC236}">
                <a16:creationId xmlns:a16="http://schemas.microsoft.com/office/drawing/2014/main" id="{E6D229D8-DC29-2646-94E7-736ABD1E1047}"/>
              </a:ext>
            </a:extLst>
          </p:cNvPr>
          <p:cNvGrpSpPr/>
          <p:nvPr/>
        </p:nvGrpSpPr>
        <p:grpSpPr>
          <a:xfrm>
            <a:off x="10225743" y="2964873"/>
            <a:ext cx="1399377" cy="3384836"/>
            <a:chOff x="10225743" y="2964873"/>
            <a:chExt cx="1399377" cy="3384836"/>
          </a:xfrm>
        </p:grpSpPr>
        <p:sp>
          <p:nvSpPr>
            <p:cNvPr id="175" name="Freeform 174">
              <a:extLst>
                <a:ext uri="{FF2B5EF4-FFF2-40B4-BE49-F238E27FC236}">
                  <a16:creationId xmlns:a16="http://schemas.microsoft.com/office/drawing/2014/main" id="{5E60D81C-27B2-4845-903D-5CA8781D5FDE}"/>
                </a:ext>
              </a:extLst>
            </p:cNvPr>
            <p:cNvSpPr/>
            <p:nvPr/>
          </p:nvSpPr>
          <p:spPr>
            <a:xfrm>
              <a:off x="10238509" y="2964873"/>
              <a:ext cx="1386611" cy="3338945"/>
            </a:xfrm>
            <a:custGeom>
              <a:avLst/>
              <a:gdLst>
                <a:gd name="connsiteX0" fmla="*/ 609600 w 1386611"/>
                <a:gd name="connsiteY0" fmla="*/ 0 h 3338945"/>
                <a:gd name="connsiteX1" fmla="*/ 1371600 w 1386611"/>
                <a:gd name="connsiteY1" fmla="*/ 2202872 h 3338945"/>
                <a:gd name="connsiteX2" fmla="*/ 0 w 1386611"/>
                <a:gd name="connsiteY2" fmla="*/ 3338945 h 3338945"/>
              </a:gdLst>
              <a:ahLst/>
              <a:cxnLst>
                <a:cxn ang="0">
                  <a:pos x="connsiteX0" y="connsiteY0"/>
                </a:cxn>
                <a:cxn ang="0">
                  <a:pos x="connsiteX1" y="connsiteY1"/>
                </a:cxn>
                <a:cxn ang="0">
                  <a:pos x="connsiteX2" y="connsiteY2"/>
                </a:cxn>
              </a:cxnLst>
              <a:rect l="l" t="t" r="r" b="b"/>
              <a:pathLst>
                <a:path w="1386611" h="3338945">
                  <a:moveTo>
                    <a:pt x="609600" y="0"/>
                  </a:moveTo>
                  <a:cubicBezTo>
                    <a:pt x="1041400" y="823190"/>
                    <a:pt x="1473200" y="1646381"/>
                    <a:pt x="1371600" y="2202872"/>
                  </a:cubicBezTo>
                  <a:cubicBezTo>
                    <a:pt x="1270000" y="2759363"/>
                    <a:pt x="223982" y="3149600"/>
                    <a:pt x="0" y="3338945"/>
                  </a:cubicBezTo>
                </a:path>
              </a:pathLst>
            </a:custGeom>
            <a:noFill/>
            <a:ln w="31750">
              <a:solidFill>
                <a:schemeClr val="tx1">
                  <a:lumMod val="90000"/>
                  <a:lumOff val="10000"/>
                </a:schemeClr>
              </a:solidFill>
            </a:ln>
          </p:spPr>
          <p:txBody>
            <a:bodyPr rtlCol="0" anchor="ctr"/>
            <a:lstStyle/>
            <a:p>
              <a:pPr algn="ctr"/>
              <a:endParaRPr lang="en-US"/>
            </a:p>
          </p:txBody>
        </p:sp>
        <p:sp>
          <p:nvSpPr>
            <p:cNvPr id="176" name="Triangle 175">
              <a:extLst>
                <a:ext uri="{FF2B5EF4-FFF2-40B4-BE49-F238E27FC236}">
                  <a16:creationId xmlns:a16="http://schemas.microsoft.com/office/drawing/2014/main" id="{CF3385F7-AF00-7942-800E-46AB50F7D784}"/>
                </a:ext>
              </a:extLst>
            </p:cNvPr>
            <p:cNvSpPr/>
            <p:nvPr/>
          </p:nvSpPr>
          <p:spPr>
            <a:xfrm rot="16200000">
              <a:off x="10214734" y="6188213"/>
              <a:ext cx="172505" cy="150487"/>
            </a:xfrm>
            <a:prstGeom prst="triangle">
              <a:avLst/>
            </a:prstGeom>
            <a:solidFill>
              <a:schemeClr val="bg1">
                <a:lumMod val="85000"/>
                <a:lumOff val="15000"/>
              </a:schemeClr>
            </a:solidFill>
            <a:ln w="25400">
              <a:solidFill>
                <a:schemeClr val="accent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337325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blinds(horizontal)">
                                      <p:cBhvr>
                                        <p:cTn id="10" dur="5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blinds(horizontal)">
                                      <p:cBhvr>
                                        <p:cTn id="15" dur="500"/>
                                        <p:tgtEl>
                                          <p:spTgt spid="6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blinds(horizontal)">
                                      <p:cBhvr>
                                        <p:cTn id="26" dur="50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blinds(horizontal)">
                                      <p:cBhvr>
                                        <p:cTn id="36" dur="500"/>
                                        <p:tgtEl>
                                          <p:spTgt spid="7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28"/>
                                        </p:tgtEl>
                                        <p:attrNameLst>
                                          <p:attrName>style.visibility</p:attrName>
                                        </p:attrNameLst>
                                      </p:cBhvr>
                                      <p:to>
                                        <p:strVal val="visible"/>
                                      </p:to>
                                    </p:set>
                                    <p:animEffect transition="in" filter="blinds(horizontal)">
                                      <p:cBhvr>
                                        <p:cTn id="39" dur="500"/>
                                        <p:tgtEl>
                                          <p:spTgt spid="12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blinds(horizontal)">
                                      <p:cBhvr>
                                        <p:cTn id="44" dur="500"/>
                                        <p:tgtEl>
                                          <p:spTgt spid="11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blinds(horizontal)">
                                      <p:cBhvr>
                                        <p:cTn id="47" dur="500"/>
                                        <p:tgtEl>
                                          <p:spTgt spid="8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linds(horizontal)">
                                      <p:cBhvr>
                                        <p:cTn id="50" dur="500"/>
                                        <p:tgtEl>
                                          <p:spTgt spid="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par>
                                <p:cTn id="54" presetID="3" presetClass="entr" presetSubtype="10" fill="hold" nodeType="with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blinds(horizontal)">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75"/>
                                        </p:tgtEl>
                                        <p:attrNameLst>
                                          <p:attrName>style.visibility</p:attrName>
                                        </p:attrNameLst>
                                      </p:cBhvr>
                                      <p:to>
                                        <p:strVal val="visible"/>
                                      </p:to>
                                    </p:set>
                                    <p:animEffect transition="in" filter="blinds(horizontal)">
                                      <p:cBhvr>
                                        <p:cTn id="61" dur="500"/>
                                        <p:tgtEl>
                                          <p:spTgt spid="75"/>
                                        </p:tgtEl>
                                      </p:cBhvr>
                                    </p:animEffect>
                                  </p:childTnLst>
                                </p:cTn>
                              </p:par>
                              <p:par>
                                <p:cTn id="62" presetID="3" presetClass="entr" presetSubtype="10" fill="hold"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blinds(horizontal)">
                                      <p:cBhvr>
                                        <p:cTn id="64" dur="500"/>
                                        <p:tgtEl>
                                          <p:spTgt spid="79"/>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118"/>
                                        </p:tgtEl>
                                        <p:attrNameLst>
                                          <p:attrName>style.visibility</p:attrName>
                                        </p:attrNameLst>
                                      </p:cBhvr>
                                      <p:to>
                                        <p:strVal val="visible"/>
                                      </p:to>
                                    </p:set>
                                    <p:animEffect transition="in" filter="blinds(horizontal)">
                                      <p:cBhvr>
                                        <p:cTn id="67" dur="500"/>
                                        <p:tgtEl>
                                          <p:spTgt spid="11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1"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blinds(horizontal)">
                                      <p:cBhvr>
                                        <p:cTn id="72" dur="500"/>
                                        <p:tgtEl>
                                          <p:spTgt spid="12"/>
                                        </p:tgtEl>
                                      </p:cBhvr>
                                    </p:animEffect>
                                  </p:childTnLst>
                                </p:cTn>
                              </p:par>
                              <p:par>
                                <p:cTn id="73" presetID="3" presetClass="entr" presetSubtype="1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blinds(horizontal)">
                                      <p:cBhvr>
                                        <p:cTn id="75" dur="500"/>
                                        <p:tgtEl>
                                          <p:spTgt spid="18"/>
                                        </p:tgtEl>
                                      </p:cBhvr>
                                    </p:animEffect>
                                  </p:childTnLst>
                                </p:cTn>
                              </p:par>
                              <p:par>
                                <p:cTn id="76" presetID="3" presetClass="entr" presetSubtype="10" fill="hold"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blinds(horizontal)">
                                      <p:cBhvr>
                                        <p:cTn id="78" dur="500"/>
                                        <p:tgtEl>
                                          <p:spTgt spid="82"/>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blinds(horizontal)">
                                      <p:cBhvr>
                                        <p:cTn id="81" dur="500"/>
                                        <p:tgtEl>
                                          <p:spTgt spid="71"/>
                                        </p:tgtEl>
                                      </p:cBhvr>
                                    </p:animEffect>
                                  </p:childTnLst>
                                </p:cTn>
                              </p:par>
                              <p:par>
                                <p:cTn id="82" presetID="3" presetClass="entr" presetSubtype="10" fill="hold"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blinds(horizontal)">
                                      <p:cBhvr>
                                        <p:cTn id="84" dur="500"/>
                                        <p:tgtEl>
                                          <p:spTgt spid="53"/>
                                        </p:tgtEl>
                                      </p:cBhvr>
                                    </p:animEffect>
                                  </p:childTnLst>
                                </p:cTn>
                              </p:par>
                              <p:par>
                                <p:cTn id="85" presetID="3" presetClass="entr" presetSubtype="10" fill="hold"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blinds(horizontal)">
                                      <p:cBhvr>
                                        <p:cTn id="87" dur="500"/>
                                        <p:tgtEl>
                                          <p:spTgt spid="55"/>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blinds(horizontal)">
                                      <p:cBhvr>
                                        <p:cTn id="90" dur="500"/>
                                        <p:tgtEl>
                                          <p:spTgt spid="58"/>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blinds(horizontal)">
                                      <p:cBhvr>
                                        <p:cTn id="95" dur="500"/>
                                        <p:tgtEl>
                                          <p:spTgt spid="113"/>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157"/>
                                        </p:tgtEl>
                                        <p:attrNameLst>
                                          <p:attrName>style.visibility</p:attrName>
                                        </p:attrNameLst>
                                      </p:cBhvr>
                                      <p:to>
                                        <p:strVal val="visible"/>
                                      </p:to>
                                    </p:set>
                                    <p:animEffect transition="in" filter="blinds(horizontal)">
                                      <p:cBhvr>
                                        <p:cTn id="100" dur="500"/>
                                        <p:tgtEl>
                                          <p:spTgt spid="157"/>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56"/>
                                        </p:tgtEl>
                                        <p:attrNameLst>
                                          <p:attrName>style.visibility</p:attrName>
                                        </p:attrNameLst>
                                      </p:cBhvr>
                                      <p:to>
                                        <p:strVal val="visible"/>
                                      </p:to>
                                    </p:set>
                                    <p:animEffect transition="in" filter="blinds(horizontal)">
                                      <p:cBhvr>
                                        <p:cTn id="103" dur="500"/>
                                        <p:tgtEl>
                                          <p:spTgt spid="156"/>
                                        </p:tgtEl>
                                      </p:cBhvr>
                                    </p:animEffect>
                                  </p:childTnLst>
                                </p:cTn>
                              </p:par>
                              <p:par>
                                <p:cTn id="104" presetID="3" presetClass="entr" presetSubtype="10" fill="hold" nodeType="with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blinds(horizontal)">
                                      <p:cBhvr>
                                        <p:cTn id="106" dur="500"/>
                                        <p:tgtEl>
                                          <p:spTgt spid="72"/>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blinds(horizontal)">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8"/>
                                        </p:tgtEl>
                                        <p:attrNameLst>
                                          <p:attrName>style.visibility</p:attrName>
                                        </p:attrNameLst>
                                      </p:cBhvr>
                                      <p:to>
                                        <p:strVal val="visible"/>
                                      </p:to>
                                    </p:set>
                                    <p:animEffect transition="in" filter="blinds(horizontal)">
                                      <p:cBhvr>
                                        <p:cTn id="114" dur="500"/>
                                        <p:tgtEl>
                                          <p:spTgt spid="8"/>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blinds(horizontal)">
                                      <p:cBhvr>
                                        <p:cTn id="119" dur="500"/>
                                        <p:tgtEl>
                                          <p:spTgt spid="54"/>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nodeType="click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blinds(horizontal)">
                                      <p:cBhvr>
                                        <p:cTn id="124" dur="500"/>
                                        <p:tgtEl>
                                          <p:spTgt spid="83"/>
                                        </p:tgtEl>
                                      </p:cBhvr>
                                    </p:animEffect>
                                  </p:childTnLst>
                                </p:cTn>
                              </p:par>
                              <p:par>
                                <p:cTn id="125" presetID="3" presetClass="entr" presetSubtype="10"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blinds(horizontal)">
                                      <p:cBhvr>
                                        <p:cTn id="127" dur="500"/>
                                        <p:tgtEl>
                                          <p:spTgt spid="81"/>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blinds(horizontal)">
                                      <p:cBhvr>
                                        <p:cTn id="130" dur="500"/>
                                        <p:tgtEl>
                                          <p:spTgt spid="44"/>
                                        </p:tgtEl>
                                      </p:cBhvr>
                                    </p:animEffect>
                                  </p:childTnLst>
                                </p:cTn>
                              </p:par>
                              <p:par>
                                <p:cTn id="131" presetID="3" presetClass="entr" presetSubtype="10" fill="hold"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blinds(horizontal)">
                                      <p:cBhvr>
                                        <p:cTn id="133" dur="500"/>
                                        <p:tgtEl>
                                          <p:spTgt spid="77"/>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80"/>
                                        </p:tgtEl>
                                        <p:attrNameLst>
                                          <p:attrName>style.visibility</p:attrName>
                                        </p:attrNameLst>
                                      </p:cBhvr>
                                      <p:to>
                                        <p:strVal val="visible"/>
                                      </p:to>
                                    </p:set>
                                    <p:animEffect transition="in" filter="blinds(horizontal)">
                                      <p:cBhvr>
                                        <p:cTn id="136" dur="500"/>
                                        <p:tgtEl>
                                          <p:spTgt spid="80"/>
                                        </p:tgtEl>
                                      </p:cBhvr>
                                    </p:animEffect>
                                  </p:childTnLst>
                                </p:cTn>
                              </p:par>
                              <p:par>
                                <p:cTn id="137" presetID="3" presetClass="entr" presetSubtype="10" fill="hold"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blinds(horizontal)">
                                      <p:cBhvr>
                                        <p:cTn id="139" dur="500"/>
                                        <p:tgtEl>
                                          <p:spTgt spid="60"/>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blinds(horizontal)">
                                      <p:cBhvr>
                                        <p:cTn id="142" dur="500"/>
                                        <p:tgtEl>
                                          <p:spTgt spid="65"/>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blinds(horizontal)">
                                      <p:cBhvr>
                                        <p:cTn id="147" dur="500"/>
                                        <p:tgtEl>
                                          <p:spTgt spid="67"/>
                                        </p:tgtEl>
                                      </p:cBhvr>
                                    </p:animEffect>
                                  </p:childTnLst>
                                </p:cTn>
                              </p:par>
                              <p:par>
                                <p:cTn id="148" presetID="3" presetClass="entr" presetSubtype="10" fill="hold" nodeType="withEffect">
                                  <p:stCondLst>
                                    <p:cond delay="0"/>
                                  </p:stCondLst>
                                  <p:childTnLst>
                                    <p:set>
                                      <p:cBhvr>
                                        <p:cTn id="149" dur="1" fill="hold">
                                          <p:stCondLst>
                                            <p:cond delay="0"/>
                                          </p:stCondLst>
                                        </p:cTn>
                                        <p:tgtEl>
                                          <p:spTgt spid="95"/>
                                        </p:tgtEl>
                                        <p:attrNameLst>
                                          <p:attrName>style.visibility</p:attrName>
                                        </p:attrNameLst>
                                      </p:cBhvr>
                                      <p:to>
                                        <p:strVal val="visible"/>
                                      </p:to>
                                    </p:set>
                                    <p:animEffect transition="in" filter="blinds(horizontal)">
                                      <p:cBhvr>
                                        <p:cTn id="150" dur="500"/>
                                        <p:tgtEl>
                                          <p:spTgt spid="95"/>
                                        </p:tgtEl>
                                      </p:cBhvr>
                                    </p:animEffect>
                                  </p:childTnLst>
                                </p:cTn>
                              </p:par>
                              <p:par>
                                <p:cTn id="151" presetID="3" presetClass="entr" presetSubtype="10" fill="hold" nodeType="withEffect">
                                  <p:stCondLst>
                                    <p:cond delay="0"/>
                                  </p:stCondLst>
                                  <p:childTnLst>
                                    <p:set>
                                      <p:cBhvr>
                                        <p:cTn id="152" dur="1" fill="hold">
                                          <p:stCondLst>
                                            <p:cond delay="0"/>
                                          </p:stCondLst>
                                        </p:cTn>
                                        <p:tgtEl>
                                          <p:spTgt spid="105"/>
                                        </p:tgtEl>
                                        <p:attrNameLst>
                                          <p:attrName>style.visibility</p:attrName>
                                        </p:attrNameLst>
                                      </p:cBhvr>
                                      <p:to>
                                        <p:strVal val="visible"/>
                                      </p:to>
                                    </p:set>
                                    <p:animEffect transition="in" filter="blinds(horizontal)">
                                      <p:cBhvr>
                                        <p:cTn id="153" dur="500"/>
                                        <p:tgtEl>
                                          <p:spTgt spid="105"/>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blinds(horizontal)">
                                      <p:cBhvr>
                                        <p:cTn id="156" dur="500"/>
                                        <p:tgtEl>
                                          <p:spTgt spid="34"/>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grpId="0" nodeType="clickEffect">
                                  <p:stCondLst>
                                    <p:cond delay="0"/>
                                  </p:stCondLst>
                                  <p:childTnLst>
                                    <p:set>
                                      <p:cBhvr>
                                        <p:cTn id="160" dur="1" fill="hold">
                                          <p:stCondLst>
                                            <p:cond delay="0"/>
                                          </p:stCondLst>
                                        </p:cTn>
                                        <p:tgtEl>
                                          <p:spTgt spid="74"/>
                                        </p:tgtEl>
                                        <p:attrNameLst>
                                          <p:attrName>style.visibility</p:attrName>
                                        </p:attrNameLst>
                                      </p:cBhvr>
                                      <p:to>
                                        <p:strVal val="visible"/>
                                      </p:to>
                                    </p:set>
                                    <p:animEffect transition="in" filter="blinds(horizontal)">
                                      <p:cBhvr>
                                        <p:cTn id="161" dur="500"/>
                                        <p:tgtEl>
                                          <p:spTgt spid="74"/>
                                        </p:tgtEl>
                                      </p:cBhvr>
                                    </p:animEffect>
                                  </p:childTnLst>
                                </p:cTn>
                              </p:par>
                              <p:par>
                                <p:cTn id="162" presetID="3" presetClass="entr" presetSubtype="10" fill="hold" grpId="0" nodeType="withEffect">
                                  <p:stCondLst>
                                    <p:cond delay="0"/>
                                  </p:stCondLst>
                                  <p:childTnLst>
                                    <p:set>
                                      <p:cBhvr>
                                        <p:cTn id="163" dur="1" fill="hold">
                                          <p:stCondLst>
                                            <p:cond delay="0"/>
                                          </p:stCondLst>
                                        </p:cTn>
                                        <p:tgtEl>
                                          <p:spTgt spid="89"/>
                                        </p:tgtEl>
                                        <p:attrNameLst>
                                          <p:attrName>style.visibility</p:attrName>
                                        </p:attrNameLst>
                                      </p:cBhvr>
                                      <p:to>
                                        <p:strVal val="visible"/>
                                      </p:to>
                                    </p:set>
                                    <p:animEffect transition="in" filter="blinds(horizontal)">
                                      <p:cBhvr>
                                        <p:cTn id="164" dur="500"/>
                                        <p:tgtEl>
                                          <p:spTgt spid="89"/>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childTnLst>
                                    <p:set>
                                      <p:cBhvr>
                                        <p:cTn id="168" dur="1" fill="hold">
                                          <p:stCondLst>
                                            <p:cond delay="0"/>
                                          </p:stCondLst>
                                        </p:cTn>
                                        <p:tgtEl>
                                          <p:spTgt spid="87"/>
                                        </p:tgtEl>
                                        <p:attrNameLst>
                                          <p:attrName>style.visibility</p:attrName>
                                        </p:attrNameLst>
                                      </p:cBhvr>
                                      <p:to>
                                        <p:strVal val="visible"/>
                                      </p:to>
                                    </p:set>
                                    <p:animEffect transition="in" filter="blinds(horizontal)">
                                      <p:cBhvr>
                                        <p:cTn id="169" dur="500"/>
                                        <p:tgtEl>
                                          <p:spTgt spid="87"/>
                                        </p:tgtEl>
                                      </p:cBhvr>
                                    </p:animEffect>
                                  </p:childTnLst>
                                </p:cTn>
                              </p:par>
                              <p:par>
                                <p:cTn id="170" presetID="3" presetClass="entr" presetSubtype="10" fill="hold"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blinds(horizontal)">
                                      <p:cBhvr>
                                        <p:cTn id="172" dur="500"/>
                                        <p:tgtEl>
                                          <p:spTgt spid="67"/>
                                        </p:tgtEl>
                                      </p:cBhvr>
                                    </p:animEffect>
                                  </p:childTnLst>
                                </p:cTn>
                              </p:par>
                              <p:par>
                                <p:cTn id="173" presetID="3" presetClass="entr" presetSubtype="10" fill="hold" nodeType="withEffect">
                                  <p:stCondLst>
                                    <p:cond delay="0"/>
                                  </p:stCondLst>
                                  <p:childTnLst>
                                    <p:set>
                                      <p:cBhvr>
                                        <p:cTn id="174" dur="1" fill="hold">
                                          <p:stCondLst>
                                            <p:cond delay="0"/>
                                          </p:stCondLst>
                                        </p:cTn>
                                        <p:tgtEl>
                                          <p:spTgt spid="105"/>
                                        </p:tgtEl>
                                        <p:attrNameLst>
                                          <p:attrName>style.visibility</p:attrName>
                                        </p:attrNameLst>
                                      </p:cBhvr>
                                      <p:to>
                                        <p:strVal val="visible"/>
                                      </p:to>
                                    </p:set>
                                    <p:animEffect transition="in" filter="blinds(horizontal)">
                                      <p:cBhvr>
                                        <p:cTn id="175" dur="500"/>
                                        <p:tgtEl>
                                          <p:spTgt spid="105"/>
                                        </p:tgtEl>
                                      </p:cBhvr>
                                    </p:animEffect>
                                  </p:childTnLst>
                                </p:cTn>
                              </p:par>
                            </p:childTnLst>
                          </p:cTn>
                        </p:par>
                      </p:childTnLst>
                    </p:cTn>
                  </p:par>
                  <p:par>
                    <p:cTn id="176" fill="hold">
                      <p:stCondLst>
                        <p:cond delay="indefinite"/>
                      </p:stCondLst>
                      <p:childTnLst>
                        <p:par>
                          <p:cTn id="177" fill="hold">
                            <p:stCondLst>
                              <p:cond delay="0"/>
                            </p:stCondLst>
                            <p:childTnLst>
                              <p:par>
                                <p:cTn id="178" presetID="3" presetClass="entr" presetSubtype="10" fill="hold" grpId="0" nodeType="clickEffect">
                                  <p:stCondLst>
                                    <p:cond delay="0"/>
                                  </p:stCondLst>
                                  <p:childTnLst>
                                    <p:set>
                                      <p:cBhvr>
                                        <p:cTn id="179" dur="1" fill="hold">
                                          <p:stCondLst>
                                            <p:cond delay="0"/>
                                          </p:stCondLst>
                                        </p:cTn>
                                        <p:tgtEl>
                                          <p:spTgt spid="78"/>
                                        </p:tgtEl>
                                        <p:attrNameLst>
                                          <p:attrName>style.visibility</p:attrName>
                                        </p:attrNameLst>
                                      </p:cBhvr>
                                      <p:to>
                                        <p:strVal val="visible"/>
                                      </p:to>
                                    </p:set>
                                    <p:animEffect transition="in" filter="blinds(horizontal)">
                                      <p:cBhvr>
                                        <p:cTn id="180" dur="500"/>
                                        <p:tgtEl>
                                          <p:spTgt spid="78"/>
                                        </p:tgtEl>
                                      </p:cBhvr>
                                    </p:animEffect>
                                  </p:childTnLst>
                                </p:cTn>
                              </p:par>
                            </p:childTnLst>
                          </p:cTn>
                        </p:par>
                      </p:childTnLst>
                    </p:cTn>
                  </p:par>
                  <p:par>
                    <p:cTn id="181" fill="hold">
                      <p:stCondLst>
                        <p:cond delay="indefinite"/>
                      </p:stCondLst>
                      <p:childTnLst>
                        <p:par>
                          <p:cTn id="182" fill="hold">
                            <p:stCondLst>
                              <p:cond delay="0"/>
                            </p:stCondLst>
                            <p:childTnLst>
                              <p:par>
                                <p:cTn id="183" presetID="3" presetClass="entr" presetSubtype="10" fill="hold" nodeType="clickEffect">
                                  <p:stCondLst>
                                    <p:cond delay="0"/>
                                  </p:stCondLst>
                                  <p:childTnLst>
                                    <p:set>
                                      <p:cBhvr>
                                        <p:cTn id="184" dur="1" fill="hold">
                                          <p:stCondLst>
                                            <p:cond delay="0"/>
                                          </p:stCondLst>
                                        </p:cTn>
                                        <p:tgtEl>
                                          <p:spTgt spid="100"/>
                                        </p:tgtEl>
                                        <p:attrNameLst>
                                          <p:attrName>style.visibility</p:attrName>
                                        </p:attrNameLst>
                                      </p:cBhvr>
                                      <p:to>
                                        <p:strVal val="visible"/>
                                      </p:to>
                                    </p:set>
                                    <p:animEffect transition="in" filter="blinds(horizontal)">
                                      <p:cBhvr>
                                        <p:cTn id="185" dur="500"/>
                                        <p:tgtEl>
                                          <p:spTgt spid="100"/>
                                        </p:tgtEl>
                                      </p:cBhvr>
                                    </p:animEffect>
                                  </p:childTnLst>
                                </p:cTn>
                              </p:par>
                              <p:par>
                                <p:cTn id="186" presetID="3" presetClass="entr" presetSubtype="10" fill="hold" grpId="0" nodeType="withEffect">
                                  <p:stCondLst>
                                    <p:cond delay="0"/>
                                  </p:stCondLst>
                                  <p:childTnLst>
                                    <p:set>
                                      <p:cBhvr>
                                        <p:cTn id="187" dur="1" fill="hold">
                                          <p:stCondLst>
                                            <p:cond delay="0"/>
                                          </p:stCondLst>
                                        </p:cTn>
                                        <p:tgtEl>
                                          <p:spTgt spid="129"/>
                                        </p:tgtEl>
                                        <p:attrNameLst>
                                          <p:attrName>style.visibility</p:attrName>
                                        </p:attrNameLst>
                                      </p:cBhvr>
                                      <p:to>
                                        <p:strVal val="visible"/>
                                      </p:to>
                                    </p:set>
                                    <p:animEffect transition="in" filter="blinds(horizontal)">
                                      <p:cBhvr>
                                        <p:cTn id="188" dur="500"/>
                                        <p:tgtEl>
                                          <p:spTgt spid="129"/>
                                        </p:tgtEl>
                                      </p:cBhvr>
                                    </p:animEffect>
                                  </p:childTnLst>
                                </p:cTn>
                              </p:par>
                            </p:childTnLst>
                          </p:cTn>
                        </p:par>
                      </p:childTnLst>
                    </p:cTn>
                  </p:par>
                  <p:par>
                    <p:cTn id="189" fill="hold">
                      <p:stCondLst>
                        <p:cond delay="indefinite"/>
                      </p:stCondLst>
                      <p:childTnLst>
                        <p:par>
                          <p:cTn id="190" fill="hold">
                            <p:stCondLst>
                              <p:cond delay="0"/>
                            </p:stCondLst>
                            <p:childTnLst>
                              <p:par>
                                <p:cTn id="191" presetID="3" presetClass="entr" presetSubtype="10" fill="hold" grpId="0" nodeType="clickEffect">
                                  <p:stCondLst>
                                    <p:cond delay="0"/>
                                  </p:stCondLst>
                                  <p:childTnLst>
                                    <p:set>
                                      <p:cBhvr>
                                        <p:cTn id="192" dur="1" fill="hold">
                                          <p:stCondLst>
                                            <p:cond delay="0"/>
                                          </p:stCondLst>
                                        </p:cTn>
                                        <p:tgtEl>
                                          <p:spTgt spid="107"/>
                                        </p:tgtEl>
                                        <p:attrNameLst>
                                          <p:attrName>style.visibility</p:attrName>
                                        </p:attrNameLst>
                                      </p:cBhvr>
                                      <p:to>
                                        <p:strVal val="visible"/>
                                      </p:to>
                                    </p:set>
                                    <p:animEffect transition="in" filter="blinds(horizontal)">
                                      <p:cBhvr>
                                        <p:cTn id="193" dur="500"/>
                                        <p:tgtEl>
                                          <p:spTgt spid="107"/>
                                        </p:tgtEl>
                                      </p:cBhvr>
                                    </p:animEffect>
                                  </p:childTnLst>
                                </p:cTn>
                              </p:par>
                            </p:childTnLst>
                          </p:cTn>
                        </p:par>
                      </p:childTnLst>
                    </p:cTn>
                  </p:par>
                  <p:par>
                    <p:cTn id="194" fill="hold">
                      <p:stCondLst>
                        <p:cond delay="indefinite"/>
                      </p:stCondLst>
                      <p:childTnLst>
                        <p:par>
                          <p:cTn id="195" fill="hold">
                            <p:stCondLst>
                              <p:cond delay="0"/>
                            </p:stCondLst>
                            <p:childTnLst>
                              <p:par>
                                <p:cTn id="196" presetID="3" presetClass="entr" presetSubtype="10" fill="hold" grpId="0" nodeType="clickEffect">
                                  <p:stCondLst>
                                    <p:cond delay="0"/>
                                  </p:stCondLst>
                                  <p:childTnLst>
                                    <p:set>
                                      <p:cBhvr>
                                        <p:cTn id="197" dur="1" fill="hold">
                                          <p:stCondLst>
                                            <p:cond delay="0"/>
                                          </p:stCondLst>
                                        </p:cTn>
                                        <p:tgtEl>
                                          <p:spTgt spid="68"/>
                                        </p:tgtEl>
                                        <p:attrNameLst>
                                          <p:attrName>style.visibility</p:attrName>
                                        </p:attrNameLst>
                                      </p:cBhvr>
                                      <p:to>
                                        <p:strVal val="visible"/>
                                      </p:to>
                                    </p:set>
                                    <p:animEffect transition="in" filter="blinds(horizontal)">
                                      <p:cBhvr>
                                        <p:cTn id="198" dur="500"/>
                                        <p:tgtEl>
                                          <p:spTgt spid="68"/>
                                        </p:tgtEl>
                                      </p:cBhvr>
                                    </p:animEffect>
                                  </p:childTnLst>
                                </p:cTn>
                              </p:par>
                            </p:childTnLst>
                          </p:cTn>
                        </p:par>
                      </p:childTnLst>
                    </p:cTn>
                  </p:par>
                  <p:par>
                    <p:cTn id="199" fill="hold">
                      <p:stCondLst>
                        <p:cond delay="indefinite"/>
                      </p:stCondLst>
                      <p:childTnLst>
                        <p:par>
                          <p:cTn id="200" fill="hold">
                            <p:stCondLst>
                              <p:cond delay="0"/>
                            </p:stCondLst>
                            <p:childTnLst>
                              <p:par>
                                <p:cTn id="201" presetID="3" presetClass="entr" presetSubtype="10" fill="hold" grpId="0" nodeType="click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blinds(horizontal)">
                                      <p:cBhvr>
                                        <p:cTn id="203" dur="500"/>
                                        <p:tgtEl>
                                          <p:spTgt spid="110"/>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102"/>
                                        </p:tgtEl>
                                        <p:attrNameLst>
                                          <p:attrName>style.visibility</p:attrName>
                                        </p:attrNameLst>
                                      </p:cBhvr>
                                      <p:to>
                                        <p:strVal val="visible"/>
                                      </p:to>
                                    </p:set>
                                    <p:animEffect transition="in" filter="blinds(horizontal)">
                                      <p:cBhvr>
                                        <p:cTn id="208" dur="500"/>
                                        <p:tgtEl>
                                          <p:spTgt spid="102"/>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nodeType="clickEffect">
                                  <p:stCondLst>
                                    <p:cond delay="0"/>
                                  </p:stCondLst>
                                  <p:childTnLst>
                                    <p:set>
                                      <p:cBhvr>
                                        <p:cTn id="212" dur="1" fill="hold">
                                          <p:stCondLst>
                                            <p:cond delay="0"/>
                                          </p:stCondLst>
                                        </p:cTn>
                                        <p:tgtEl>
                                          <p:spTgt spid="178"/>
                                        </p:tgtEl>
                                        <p:attrNameLst>
                                          <p:attrName>style.visibility</p:attrName>
                                        </p:attrNameLst>
                                      </p:cBhvr>
                                      <p:to>
                                        <p:strVal val="visible"/>
                                      </p:to>
                                    </p:set>
                                    <p:animEffect transition="in" filter="blinds(horizontal)">
                                      <p:cBhvr>
                                        <p:cTn id="213" dur="500"/>
                                        <p:tgtEl>
                                          <p:spTgt spid="178"/>
                                        </p:tgtEl>
                                      </p:cBhvr>
                                    </p:animEffect>
                                  </p:childTnLst>
                                </p:cTn>
                              </p:par>
                              <p:par>
                                <p:cTn id="214" presetID="3" presetClass="entr" presetSubtype="10" fill="hold" grpId="0" nodeType="withEffect">
                                  <p:stCondLst>
                                    <p:cond delay="0"/>
                                  </p:stCondLst>
                                  <p:childTnLst>
                                    <p:set>
                                      <p:cBhvr>
                                        <p:cTn id="215" dur="1" fill="hold">
                                          <p:stCondLst>
                                            <p:cond delay="0"/>
                                          </p:stCondLst>
                                        </p:cTn>
                                        <p:tgtEl>
                                          <p:spTgt spid="138"/>
                                        </p:tgtEl>
                                        <p:attrNameLst>
                                          <p:attrName>style.visibility</p:attrName>
                                        </p:attrNameLst>
                                      </p:cBhvr>
                                      <p:to>
                                        <p:strVal val="visible"/>
                                      </p:to>
                                    </p:set>
                                    <p:animEffect transition="in" filter="blinds(horizontal)">
                                      <p:cBhvr>
                                        <p:cTn id="216" dur="500"/>
                                        <p:tgtEl>
                                          <p:spTgt spid="138"/>
                                        </p:tgtEl>
                                      </p:cBhvr>
                                    </p:animEffect>
                                  </p:childTnLst>
                                </p:cTn>
                              </p:par>
                            </p:childTnLst>
                          </p:cTn>
                        </p:par>
                      </p:childTnLst>
                    </p:cTn>
                  </p:par>
                  <p:par>
                    <p:cTn id="217" fill="hold">
                      <p:stCondLst>
                        <p:cond delay="indefinite"/>
                      </p:stCondLst>
                      <p:childTnLst>
                        <p:par>
                          <p:cTn id="218" fill="hold">
                            <p:stCondLst>
                              <p:cond delay="0"/>
                            </p:stCondLst>
                            <p:childTnLst>
                              <p:par>
                                <p:cTn id="219" presetID="3" presetClass="entr" presetSubtype="10" fill="hold" nodeType="clickEffect">
                                  <p:stCondLst>
                                    <p:cond delay="0"/>
                                  </p:stCondLst>
                                  <p:childTnLst>
                                    <p:set>
                                      <p:cBhvr>
                                        <p:cTn id="220" dur="1" fill="hold">
                                          <p:stCondLst>
                                            <p:cond delay="0"/>
                                          </p:stCondLst>
                                        </p:cTn>
                                        <p:tgtEl>
                                          <p:spTgt spid="177"/>
                                        </p:tgtEl>
                                        <p:attrNameLst>
                                          <p:attrName>style.visibility</p:attrName>
                                        </p:attrNameLst>
                                      </p:cBhvr>
                                      <p:to>
                                        <p:strVal val="visible"/>
                                      </p:to>
                                    </p:set>
                                    <p:animEffect transition="in" filter="blinds(horizontal)">
                                      <p:cBhvr>
                                        <p:cTn id="221" dur="500"/>
                                        <p:tgtEl>
                                          <p:spTgt spid="177"/>
                                        </p:tgtEl>
                                      </p:cBhvr>
                                    </p:animEffect>
                                  </p:childTnLst>
                                </p:cTn>
                              </p:par>
                              <p:par>
                                <p:cTn id="222" presetID="3" presetClass="entr" presetSubtype="10" fill="hold" nodeType="withEffect">
                                  <p:stCondLst>
                                    <p:cond delay="0"/>
                                  </p:stCondLst>
                                  <p:childTnLst>
                                    <p:set>
                                      <p:cBhvr>
                                        <p:cTn id="223" dur="1" fill="hold">
                                          <p:stCondLst>
                                            <p:cond delay="0"/>
                                          </p:stCondLst>
                                        </p:cTn>
                                        <p:tgtEl>
                                          <p:spTgt spid="101"/>
                                        </p:tgtEl>
                                        <p:attrNameLst>
                                          <p:attrName>style.visibility</p:attrName>
                                        </p:attrNameLst>
                                      </p:cBhvr>
                                      <p:to>
                                        <p:strVal val="visible"/>
                                      </p:to>
                                    </p:set>
                                    <p:animEffect transition="in" filter="blinds(horizontal)">
                                      <p:cBhvr>
                                        <p:cTn id="224" dur="500"/>
                                        <p:tgtEl>
                                          <p:spTgt spid="101"/>
                                        </p:tgtEl>
                                      </p:cBhvr>
                                    </p:animEffect>
                                  </p:childTnLst>
                                </p:cTn>
                              </p:par>
                              <p:par>
                                <p:cTn id="225" presetID="3" presetClass="entr" presetSubtype="10" fill="hold" grpId="0" nodeType="withEffect">
                                  <p:stCondLst>
                                    <p:cond delay="0"/>
                                  </p:stCondLst>
                                  <p:childTnLst>
                                    <p:set>
                                      <p:cBhvr>
                                        <p:cTn id="226" dur="1" fill="hold">
                                          <p:stCondLst>
                                            <p:cond delay="0"/>
                                          </p:stCondLst>
                                        </p:cTn>
                                        <p:tgtEl>
                                          <p:spTgt spid="132"/>
                                        </p:tgtEl>
                                        <p:attrNameLst>
                                          <p:attrName>style.visibility</p:attrName>
                                        </p:attrNameLst>
                                      </p:cBhvr>
                                      <p:to>
                                        <p:strVal val="visible"/>
                                      </p:to>
                                    </p:set>
                                    <p:animEffect transition="in" filter="blinds(horizontal)">
                                      <p:cBhvr>
                                        <p:cTn id="22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2" grpId="1"/>
      <p:bldP spid="64" grpId="0"/>
      <p:bldP spid="66" grpId="0"/>
      <p:bldP spid="71" grpId="0"/>
      <p:bldP spid="87" grpId="0"/>
      <p:bldP spid="103" grpId="0"/>
      <p:bldP spid="113" grpId="0"/>
      <p:bldP spid="118" grpId="0"/>
      <p:bldP spid="119" grpId="0"/>
      <p:bldP spid="37" grpId="0"/>
      <p:bldP spid="40" grpId="0"/>
      <p:bldP spid="52" grpId="0"/>
      <p:bldP spid="58" grpId="0"/>
      <p:bldP spid="65" grpId="0"/>
      <p:bldP spid="34" grpId="0"/>
      <p:bldP spid="80" grpId="0"/>
      <p:bldP spid="44" grpId="0"/>
      <p:bldP spid="84" grpId="0"/>
      <p:bldP spid="54" grpId="0"/>
      <p:bldP spid="89" grpId="0"/>
      <p:bldP spid="127" grpId="0" animBg="1"/>
      <p:bldP spid="128" grpId="0" animBg="1"/>
      <p:bldP spid="129" grpId="0" animBg="1"/>
      <p:bldP spid="132" grpId="0" animBg="1"/>
      <p:bldP spid="74" grpId="0"/>
      <p:bldP spid="78" grpId="0"/>
      <p:bldP spid="107" grpId="0"/>
      <p:bldP spid="68" grpId="0"/>
      <p:bldP spid="110" grpId="0"/>
      <p:bldP spid="102" grpId="0"/>
      <p:bldP spid="138" grpId="0"/>
      <p:bldP spid="15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solidFill>
                  <a:schemeClr val="bg1"/>
                </a:solidFill>
                <a:latin typeface="IBM Plex Sans" charset="0"/>
              </a:rPr>
              <a:t>Jensen Inequality in action.</a:t>
            </a:r>
            <a:endParaRPr lang="en-US" b="1" dirty="0">
              <a:solidFill>
                <a:schemeClr val="bg1"/>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52</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1"/>
                <a:ext cx="5115791" cy="4769427"/>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dirty="0">
                    <a:solidFill>
                      <a:schemeClr val="accent2"/>
                    </a:solidFill>
                  </a:rPr>
                  <a:t>.</a:t>
                </a:r>
                <a:r>
                  <a:rPr lang="en-US" sz="2400" b="1" dirty="0">
                    <a:solidFill>
                      <a:schemeClr val="accent2"/>
                    </a:solidFill>
                  </a:rPr>
                  <a:t>We often use expectation as the inference of the final values .</a:t>
                </a:r>
              </a:p>
              <a:p>
                <a:endParaRPr lang="en-US" sz="2400" b="1" dirty="0">
                  <a:solidFill>
                    <a:schemeClr val="accent2"/>
                  </a:solidFill>
                </a:endParaRPr>
              </a:p>
              <a:p>
                <a:r>
                  <a:rPr lang="en-US" sz="2400" b="1" dirty="0">
                    <a:solidFill>
                      <a:schemeClr val="accent2"/>
                    </a:solidFill>
                  </a:rPr>
                  <a:t>. Many times, computing the </a:t>
                </a:r>
                <a14:m>
                  <m:oMath xmlns:m="http://schemas.openxmlformats.org/officeDocument/2006/math">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rgbClr val="257F17"/>
                            </a:solidFill>
                            <a:latin typeface="Cambria Math" panose="02040503050406030204" pitchFamily="18" charset="0"/>
                            <a:ea typeface="Cambria Math" panose="02040503050406030204" pitchFamily="18" charset="0"/>
                          </a:rPr>
                          <m:t>𝒇</m:t>
                        </m:r>
                        <m:d>
                          <m:dPr>
                            <m:ctrlPr>
                              <a:rPr lang="en-US" sz="2400" b="1" i="1">
                                <a:solidFill>
                                  <a:srgbClr val="257F17"/>
                                </a:solidFill>
                                <a:latin typeface="Cambria Math" panose="02040503050406030204" pitchFamily="18" charset="0"/>
                                <a:ea typeface="Cambria Math" panose="02040503050406030204" pitchFamily="18" charset="0"/>
                              </a:rPr>
                            </m:ctrlPr>
                          </m:dPr>
                          <m:e>
                            <m:r>
                              <a:rPr lang="en-US" sz="2400" b="1" i="1" smtClean="0">
                                <a:solidFill>
                                  <a:schemeClr val="accent2">
                                    <a:lumMod val="75000"/>
                                  </a:schemeClr>
                                </a:solidFill>
                                <a:latin typeface="Cambria Math" panose="02040503050406030204" pitchFamily="18" charset="0"/>
                                <a:ea typeface="Cambria Math" panose="02040503050406030204" pitchFamily="18" charset="0"/>
                              </a:rPr>
                              <m:t>𝒙</m:t>
                            </m:r>
                          </m:e>
                        </m:d>
                      </m:e>
                    </m:d>
                  </m:oMath>
                </a14:m>
                <a:r>
                  <a:rPr lang="en-US" sz="2400" b="1" dirty="0">
                    <a:solidFill>
                      <a:schemeClr val="tx1"/>
                    </a:solidFill>
                  </a:rPr>
                  <a:t> </a:t>
                </a:r>
                <a:r>
                  <a:rPr lang="en-US" sz="2400" b="1" dirty="0">
                    <a:solidFill>
                      <a:schemeClr val="accent2"/>
                    </a:solidFill>
                  </a:rPr>
                  <a:t>can be intractable and using Jensen inequality, we can compute the lower bound </a:t>
                </a:r>
                <a14:m>
                  <m:oMath xmlns:m="http://schemas.openxmlformats.org/officeDocument/2006/math">
                    <m:r>
                      <a:rPr lang="en-US" sz="2400" b="1" i="1">
                        <a:solidFill>
                          <a:srgbClr val="257F17"/>
                        </a:solidFill>
                        <a:latin typeface="Cambria Math" panose="02040503050406030204" pitchFamily="18" charset="0"/>
                      </a:rPr>
                      <m:t>𝒇</m:t>
                    </m:r>
                    <m:d>
                      <m:dPr>
                        <m:ctrlPr>
                          <a:rPr lang="en-US" sz="2400" b="1" i="1">
                            <a:solidFill>
                              <a:srgbClr val="257F17"/>
                            </a:solidFill>
                            <a:latin typeface="Cambria Math" panose="02040503050406030204" pitchFamily="18" charset="0"/>
                          </a:rPr>
                        </m:ctrlPr>
                      </m:dPr>
                      <m:e>
                        <m:r>
                          <a:rPr lang="en-US" sz="2400"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sz="2400" b="1" i="1">
                                <a:solidFill>
                                  <a:schemeClr val="accent5">
                                    <a:lumMod val="75000"/>
                                  </a:schemeClr>
                                </a:solidFill>
                                <a:latin typeface="Cambria Math" panose="02040503050406030204" pitchFamily="18" charset="0"/>
                                <a:ea typeface="Cambria Math" panose="02040503050406030204" pitchFamily="18" charset="0"/>
                              </a:rPr>
                            </m:ctrlPr>
                          </m:dPr>
                          <m:e>
                            <m:r>
                              <a:rPr lang="en-US" sz="2400" b="1" i="1">
                                <a:solidFill>
                                  <a:schemeClr val="accent2">
                                    <a:lumMod val="75000"/>
                                  </a:schemeClr>
                                </a:solidFill>
                                <a:latin typeface="Cambria Math" panose="02040503050406030204" pitchFamily="18" charset="0"/>
                                <a:ea typeface="Cambria Math" panose="02040503050406030204" pitchFamily="18" charset="0"/>
                              </a:rPr>
                              <m:t>𝒙</m:t>
                            </m:r>
                          </m:e>
                        </m:d>
                      </m:e>
                    </m:d>
                    <m:r>
                      <a:rPr lang="en-US" sz="2400" b="1" i="1">
                        <a:solidFill>
                          <a:schemeClr val="accent2">
                            <a:lumMod val="75000"/>
                          </a:schemeClr>
                        </a:solidFill>
                        <a:latin typeface="Cambria Math" panose="02040503050406030204" pitchFamily="18" charset="0"/>
                        <a:ea typeface="Cambria Math" panose="02040503050406030204" pitchFamily="18" charset="0"/>
                      </a:rPr>
                      <m:t> </m:t>
                    </m:r>
                  </m:oMath>
                </a14:m>
                <a:r>
                  <a:rPr lang="en-US" sz="2400" b="1" dirty="0">
                    <a:solidFill>
                      <a:schemeClr val="accent2"/>
                    </a:solidFill>
                  </a:rPr>
                  <a:t>and approximate it.</a:t>
                </a:r>
              </a:p>
              <a:p>
                <a:endParaRPr lang="en-US" sz="2400" b="1" dirty="0">
                  <a:solidFill>
                    <a:schemeClr val="accent2"/>
                  </a:solidFill>
                </a:endParaRPr>
              </a:p>
              <a:p>
                <a:endParaRPr lang="en-US" sz="2400" b="1" dirty="0">
                  <a:solidFill>
                    <a:schemeClr val="accent2"/>
                  </a:solidFill>
                </a:endParaRPr>
              </a:p>
              <a:p>
                <a:endParaRPr lang="en-US" sz="2000" b="1" dirty="0">
                  <a:solidFill>
                    <a:schemeClr val="tx1"/>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592282" y="924791"/>
                <a:ext cx="5115791" cy="4769427"/>
              </a:xfrm>
              <a:prstGeom prst="rect">
                <a:avLst/>
              </a:prstGeom>
              <a:blipFill>
                <a:blip r:embed="rId4"/>
                <a:stretch>
                  <a:fillRect l="-3722" t="-2660"/>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C3C2F17-D857-E947-96EE-5DCEA41FE2D4}"/>
              </a:ext>
            </a:extLst>
          </p:cNvPr>
          <p:cNvSpPr/>
          <p:nvPr/>
        </p:nvSpPr>
        <p:spPr>
          <a:xfrm>
            <a:off x="5827059" y="986185"/>
            <a:ext cx="6203576" cy="2047960"/>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C8363D1-47D7-0C41-BA6C-6B86B02A2BA2}"/>
                  </a:ext>
                </a:extLst>
              </p:cNvPr>
              <p:cNvSpPr/>
              <p:nvPr/>
            </p:nvSpPr>
            <p:spPr>
              <a:xfrm>
                <a:off x="6966245" y="1192241"/>
                <a:ext cx="29100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b="1" i="1">
                              <a:solidFill>
                                <a:schemeClr val="accent5">
                                  <a:lumMod val="75000"/>
                                </a:schemeClr>
                              </a:solidFill>
                              <a:latin typeface="Cambria Math" panose="02040503050406030204" pitchFamily="18" charset="0"/>
                              <a:ea typeface="Cambria Math" panose="02040503050406030204" pitchFamily="18" charset="0"/>
                            </a:rPr>
                          </m:ctrlPr>
                        </m:dPr>
                        <m:e>
                          <m:r>
                            <a:rPr lang="en-US" b="1" i="1" smtClean="0">
                              <a:solidFill>
                                <a:srgbClr val="257F17"/>
                              </a:solidFill>
                              <a:latin typeface="Cambria Math" panose="02040503050406030204" pitchFamily="18" charset="0"/>
                              <a:ea typeface="Cambria Math" panose="02040503050406030204" pitchFamily="18" charset="0"/>
                            </a:rPr>
                            <m:t>𝒍𝒐𝒈</m:t>
                          </m:r>
                          <m:d>
                            <m:dPr>
                              <m:ctrlPr>
                                <a:rPr lang="en-US" b="1" i="1">
                                  <a:solidFill>
                                    <a:srgbClr val="257F17"/>
                                  </a:solidFill>
                                  <a:latin typeface="Cambria Math" panose="02040503050406030204" pitchFamily="18" charset="0"/>
                                  <a:ea typeface="Cambria Math" panose="02040503050406030204" pitchFamily="18" charset="0"/>
                                </a:rPr>
                              </m:ctrlPr>
                            </m:dPr>
                            <m:e>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𝟏</m:t>
                                  </m:r>
                                </m:sub>
                              </m:sSub>
                              <m:r>
                                <a:rPr lang="en-US" b="1" i="1" smtClean="0">
                                  <a:solidFill>
                                    <a:schemeClr val="accent2">
                                      <a:lumMod val="75000"/>
                                    </a:schemeClr>
                                  </a:solidFill>
                                  <a:latin typeface="Cambria Math" panose="02040503050406030204" pitchFamily="18" charset="0"/>
                                </a:rPr>
                                <m:t>+</m:t>
                              </m:r>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𝟐</m:t>
                                  </m:r>
                                </m:sub>
                              </m:sSub>
                              <m:r>
                                <a:rPr lang="en-US" b="1" i="1" smtClean="0">
                                  <a:solidFill>
                                    <a:schemeClr val="accent2">
                                      <a:lumMod val="75000"/>
                                    </a:schemeClr>
                                  </a:solidFill>
                                  <a:latin typeface="Cambria Math" panose="02040503050406030204" pitchFamily="18" charset="0"/>
                                </a:rPr>
                                <m:t>+…+</m:t>
                              </m:r>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𝒏</m:t>
                                  </m:r>
                                </m:sub>
                              </m:sSub>
                            </m:e>
                          </m:d>
                        </m:e>
                      </m:d>
                    </m:oMath>
                  </m:oMathPara>
                </a14:m>
                <a:endParaRPr lang="en-US" dirty="0"/>
              </a:p>
            </p:txBody>
          </p:sp>
        </mc:Choice>
        <mc:Fallback xmlns="">
          <p:sp>
            <p:nvSpPr>
              <p:cNvPr id="6" name="Rectangle 5">
                <a:extLst>
                  <a:ext uri="{FF2B5EF4-FFF2-40B4-BE49-F238E27FC236}">
                    <a16:creationId xmlns:a16="http://schemas.microsoft.com/office/drawing/2014/main" id="{1C8363D1-47D7-0C41-BA6C-6B86B02A2BA2}"/>
                  </a:ext>
                </a:extLst>
              </p:cNvPr>
              <p:cNvSpPr>
                <a:spLocks noRot="1" noChangeAspect="1" noMove="1" noResize="1" noEditPoints="1" noAdjustHandles="1" noChangeArrowheads="1" noChangeShapeType="1" noTextEdit="1"/>
              </p:cNvSpPr>
              <p:nvPr/>
            </p:nvSpPr>
            <p:spPr>
              <a:xfrm>
                <a:off x="6966245" y="1192241"/>
                <a:ext cx="2910092"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F41F8E2-F6F5-BC44-A434-435E8F8989BC}"/>
                  </a:ext>
                </a:extLst>
              </p:cNvPr>
              <p:cNvSpPr/>
              <p:nvPr/>
            </p:nvSpPr>
            <p:spPr>
              <a:xfrm>
                <a:off x="6966245" y="1767629"/>
                <a:ext cx="32755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ea typeface="Cambria Math" panose="02040503050406030204" pitchFamily="18" charset="0"/>
                        </a:rPr>
                        <m:t>≥</m:t>
                      </m:r>
                      <m:r>
                        <a:rPr lang="en-US" b="1" i="1" smtClean="0">
                          <a:solidFill>
                            <a:srgbClr val="257F17"/>
                          </a:solidFill>
                          <a:latin typeface="Cambria Math" panose="02040503050406030204" pitchFamily="18" charset="0"/>
                          <a:ea typeface="Cambria Math" panose="02040503050406030204" pitchFamily="18" charset="0"/>
                        </a:rPr>
                        <m:t>𝒍𝒐𝒈</m:t>
                      </m:r>
                      <m:r>
                        <a:rPr lang="en-US" b="1" i="1" smtClean="0">
                          <a:solidFill>
                            <a:schemeClr val="accent5">
                              <a:lumMod val="75000"/>
                            </a:schemeClr>
                          </a:solidFill>
                          <a:latin typeface="Cambria Math" panose="02040503050406030204" pitchFamily="18" charset="0"/>
                          <a:ea typeface="Cambria Math" panose="02040503050406030204" pitchFamily="18" charset="0"/>
                        </a:rPr>
                        <m:t>{</m:t>
                      </m:r>
                      <m:r>
                        <a:rPr lang="en-US" b="1" i="1" smtClean="0">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b="1" i="1">
                              <a:solidFill>
                                <a:schemeClr val="accent5">
                                  <a:lumMod val="75000"/>
                                </a:schemeClr>
                              </a:solidFill>
                              <a:latin typeface="Cambria Math" panose="02040503050406030204" pitchFamily="18" charset="0"/>
                              <a:ea typeface="Cambria Math" panose="02040503050406030204" pitchFamily="18" charset="0"/>
                            </a:rPr>
                          </m:ctrlPr>
                        </m:dPr>
                        <m:e>
                          <m:d>
                            <m:dPr>
                              <m:ctrlPr>
                                <a:rPr lang="en-US" b="1" i="1">
                                  <a:solidFill>
                                    <a:srgbClr val="257F17"/>
                                  </a:solidFill>
                                  <a:latin typeface="Cambria Math" panose="02040503050406030204" pitchFamily="18" charset="0"/>
                                  <a:ea typeface="Cambria Math" panose="02040503050406030204" pitchFamily="18" charset="0"/>
                                </a:rPr>
                              </m:ctrlPr>
                            </m:dPr>
                            <m:e>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𝟏</m:t>
                                  </m:r>
                                </m:sub>
                              </m:sSub>
                              <m:r>
                                <a:rPr lang="en-US" b="1" i="1" smtClean="0">
                                  <a:solidFill>
                                    <a:schemeClr val="accent2">
                                      <a:lumMod val="75000"/>
                                    </a:schemeClr>
                                  </a:solidFill>
                                  <a:latin typeface="Cambria Math" panose="02040503050406030204" pitchFamily="18" charset="0"/>
                                </a:rPr>
                                <m:t>+</m:t>
                              </m:r>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𝟐</m:t>
                                  </m:r>
                                </m:sub>
                              </m:sSub>
                              <m:r>
                                <a:rPr lang="en-US" b="1" i="1" smtClean="0">
                                  <a:solidFill>
                                    <a:schemeClr val="accent2">
                                      <a:lumMod val="75000"/>
                                    </a:schemeClr>
                                  </a:solidFill>
                                  <a:latin typeface="Cambria Math" panose="02040503050406030204" pitchFamily="18" charset="0"/>
                                </a:rPr>
                                <m:t>+…+</m:t>
                              </m:r>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𝒏</m:t>
                                  </m:r>
                                </m:sub>
                              </m:sSub>
                            </m:e>
                          </m:d>
                        </m:e>
                      </m:d>
                    </m:oMath>
                  </m:oMathPara>
                </a14:m>
                <a:endParaRPr lang="en-US" dirty="0"/>
              </a:p>
            </p:txBody>
          </p:sp>
        </mc:Choice>
        <mc:Fallback xmlns="">
          <p:sp>
            <p:nvSpPr>
              <p:cNvPr id="13" name="Rectangle 12">
                <a:extLst>
                  <a:ext uri="{FF2B5EF4-FFF2-40B4-BE49-F238E27FC236}">
                    <a16:creationId xmlns:a16="http://schemas.microsoft.com/office/drawing/2014/main" id="{7F41F8E2-F6F5-BC44-A434-435E8F8989BC}"/>
                  </a:ext>
                </a:extLst>
              </p:cNvPr>
              <p:cNvSpPr>
                <a:spLocks noRot="1" noChangeAspect="1" noMove="1" noResize="1" noEditPoints="1" noAdjustHandles="1" noChangeArrowheads="1" noChangeShapeType="1" noTextEdit="1"/>
              </p:cNvSpPr>
              <p:nvPr/>
            </p:nvSpPr>
            <p:spPr>
              <a:xfrm>
                <a:off x="6966245" y="1767629"/>
                <a:ext cx="3275577"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4BA7669-822E-F24F-93E6-1820836ED91E}"/>
                  </a:ext>
                </a:extLst>
              </p:cNvPr>
              <p:cNvSpPr/>
              <p:nvPr/>
            </p:nvSpPr>
            <p:spPr>
              <a:xfrm>
                <a:off x="6966245" y="2238492"/>
                <a:ext cx="3618628" cy="369332"/>
              </a:xfrm>
              <a:prstGeom prst="rect">
                <a:avLst/>
              </a:prstGeom>
            </p:spPr>
            <p:txBody>
              <a:bodyPr wrap="square">
                <a:spAutoFit/>
              </a:bodyPr>
              <a:lstStyle/>
              <a:p>
                <a14:m>
                  <m:oMath xmlns:m="http://schemas.openxmlformats.org/officeDocument/2006/math">
                    <m:r>
                      <a:rPr lang="en-US" b="1" i="1" smtClean="0">
                        <a:solidFill>
                          <a:schemeClr val="bg1"/>
                        </a:solidFill>
                        <a:latin typeface="Cambria Math" panose="02040503050406030204" pitchFamily="18" charset="0"/>
                        <a:ea typeface="Cambria Math" panose="02040503050406030204" pitchFamily="18" charset="0"/>
                      </a:rPr>
                      <m:t>=</m:t>
                    </m:r>
                    <m:r>
                      <a:rPr lang="en-US" b="1" i="1" smtClean="0">
                        <a:solidFill>
                          <a:srgbClr val="257F17"/>
                        </a:solidFill>
                        <a:latin typeface="Cambria Math" panose="02040503050406030204" pitchFamily="18" charset="0"/>
                        <a:ea typeface="Cambria Math" panose="02040503050406030204" pitchFamily="18" charset="0"/>
                      </a:rPr>
                      <m:t>𝒍𝒐𝒈</m:t>
                    </m:r>
                    <m:r>
                      <a:rPr lang="en-US" b="1" i="1" smtClean="0">
                        <a:solidFill>
                          <a:schemeClr val="accent5">
                            <a:lumMod val="75000"/>
                          </a:schemeClr>
                        </a:solidFill>
                        <a:latin typeface="Cambria Math" panose="02040503050406030204" pitchFamily="18" charset="0"/>
                        <a:ea typeface="Cambria Math" panose="02040503050406030204" pitchFamily="18" charset="0"/>
                      </a:rPr>
                      <m:t>{</m:t>
                    </m:r>
                    <m:r>
                      <a:rPr lang="en-US" b="1" i="1" smtClean="0">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b="1"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a:solidFill>
                                  <a:schemeClr val="accent2">
                                    <a:lumMod val="75000"/>
                                  </a:schemeClr>
                                </a:solidFill>
                                <a:latin typeface="Cambria Math" panose="02040503050406030204" pitchFamily="18" charset="0"/>
                              </a:rPr>
                              <m:t>𝟏</m:t>
                            </m:r>
                          </m:sub>
                        </m:sSub>
                      </m:e>
                    </m:d>
                  </m:oMath>
                </a14:m>
                <a:r>
                  <a:rPr lang="en-US" dirty="0"/>
                  <a:t>+</a:t>
                </a:r>
                <a:r>
                  <a:rPr lang="en-US" b="1" dirty="0">
                    <a:solidFill>
                      <a:schemeClr val="accent5">
                        <a:lumMod val="75000"/>
                      </a:schemeClr>
                    </a:solidFill>
                    <a:ea typeface="Cambria Math" panose="02040503050406030204" pitchFamily="18" charset="0"/>
                  </a:rPr>
                  <a:t> </a:t>
                </a:r>
                <a14:m>
                  <m:oMath xmlns:m="http://schemas.openxmlformats.org/officeDocument/2006/math">
                    <m:r>
                      <a:rPr lang="en-US"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b="1"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𝟐</m:t>
                            </m:r>
                          </m:sub>
                        </m:sSub>
                      </m:e>
                    </m:d>
                    <m:r>
                      <a:rPr lang="en-US" b="1" i="1">
                        <a:solidFill>
                          <a:schemeClr val="accent2">
                            <a:lumMod val="75000"/>
                          </a:schemeClr>
                        </a:solidFill>
                        <a:latin typeface="Cambria Math" panose="02040503050406030204" pitchFamily="18" charset="0"/>
                      </a:rPr>
                      <m:t> </m:t>
                    </m:r>
                  </m:oMath>
                </a14:m>
                <a:r>
                  <a:rPr lang="en-US" dirty="0"/>
                  <a:t>+…+</a:t>
                </a:r>
                <a:r>
                  <a:rPr lang="en-US" b="1" dirty="0">
                    <a:solidFill>
                      <a:schemeClr val="accent5">
                        <a:lumMod val="75000"/>
                      </a:schemeClr>
                    </a:solidFill>
                    <a:ea typeface="Cambria Math" panose="02040503050406030204" pitchFamily="18" charset="0"/>
                  </a:rPr>
                  <a:t> </a:t>
                </a:r>
                <a14:m>
                  <m:oMath xmlns:m="http://schemas.openxmlformats.org/officeDocument/2006/math">
                    <m:r>
                      <a:rPr lang="en-US" b="1" i="1">
                        <a:solidFill>
                          <a:schemeClr val="accent5">
                            <a:lumMod val="75000"/>
                          </a:schemeClr>
                        </a:solidFill>
                        <a:latin typeface="Cambria Math" panose="02040503050406030204" pitchFamily="18" charset="0"/>
                        <a:ea typeface="Cambria Math" panose="02040503050406030204" pitchFamily="18" charset="0"/>
                      </a:rPr>
                      <m:t>𝔼</m:t>
                    </m:r>
                    <m:d>
                      <m:dPr>
                        <m:begChr m:val="["/>
                        <m:endChr m:val="]"/>
                        <m:ctrlPr>
                          <a:rPr lang="en-US" b="1" i="1">
                            <a:solidFill>
                              <a:schemeClr val="accent5">
                                <a:lumMod val="75000"/>
                              </a:schemeClr>
                            </a:solidFill>
                            <a:latin typeface="Cambria Math" panose="02040503050406030204" pitchFamily="18" charset="0"/>
                            <a:ea typeface="Cambria Math" panose="02040503050406030204" pitchFamily="18" charset="0"/>
                          </a:rPr>
                        </m:ctrlPr>
                      </m:dPr>
                      <m:e>
                        <m:sSub>
                          <m:sSubPr>
                            <m:ctrlPr>
                              <a:rPr lang="en-US" b="1" i="1">
                                <a:solidFill>
                                  <a:schemeClr val="accent2">
                                    <a:lumMod val="75000"/>
                                  </a:schemeClr>
                                </a:solidFill>
                                <a:latin typeface="Cambria Math" panose="02040503050406030204" pitchFamily="18" charset="0"/>
                              </a:rPr>
                            </m:ctrlPr>
                          </m:sSubPr>
                          <m:e>
                            <m:r>
                              <a:rPr lang="en-US" b="1" i="1">
                                <a:solidFill>
                                  <a:schemeClr val="accent2">
                                    <a:lumMod val="75000"/>
                                  </a:schemeClr>
                                </a:solidFill>
                                <a:latin typeface="Cambria Math" panose="02040503050406030204" pitchFamily="18" charset="0"/>
                              </a:rPr>
                              <m:t>𝒙</m:t>
                            </m:r>
                          </m:e>
                          <m:sub>
                            <m:r>
                              <a:rPr lang="en-US" b="1" i="1" smtClean="0">
                                <a:solidFill>
                                  <a:schemeClr val="accent2">
                                    <a:lumMod val="75000"/>
                                  </a:schemeClr>
                                </a:solidFill>
                                <a:latin typeface="Cambria Math" panose="02040503050406030204" pitchFamily="18" charset="0"/>
                              </a:rPr>
                              <m:t>𝒏</m:t>
                            </m:r>
                          </m:sub>
                        </m:sSub>
                      </m:e>
                    </m:d>
                  </m:oMath>
                </a14:m>
                <a:r>
                  <a:rPr lang="en-US" dirty="0"/>
                  <a:t>}</a:t>
                </a:r>
              </a:p>
            </p:txBody>
          </p:sp>
        </mc:Choice>
        <mc:Fallback xmlns="">
          <p:sp>
            <p:nvSpPr>
              <p:cNvPr id="14" name="Rectangle 13">
                <a:extLst>
                  <a:ext uri="{FF2B5EF4-FFF2-40B4-BE49-F238E27FC236}">
                    <a16:creationId xmlns:a16="http://schemas.microsoft.com/office/drawing/2014/main" id="{14BA7669-822E-F24F-93E6-1820836ED91E}"/>
                  </a:ext>
                </a:extLst>
              </p:cNvPr>
              <p:cNvSpPr>
                <a:spLocks noRot="1" noChangeAspect="1" noMove="1" noResize="1" noEditPoints="1" noAdjustHandles="1" noChangeArrowheads="1" noChangeShapeType="1" noTextEdit="1"/>
              </p:cNvSpPr>
              <p:nvPr/>
            </p:nvSpPr>
            <p:spPr>
              <a:xfrm>
                <a:off x="6966245" y="2238492"/>
                <a:ext cx="3618628" cy="369332"/>
              </a:xfrm>
              <a:prstGeom prst="rect">
                <a:avLst/>
              </a:prstGeom>
              <a:blipFill>
                <a:blip r:embed="rId7"/>
                <a:stretch>
                  <a:fillRect t="-3333" b="-2666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9211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solidFill>
                  <a:schemeClr val="bg1"/>
                </a:solidFill>
                <a:latin typeface="IBM Plex Sans" charset="0"/>
              </a:rPr>
              <a:t>IID (Identically and independently distributed)</a:t>
            </a:r>
            <a:endParaRPr lang="en-US" b="1" dirty="0">
              <a:solidFill>
                <a:schemeClr val="bg1"/>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53</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924792"/>
            <a:ext cx="5129645" cy="529590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800" dirty="0">
                <a:solidFill>
                  <a:schemeClr val="accent2"/>
                </a:solidFill>
              </a:rPr>
              <a:t>.</a:t>
            </a:r>
            <a:r>
              <a:rPr lang="en-US" sz="1800" b="1" dirty="0">
                <a:solidFill>
                  <a:schemeClr val="accent2"/>
                </a:solidFill>
              </a:rPr>
              <a:t>In Modelling process, we get many samples, and to create the proper model by applying logic probability and linear algebra, we would need to make some simplifying assumption. </a:t>
            </a:r>
          </a:p>
          <a:p>
            <a:endParaRPr lang="en-US" sz="1800" b="1" dirty="0">
              <a:solidFill>
                <a:schemeClr val="accent2"/>
              </a:solidFill>
            </a:endParaRPr>
          </a:p>
          <a:p>
            <a:r>
              <a:rPr lang="en-US" sz="1800" b="1" dirty="0">
                <a:solidFill>
                  <a:schemeClr val="accent2"/>
                </a:solidFill>
              </a:rPr>
              <a:t>. If we don’t make these assumption, our models can be very complicated.</a:t>
            </a:r>
          </a:p>
          <a:p>
            <a:endParaRPr lang="en-US" sz="1800" b="1" dirty="0">
              <a:solidFill>
                <a:schemeClr val="accent2"/>
              </a:solidFill>
            </a:endParaRPr>
          </a:p>
          <a:p>
            <a:r>
              <a:rPr lang="en-US" sz="1800" b="1" dirty="0">
                <a:solidFill>
                  <a:schemeClr val="accent2"/>
                </a:solidFill>
              </a:rPr>
              <a:t>. Our basic assumption is that each sample is independent of all other samples. This may or may not be always true. For example, if we ask have only one feature of what kind of food one likes.</a:t>
            </a:r>
          </a:p>
          <a:p>
            <a:endParaRPr lang="en-US" sz="1800" b="1" dirty="0">
              <a:solidFill>
                <a:schemeClr val="accent2"/>
              </a:solidFill>
            </a:endParaRPr>
          </a:p>
          <a:p>
            <a:r>
              <a:rPr lang="en-US" sz="1800" b="1" dirty="0">
                <a:solidFill>
                  <a:schemeClr val="accent2"/>
                </a:solidFill>
              </a:rPr>
              <a:t>. Second assumption is that all the dataset are generated from the same unknown underlying distribution. This helps use to model every sample PDF based on same common parameter vector.</a:t>
            </a:r>
          </a:p>
          <a:p>
            <a:endParaRPr lang="en-US" sz="1800" b="1" dirty="0">
              <a:solidFill>
                <a:schemeClr val="accent2"/>
              </a:solidFill>
            </a:endParaRPr>
          </a:p>
          <a:p>
            <a:r>
              <a:rPr lang="en-US" sz="1800" b="1" dirty="0">
                <a:solidFill>
                  <a:schemeClr val="accent2"/>
                </a:solidFill>
              </a:rPr>
              <a:t>. This is illustrated in graphical model</a:t>
            </a:r>
            <a:endParaRPr lang="en-US" sz="1800" b="1" dirty="0">
              <a:solidFill>
                <a:schemeClr val="tx1"/>
              </a:solidFill>
            </a:endParaRPr>
          </a:p>
        </p:txBody>
      </p:sp>
      <p:grpSp>
        <p:nvGrpSpPr>
          <p:cNvPr id="12" name="Group 11">
            <a:extLst>
              <a:ext uri="{FF2B5EF4-FFF2-40B4-BE49-F238E27FC236}">
                <a16:creationId xmlns:a16="http://schemas.microsoft.com/office/drawing/2014/main" id="{3FA40902-BF87-3E40-A601-594BE052CD40}"/>
              </a:ext>
            </a:extLst>
          </p:cNvPr>
          <p:cNvGrpSpPr/>
          <p:nvPr/>
        </p:nvGrpSpPr>
        <p:grpSpPr>
          <a:xfrm>
            <a:off x="8093019" y="1646490"/>
            <a:ext cx="918713" cy="811198"/>
            <a:chOff x="7269480" y="941832"/>
            <a:chExt cx="969264" cy="850392"/>
          </a:xfrm>
          <a:solidFill>
            <a:srgbClr val="92D050"/>
          </a:solidFill>
        </p:grpSpPr>
        <p:sp>
          <p:nvSpPr>
            <p:cNvPr id="13" name="Oval 12">
              <a:extLst>
                <a:ext uri="{FF2B5EF4-FFF2-40B4-BE49-F238E27FC236}">
                  <a16:creationId xmlns:a16="http://schemas.microsoft.com/office/drawing/2014/main" id="{3C4AE49F-D411-6346-8030-6700F03A7180}"/>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B4E763-15D3-8B45-8FB9-F6EE17C5922A}"/>
                    </a:ext>
                  </a:extLst>
                </p:cNvPr>
                <p:cNvSpPr txBox="1"/>
                <p:nvPr/>
              </p:nvSpPr>
              <p:spPr>
                <a:xfrm>
                  <a:off x="7443397" y="1115422"/>
                  <a:ext cx="622735" cy="548500"/>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2">
                                    <a:lumMod val="75000"/>
                                  </a:schemeClr>
                                </a:solidFill>
                                <a:latin typeface="Cambria Math" panose="02040503050406030204" pitchFamily="18" charset="0"/>
                              </a:rPr>
                            </m:ctrlPr>
                          </m:sSubPr>
                          <m:e>
                            <m:r>
                              <a:rPr lang="en-US" sz="2800" b="1" i="1" smtClean="0">
                                <a:solidFill>
                                  <a:schemeClr val="accent2">
                                    <a:lumMod val="75000"/>
                                  </a:schemeClr>
                                </a:solidFill>
                                <a:latin typeface="Cambria Math" panose="02040503050406030204" pitchFamily="18" charset="0"/>
                              </a:rPr>
                              <m:t>𝜽</m:t>
                            </m:r>
                          </m:e>
                          <m:sub/>
                        </m:sSub>
                      </m:oMath>
                    </m:oMathPara>
                  </a14:m>
                  <a:endParaRPr lang="en-US" sz="2800"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7443397" y="1115422"/>
                  <a:ext cx="622735" cy="548500"/>
                </a:xfrm>
                <a:prstGeom prst="rect">
                  <a:avLst/>
                </a:prstGeom>
                <a:blipFill>
                  <a:blip r:embed="rId5"/>
                  <a:stretch>
                    <a:fillRect l="-4255"/>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0CAFD17F-1940-7242-968A-8D59AFACFFFC}"/>
              </a:ext>
            </a:extLst>
          </p:cNvPr>
          <p:cNvGrpSpPr/>
          <p:nvPr/>
        </p:nvGrpSpPr>
        <p:grpSpPr>
          <a:xfrm>
            <a:off x="6794416" y="2699500"/>
            <a:ext cx="918444" cy="811198"/>
            <a:chOff x="805390" y="2342198"/>
            <a:chExt cx="918444" cy="811198"/>
          </a:xfrm>
        </p:grpSpPr>
        <p:sp>
          <p:nvSpPr>
            <p:cNvPr id="16" name="Oval 15">
              <a:extLst>
                <a:ext uri="{FF2B5EF4-FFF2-40B4-BE49-F238E27FC236}">
                  <a16:creationId xmlns:a16="http://schemas.microsoft.com/office/drawing/2014/main" id="{5DC22FDF-9114-DB45-9B73-8FA49DF9442B}"/>
                </a:ext>
              </a:extLst>
            </p:cNvPr>
            <p:cNvSpPr/>
            <p:nvPr/>
          </p:nvSpPr>
          <p:spPr>
            <a:xfrm>
              <a:off x="805390"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F050B9-CEC9-D14F-A428-33A4E67D5226}"/>
                    </a:ext>
                  </a:extLst>
                </p:cNvPr>
                <p:cNvSpPr txBox="1"/>
                <p:nvPr/>
              </p:nvSpPr>
              <p:spPr>
                <a:xfrm>
                  <a:off x="96034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sub>
                        </m:sSub>
                      </m:oMath>
                    </m:oMathPara>
                  </a14:m>
                  <a:endParaRPr lang="en-US" sz="2800"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960344" y="2436235"/>
                  <a:ext cx="599957" cy="523220"/>
                </a:xfrm>
                <a:prstGeom prst="rect">
                  <a:avLst/>
                </a:prstGeom>
                <a:blipFill>
                  <a:blip r:embed="rId6"/>
                  <a:stretch>
                    <a:fillRect b="-2381"/>
                  </a:stretch>
                </a:blipFill>
              </p:spPr>
              <p:txBody>
                <a:bodyPr/>
                <a:lstStyle/>
                <a:p>
                  <a:r>
                    <a:rPr lang="en-US">
                      <a:noFill/>
                    </a:rPr>
                    <a:t> </a:t>
                  </a:r>
                </a:p>
              </p:txBody>
            </p:sp>
          </mc:Fallback>
        </mc:AlternateContent>
      </p:grpSp>
      <p:cxnSp>
        <p:nvCxnSpPr>
          <p:cNvPr id="18" name="Straight Arrow Connector 17">
            <a:extLst>
              <a:ext uri="{FF2B5EF4-FFF2-40B4-BE49-F238E27FC236}">
                <a16:creationId xmlns:a16="http://schemas.microsoft.com/office/drawing/2014/main" id="{FE5F071B-D72F-564E-BE3A-AD4B377DCEC3}"/>
              </a:ext>
            </a:extLst>
          </p:cNvPr>
          <p:cNvCxnSpPr>
            <a:cxnSpLocks/>
          </p:cNvCxnSpPr>
          <p:nvPr/>
        </p:nvCxnSpPr>
        <p:spPr>
          <a:xfrm>
            <a:off x="9028285" y="2187548"/>
            <a:ext cx="1250618" cy="660333"/>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48D5154E-B26D-6642-AA76-CBF547C1F563}"/>
              </a:ext>
            </a:extLst>
          </p:cNvPr>
          <p:cNvGrpSpPr/>
          <p:nvPr/>
        </p:nvGrpSpPr>
        <p:grpSpPr>
          <a:xfrm>
            <a:off x="6165913" y="3377405"/>
            <a:ext cx="1426495" cy="999687"/>
            <a:chOff x="486972" y="3174242"/>
            <a:chExt cx="1426495" cy="999687"/>
          </a:xfrm>
        </p:grpSpPr>
        <p:sp>
          <p:nvSpPr>
            <p:cNvPr id="21" name="Up Arrow Callout 20">
              <a:extLst>
                <a:ext uri="{FF2B5EF4-FFF2-40B4-BE49-F238E27FC236}">
                  <a16:creationId xmlns:a16="http://schemas.microsoft.com/office/drawing/2014/main" id="{32D02118-AA8B-BB4A-B1F0-1B4426948B8B}"/>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E42B3FE-E83C-974A-8082-3BA48FEE1F1B}"/>
                    </a:ext>
                  </a:extLst>
                </p:cNvPr>
                <p:cNvSpPr txBox="1"/>
                <p:nvPr/>
              </p:nvSpPr>
              <p:spPr>
                <a:xfrm>
                  <a:off x="559737" y="3608352"/>
                  <a:ext cx="13537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22" name="TextBox 21">
                  <a:extLst>
                    <a:ext uri="{FF2B5EF4-FFF2-40B4-BE49-F238E27FC236}">
                      <a16:creationId xmlns:a16="http://schemas.microsoft.com/office/drawing/2014/main" id="{CE42B3FE-E83C-974A-8082-3BA48FEE1F1B}"/>
                    </a:ext>
                  </a:extLst>
                </p:cNvPr>
                <p:cNvSpPr txBox="1">
                  <a:spLocks noRot="1" noChangeAspect="1" noMove="1" noResize="1" noEditPoints="1" noAdjustHandles="1" noChangeArrowheads="1" noChangeShapeType="1" noTextEdit="1"/>
                </p:cNvSpPr>
                <p:nvPr/>
              </p:nvSpPr>
              <p:spPr>
                <a:xfrm>
                  <a:off x="559737" y="3608352"/>
                  <a:ext cx="1353729" cy="430887"/>
                </a:xfrm>
                <a:prstGeom prst="rect">
                  <a:avLst/>
                </a:prstGeom>
                <a:blipFill>
                  <a:blip r:embed="rId7"/>
                  <a:stretch>
                    <a:fillRect l="-4630" r="-6481" b="-35294"/>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463E2F75-0672-AB44-BFCA-60A691197112}"/>
              </a:ext>
            </a:extLst>
          </p:cNvPr>
          <p:cNvGrpSpPr/>
          <p:nvPr/>
        </p:nvGrpSpPr>
        <p:grpSpPr>
          <a:xfrm>
            <a:off x="10119660" y="2699500"/>
            <a:ext cx="918444" cy="811198"/>
            <a:chOff x="4927818" y="2324719"/>
            <a:chExt cx="918444" cy="811198"/>
          </a:xfrm>
        </p:grpSpPr>
        <p:sp>
          <p:nvSpPr>
            <p:cNvPr id="24" name="Oval 23">
              <a:extLst>
                <a:ext uri="{FF2B5EF4-FFF2-40B4-BE49-F238E27FC236}">
                  <a16:creationId xmlns:a16="http://schemas.microsoft.com/office/drawing/2014/main" id="{4CA102DE-5414-9845-BA5E-E087F73D6A0F}"/>
                </a:ext>
              </a:extLst>
            </p:cNvPr>
            <p:cNvSpPr/>
            <p:nvPr/>
          </p:nvSpPr>
          <p:spPr>
            <a:xfrm>
              <a:off x="4927818" y="2324719"/>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25639FD-76A6-9E40-8859-FEE7610FD53F}"/>
                    </a:ext>
                  </a:extLst>
                </p:cNvPr>
                <p:cNvSpPr txBox="1"/>
                <p:nvPr/>
              </p:nvSpPr>
              <p:spPr>
                <a:xfrm>
                  <a:off x="5087061"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sub>
                        </m:sSub>
                      </m:oMath>
                    </m:oMathPara>
                  </a14:m>
                  <a:endParaRPr lang="en-US" sz="2800" b="1" dirty="0"/>
                </a:p>
              </p:txBody>
            </p:sp>
          </mc:Choice>
          <mc:Fallback xmlns="">
            <p:sp>
              <p:nvSpPr>
                <p:cNvPr id="24" name="TextBox 23">
                  <a:extLst>
                    <a:ext uri="{FF2B5EF4-FFF2-40B4-BE49-F238E27FC236}">
                      <a16:creationId xmlns:a16="http://schemas.microsoft.com/office/drawing/2014/main" id="{26B610AB-8739-B544-8C84-5F605CAE7A14}"/>
                    </a:ext>
                  </a:extLst>
                </p:cNvPr>
                <p:cNvSpPr txBox="1">
                  <a:spLocks noRot="1" noChangeAspect="1" noMove="1" noResize="1" noEditPoints="1" noAdjustHandles="1" noChangeArrowheads="1" noChangeShapeType="1" noTextEdit="1"/>
                </p:cNvSpPr>
                <p:nvPr/>
              </p:nvSpPr>
              <p:spPr>
                <a:xfrm>
                  <a:off x="5087061" y="2436235"/>
                  <a:ext cx="599957" cy="523220"/>
                </a:xfrm>
                <a:prstGeom prst="rect">
                  <a:avLst/>
                </a:prstGeom>
                <a:blipFill>
                  <a:blip r:embed="rId9"/>
                  <a:stretch>
                    <a:fillRect/>
                  </a:stretch>
                </a:blipFill>
              </p:spPr>
              <p:txBody>
                <a:bodyPr/>
                <a:lstStyle/>
                <a:p>
                  <a:r>
                    <a:rPr lang="en-US">
                      <a:noFill/>
                    </a:rPr>
                    <a:t> </a:t>
                  </a:r>
                </a:p>
              </p:txBody>
            </p:sp>
          </mc:Fallback>
        </mc:AlternateContent>
      </p:grpSp>
      <p:cxnSp>
        <p:nvCxnSpPr>
          <p:cNvPr id="26" name="Straight Arrow Connector 25">
            <a:extLst>
              <a:ext uri="{FF2B5EF4-FFF2-40B4-BE49-F238E27FC236}">
                <a16:creationId xmlns:a16="http://schemas.microsoft.com/office/drawing/2014/main" id="{291903D2-C5D6-2D4E-AFC6-4F64166E0547}"/>
              </a:ext>
            </a:extLst>
          </p:cNvPr>
          <p:cNvCxnSpPr>
            <a:cxnSpLocks/>
            <a:stCxn id="13" idx="3"/>
          </p:cNvCxnSpPr>
          <p:nvPr/>
        </p:nvCxnSpPr>
        <p:spPr>
          <a:xfrm flipH="1">
            <a:off x="7287991" y="2338891"/>
            <a:ext cx="939570" cy="373004"/>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2958280-2517-DD46-820B-8A0BED96FD0E}"/>
              </a:ext>
            </a:extLst>
          </p:cNvPr>
          <p:cNvCxnSpPr>
            <a:cxnSpLocks/>
          </p:cNvCxnSpPr>
          <p:nvPr/>
        </p:nvCxnSpPr>
        <p:spPr>
          <a:xfrm flipH="1">
            <a:off x="8279710" y="2441952"/>
            <a:ext cx="181777" cy="207865"/>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14B2F1DA-D4BA-914D-862E-79444E9256F0}"/>
              </a:ext>
            </a:extLst>
          </p:cNvPr>
          <p:cNvGrpSpPr/>
          <p:nvPr/>
        </p:nvGrpSpPr>
        <p:grpSpPr>
          <a:xfrm>
            <a:off x="9117001" y="3055147"/>
            <a:ext cx="752798" cy="152507"/>
            <a:chOff x="3587690" y="2730318"/>
            <a:chExt cx="752798" cy="152507"/>
          </a:xfrm>
        </p:grpSpPr>
        <p:sp>
          <p:nvSpPr>
            <p:cNvPr id="29" name="Oval 28">
              <a:extLst>
                <a:ext uri="{FF2B5EF4-FFF2-40B4-BE49-F238E27FC236}">
                  <a16:creationId xmlns:a16="http://schemas.microsoft.com/office/drawing/2014/main" id="{3ABD2C06-B132-E241-BD35-C71FDEDC853D}"/>
                </a:ext>
              </a:extLst>
            </p:cNvPr>
            <p:cNvSpPr/>
            <p:nvPr/>
          </p:nvSpPr>
          <p:spPr>
            <a:xfrm>
              <a:off x="3587690" y="2733226"/>
              <a:ext cx="162731" cy="149599"/>
            </a:xfrm>
            <a:prstGeom prst="ellipse">
              <a:avLst/>
            </a:prstGeom>
            <a:solidFill>
              <a:srgbClr val="FEBE39"/>
            </a:solidFill>
            <a:ln>
              <a:solidFill>
                <a:schemeClr val="bg1"/>
              </a:solidFill>
            </a:ln>
          </p:spPr>
          <p:txBody>
            <a:bodyPr/>
            <a:lstStyle/>
            <a:p>
              <a:endParaRPr lang="en-US"/>
            </a:p>
          </p:txBody>
        </p:sp>
        <p:sp>
          <p:nvSpPr>
            <p:cNvPr id="30" name="Oval 29">
              <a:extLst>
                <a:ext uri="{FF2B5EF4-FFF2-40B4-BE49-F238E27FC236}">
                  <a16:creationId xmlns:a16="http://schemas.microsoft.com/office/drawing/2014/main" id="{0FABAB13-0098-6C40-A61E-97356943A9BE}"/>
                </a:ext>
              </a:extLst>
            </p:cNvPr>
            <p:cNvSpPr/>
            <p:nvPr/>
          </p:nvSpPr>
          <p:spPr>
            <a:xfrm>
              <a:off x="3843220" y="2733226"/>
              <a:ext cx="162731" cy="149599"/>
            </a:xfrm>
            <a:prstGeom prst="ellipse">
              <a:avLst/>
            </a:prstGeom>
            <a:solidFill>
              <a:srgbClr val="FEBE39"/>
            </a:solidFill>
            <a:ln>
              <a:solidFill>
                <a:schemeClr val="bg1"/>
              </a:solidFill>
            </a:ln>
          </p:spPr>
          <p:txBody>
            <a:bodyPr/>
            <a:lstStyle/>
            <a:p>
              <a:endParaRPr lang="en-US"/>
            </a:p>
          </p:txBody>
        </p:sp>
        <p:sp>
          <p:nvSpPr>
            <p:cNvPr id="31" name="Oval 30">
              <a:extLst>
                <a:ext uri="{FF2B5EF4-FFF2-40B4-BE49-F238E27FC236}">
                  <a16:creationId xmlns:a16="http://schemas.microsoft.com/office/drawing/2014/main" id="{AA9C9E79-B850-0348-83BF-1A1A6F5296D1}"/>
                </a:ext>
              </a:extLst>
            </p:cNvPr>
            <p:cNvSpPr/>
            <p:nvPr/>
          </p:nvSpPr>
          <p:spPr>
            <a:xfrm>
              <a:off x="4177757" y="2730318"/>
              <a:ext cx="162731" cy="149599"/>
            </a:xfrm>
            <a:prstGeom prst="ellipse">
              <a:avLst/>
            </a:prstGeom>
            <a:solidFill>
              <a:srgbClr val="FEBE39"/>
            </a:solidFill>
            <a:ln>
              <a:solidFill>
                <a:schemeClr val="bg1"/>
              </a:solidFill>
            </a:ln>
          </p:spPr>
          <p:txBody>
            <a:bodyPr/>
            <a:lstStyle/>
            <a:p>
              <a:endParaRPr lang="en-US"/>
            </a:p>
          </p:txBody>
        </p:sp>
      </p:grpSp>
      <p:grpSp>
        <p:nvGrpSpPr>
          <p:cNvPr id="32" name="Group 31">
            <a:extLst>
              <a:ext uri="{FF2B5EF4-FFF2-40B4-BE49-F238E27FC236}">
                <a16:creationId xmlns:a16="http://schemas.microsoft.com/office/drawing/2014/main" id="{39D1B064-B599-4942-A616-95F6A93D1648}"/>
              </a:ext>
            </a:extLst>
          </p:cNvPr>
          <p:cNvGrpSpPr/>
          <p:nvPr/>
        </p:nvGrpSpPr>
        <p:grpSpPr>
          <a:xfrm>
            <a:off x="7954635" y="3393243"/>
            <a:ext cx="1499261" cy="999687"/>
            <a:chOff x="486972" y="3174242"/>
            <a:chExt cx="1499261" cy="999687"/>
          </a:xfrm>
        </p:grpSpPr>
        <p:sp>
          <p:nvSpPr>
            <p:cNvPr id="33" name="Up Arrow Callout 32">
              <a:extLst>
                <a:ext uri="{FF2B5EF4-FFF2-40B4-BE49-F238E27FC236}">
                  <a16:creationId xmlns:a16="http://schemas.microsoft.com/office/drawing/2014/main" id="{0EB86697-D714-4F4C-B0C2-C300A96EB8D2}"/>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0093537-2EEE-8C46-B658-AB5AF4DC092B}"/>
                    </a:ext>
                  </a:extLst>
                </p:cNvPr>
                <p:cNvSpPr txBox="1"/>
                <p:nvPr/>
              </p:nvSpPr>
              <p:spPr>
                <a:xfrm>
                  <a:off x="616058" y="3641360"/>
                  <a:ext cx="137017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𝟐</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34" name="TextBox 33">
                  <a:extLst>
                    <a:ext uri="{FF2B5EF4-FFF2-40B4-BE49-F238E27FC236}">
                      <a16:creationId xmlns:a16="http://schemas.microsoft.com/office/drawing/2014/main" id="{B0093537-2EEE-8C46-B658-AB5AF4DC092B}"/>
                    </a:ext>
                  </a:extLst>
                </p:cNvPr>
                <p:cNvSpPr txBox="1">
                  <a:spLocks noRot="1" noChangeAspect="1" noMove="1" noResize="1" noEditPoints="1" noAdjustHandles="1" noChangeArrowheads="1" noChangeShapeType="1" noTextEdit="1"/>
                </p:cNvSpPr>
                <p:nvPr/>
              </p:nvSpPr>
              <p:spPr>
                <a:xfrm>
                  <a:off x="616058" y="3641360"/>
                  <a:ext cx="1370175" cy="430887"/>
                </a:xfrm>
                <a:prstGeom prst="rect">
                  <a:avLst/>
                </a:prstGeom>
                <a:blipFill>
                  <a:blip r:embed="rId10"/>
                  <a:stretch>
                    <a:fillRect l="-3704" r="-7407" b="-34286"/>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25521466-3FDF-7741-BDAD-D54C025322E0}"/>
              </a:ext>
            </a:extLst>
          </p:cNvPr>
          <p:cNvGrpSpPr/>
          <p:nvPr/>
        </p:nvGrpSpPr>
        <p:grpSpPr>
          <a:xfrm>
            <a:off x="10221058" y="3376270"/>
            <a:ext cx="1426495" cy="999687"/>
            <a:chOff x="486972" y="3174242"/>
            <a:chExt cx="1426495" cy="999687"/>
          </a:xfrm>
        </p:grpSpPr>
        <p:sp>
          <p:nvSpPr>
            <p:cNvPr id="36" name="Up Arrow Callout 35">
              <a:extLst>
                <a:ext uri="{FF2B5EF4-FFF2-40B4-BE49-F238E27FC236}">
                  <a16:creationId xmlns:a16="http://schemas.microsoft.com/office/drawing/2014/main" id="{B77CDE8A-15AB-2F4B-B3F3-A3184C2A430F}"/>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F8FEB1E-0C2F-6645-B988-79BC6A58DB91}"/>
                    </a:ext>
                  </a:extLst>
                </p:cNvPr>
                <p:cNvSpPr txBox="1"/>
                <p:nvPr/>
              </p:nvSpPr>
              <p:spPr>
                <a:xfrm>
                  <a:off x="559737" y="3608352"/>
                  <a:ext cx="13537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37" name="TextBox 36">
                  <a:extLst>
                    <a:ext uri="{FF2B5EF4-FFF2-40B4-BE49-F238E27FC236}">
                      <a16:creationId xmlns:a16="http://schemas.microsoft.com/office/drawing/2014/main" id="{FF8FEB1E-0C2F-6645-B988-79BC6A58DB91}"/>
                    </a:ext>
                  </a:extLst>
                </p:cNvPr>
                <p:cNvSpPr txBox="1">
                  <a:spLocks noRot="1" noChangeAspect="1" noMove="1" noResize="1" noEditPoints="1" noAdjustHandles="1" noChangeArrowheads="1" noChangeShapeType="1" noTextEdit="1"/>
                </p:cNvSpPr>
                <p:nvPr/>
              </p:nvSpPr>
              <p:spPr>
                <a:xfrm>
                  <a:off x="559737" y="3608352"/>
                  <a:ext cx="1353729" cy="430887"/>
                </a:xfrm>
                <a:prstGeom prst="rect">
                  <a:avLst/>
                </a:prstGeom>
                <a:blipFill>
                  <a:blip r:embed="rId11"/>
                  <a:stretch>
                    <a:fillRect l="-5607" r="-7477" b="-35294"/>
                  </a:stretch>
                </a:blipFill>
              </p:spPr>
              <p:txBody>
                <a:bodyPr/>
                <a:lstStyle/>
                <a:p>
                  <a:r>
                    <a:rPr lang="en-US">
                      <a:noFill/>
                    </a:rPr>
                    <a:t> </a:t>
                  </a:r>
                </a:p>
              </p:txBody>
            </p:sp>
          </mc:Fallback>
        </mc:AlternateContent>
      </p:grpSp>
      <p:sp>
        <p:nvSpPr>
          <p:cNvPr id="38" name="Rounded Rectangle 37">
            <a:extLst>
              <a:ext uri="{FF2B5EF4-FFF2-40B4-BE49-F238E27FC236}">
                <a16:creationId xmlns:a16="http://schemas.microsoft.com/office/drawing/2014/main" id="{03C2BA14-F043-6543-808B-4DBE503B8C27}"/>
              </a:ext>
            </a:extLst>
          </p:cNvPr>
          <p:cNvSpPr/>
          <p:nvPr/>
        </p:nvSpPr>
        <p:spPr>
          <a:xfrm>
            <a:off x="5827059" y="993697"/>
            <a:ext cx="6060141" cy="3729550"/>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9" name="Rectangle 38">
            <a:extLst>
              <a:ext uri="{FF2B5EF4-FFF2-40B4-BE49-F238E27FC236}">
                <a16:creationId xmlns:a16="http://schemas.microsoft.com/office/drawing/2014/main" id="{521B6C48-C468-4744-BE43-1C4645AC036F}"/>
              </a:ext>
            </a:extLst>
          </p:cNvPr>
          <p:cNvSpPr/>
          <p:nvPr/>
        </p:nvSpPr>
        <p:spPr>
          <a:xfrm>
            <a:off x="6862958" y="1111363"/>
            <a:ext cx="3875607" cy="461665"/>
          </a:xfrm>
          <a:prstGeom prst="rect">
            <a:avLst/>
          </a:prstGeom>
          <a:solidFill>
            <a:srgbClr val="FFFF00"/>
          </a:solidFill>
        </p:spPr>
        <p:txBody>
          <a:bodyPr wrap="square" lIns="91440" tIns="45720" rIns="91440" bIns="45720">
            <a:spAutoFit/>
          </a:bodyPr>
          <a:lstStyle/>
          <a:p>
            <a:pPr algn="ctr"/>
            <a:r>
              <a:rPr lang="en-US" sz="2400" b="1" cap="none" spc="0" dirty="0">
                <a:ln w="0"/>
                <a:solidFill>
                  <a:schemeClr val="accent6">
                    <a:lumMod val="50000"/>
                  </a:schemeClr>
                </a:solidFill>
                <a:effectLst>
                  <a:outerShdw blurRad="38100" dist="19050" dir="2700000" algn="tl" rotWithShape="0">
                    <a:schemeClr val="dk1">
                      <a:alpha val="40000"/>
                    </a:schemeClr>
                  </a:outerShdw>
                </a:effectLst>
              </a:rPr>
              <a:t>Graphical Model</a:t>
            </a:r>
          </a:p>
        </p:txBody>
      </p:sp>
      <p:grpSp>
        <p:nvGrpSpPr>
          <p:cNvPr id="40" name="Group 39">
            <a:extLst>
              <a:ext uri="{FF2B5EF4-FFF2-40B4-BE49-F238E27FC236}">
                <a16:creationId xmlns:a16="http://schemas.microsoft.com/office/drawing/2014/main" id="{26F237DC-4FCC-6B4C-BB2A-C20AE7287969}"/>
              </a:ext>
            </a:extLst>
          </p:cNvPr>
          <p:cNvGrpSpPr/>
          <p:nvPr/>
        </p:nvGrpSpPr>
        <p:grpSpPr>
          <a:xfrm>
            <a:off x="7938035" y="2667027"/>
            <a:ext cx="918444" cy="811198"/>
            <a:chOff x="2259818" y="2342198"/>
            <a:chExt cx="918444" cy="811198"/>
          </a:xfrm>
        </p:grpSpPr>
        <p:sp>
          <p:nvSpPr>
            <p:cNvPr id="41" name="Oval 40">
              <a:extLst>
                <a:ext uri="{FF2B5EF4-FFF2-40B4-BE49-F238E27FC236}">
                  <a16:creationId xmlns:a16="http://schemas.microsoft.com/office/drawing/2014/main" id="{8D2F10FC-144E-1A4E-8075-38D3EC03780E}"/>
                </a:ext>
              </a:extLst>
            </p:cNvPr>
            <p:cNvSpPr/>
            <p:nvPr/>
          </p:nvSpPr>
          <p:spPr>
            <a:xfrm>
              <a:off x="2259818"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E0D0BFD-2131-CA41-A085-0BF22FC3A7E3}"/>
                    </a:ext>
                  </a:extLst>
                </p:cNvPr>
                <p:cNvSpPr txBox="1"/>
                <p:nvPr/>
              </p:nvSpPr>
              <p:spPr>
                <a:xfrm>
                  <a:off x="243500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𝟐</m:t>
                            </m:r>
                          </m:sub>
                        </m:sSub>
                      </m:oMath>
                    </m:oMathPara>
                  </a14:m>
                  <a:endParaRPr lang="en-US" sz="2800" b="1" dirty="0"/>
                </a:p>
              </p:txBody>
            </p:sp>
          </mc:Choice>
          <mc:Fallback xmlns="">
            <p:sp>
              <p:nvSpPr>
                <p:cNvPr id="22" name="TextBox 21">
                  <a:extLst>
                    <a:ext uri="{FF2B5EF4-FFF2-40B4-BE49-F238E27FC236}">
                      <a16:creationId xmlns:a16="http://schemas.microsoft.com/office/drawing/2014/main" id="{AE8CE990-B099-EC4C-A7D5-7FD9B624F1EF}"/>
                    </a:ext>
                  </a:extLst>
                </p:cNvPr>
                <p:cNvSpPr txBox="1">
                  <a:spLocks noRot="1" noChangeAspect="1" noMove="1" noResize="1" noEditPoints="1" noAdjustHandles="1" noChangeArrowheads="1" noChangeShapeType="1" noTextEdit="1"/>
                </p:cNvSpPr>
                <p:nvPr/>
              </p:nvSpPr>
              <p:spPr>
                <a:xfrm>
                  <a:off x="2435004" y="2436235"/>
                  <a:ext cx="599957" cy="523220"/>
                </a:xfrm>
                <a:prstGeom prst="rect">
                  <a:avLst/>
                </a:prstGeom>
                <a:blipFill>
                  <a:blip r:embed="rId8"/>
                  <a:stretch>
                    <a:fillRect b="-4762"/>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16739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linds(horizontal)">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par>
                                <p:cTn id="34" presetID="3" presetClass="entr" presetSubtype="1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blinds(horizontal)">
                                      <p:cBhvr>
                                        <p:cTn id="36" dur="500"/>
                                        <p:tgtEl>
                                          <p:spTgt spid="40"/>
                                        </p:tgtEl>
                                      </p:cBhvr>
                                    </p:animEffect>
                                  </p:childTnLst>
                                </p:cTn>
                              </p:par>
                              <p:par>
                                <p:cTn id="37" presetID="3" presetClass="entr" presetSubtype="1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par>
                                <p:cTn id="45" presetID="3" presetClass="entr" presetSubtype="1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par>
                                <p:cTn id="48" presetID="3" presetClass="entr" presetSubtype="1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solidFill>
                  <a:schemeClr val="bg1"/>
                </a:solidFill>
                <a:latin typeface="IBM Plex Sans" charset="0"/>
              </a:rPr>
              <a:t>Likelihood</a:t>
            </a:r>
            <a:endParaRPr lang="en-US" b="1" dirty="0">
              <a:solidFill>
                <a:schemeClr val="bg1"/>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54</a:t>
            </a:fld>
            <a:endParaRPr lang="en-US"/>
          </a:p>
        </p:txBody>
      </p:sp>
      <p:grpSp>
        <p:nvGrpSpPr>
          <p:cNvPr id="10" name="Group 9">
            <a:extLst>
              <a:ext uri="{FF2B5EF4-FFF2-40B4-BE49-F238E27FC236}">
                <a16:creationId xmlns:a16="http://schemas.microsoft.com/office/drawing/2014/main" id="{6370218F-9BD8-F14E-8C7B-667FAFFE19AE}"/>
              </a:ext>
            </a:extLst>
          </p:cNvPr>
          <p:cNvGrpSpPr/>
          <p:nvPr/>
        </p:nvGrpSpPr>
        <p:grpSpPr>
          <a:xfrm>
            <a:off x="6891345" y="636232"/>
            <a:ext cx="4057392" cy="1058420"/>
            <a:chOff x="7283893" y="916807"/>
            <a:chExt cx="4257264" cy="1832414"/>
          </a:xfrm>
        </p:grpSpPr>
        <p:grpSp>
          <p:nvGrpSpPr>
            <p:cNvPr id="12" name="Group 11">
              <a:extLst>
                <a:ext uri="{FF2B5EF4-FFF2-40B4-BE49-F238E27FC236}">
                  <a16:creationId xmlns:a16="http://schemas.microsoft.com/office/drawing/2014/main" id="{EEE8C1C3-9434-8D45-AEB7-0F598E24FECF}"/>
                </a:ext>
              </a:extLst>
            </p:cNvPr>
            <p:cNvGrpSpPr/>
            <p:nvPr/>
          </p:nvGrpSpPr>
          <p:grpSpPr>
            <a:xfrm>
              <a:off x="9978255" y="916807"/>
              <a:ext cx="1188720" cy="914400"/>
              <a:chOff x="6233393" y="5396064"/>
              <a:chExt cx="918713" cy="811198"/>
            </a:xfrm>
          </p:grpSpPr>
          <p:sp>
            <p:nvSpPr>
              <p:cNvPr id="13" name="Oval 12">
                <a:extLst>
                  <a:ext uri="{FF2B5EF4-FFF2-40B4-BE49-F238E27FC236}">
                    <a16:creationId xmlns:a16="http://schemas.microsoft.com/office/drawing/2014/main" id="{F6ED1C2F-045F-CF4A-9136-226069816716}"/>
                  </a:ext>
                </a:extLst>
              </p:cNvPr>
              <p:cNvSpPr/>
              <p:nvPr/>
            </p:nvSpPr>
            <p:spPr>
              <a:xfrm>
                <a:off x="6233393" y="5396064"/>
                <a:ext cx="918713"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3D1837-2B89-C547-A229-243024F83AB5}"/>
                      </a:ext>
                    </a:extLst>
                  </p:cNvPr>
                  <p:cNvSpPr txBox="1"/>
                  <p:nvPr/>
                </p:nvSpPr>
                <p:spPr>
                  <a:xfrm>
                    <a:off x="6410353" y="5493563"/>
                    <a:ext cx="564794" cy="354952"/>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257F17"/>
                                  </a:solidFill>
                                  <a:latin typeface="Cambria Math" panose="02040503050406030204" pitchFamily="18" charset="0"/>
                                </a:rPr>
                              </m:ctrlPr>
                            </m:sSubPr>
                            <m:e>
                              <m:r>
                                <a:rPr lang="en-US" sz="2000" b="1" i="1" smtClean="0">
                                  <a:solidFill>
                                    <a:srgbClr val="257F17"/>
                                  </a:solidFill>
                                  <a:latin typeface="Cambria Math" panose="02040503050406030204" pitchFamily="18" charset="0"/>
                                </a:rPr>
                                <m:t>𝒙</m:t>
                              </m:r>
                            </m:e>
                            <m:sub/>
                          </m:sSub>
                        </m:oMath>
                      </m:oMathPara>
                    </a14:m>
                    <a:endParaRPr lang="en-US" sz="2000" b="1" dirty="0"/>
                  </a:p>
                </p:txBody>
              </p:sp>
            </mc:Choice>
            <mc:Fallback xmlns="">
              <p:sp>
                <p:nvSpPr>
                  <p:cNvPr id="14" name="TextBox 13">
                    <a:extLst>
                      <a:ext uri="{FF2B5EF4-FFF2-40B4-BE49-F238E27FC236}">
                        <a16:creationId xmlns:a16="http://schemas.microsoft.com/office/drawing/2014/main" id="{7D3D1837-2B89-C547-A229-243024F83AB5}"/>
                      </a:ext>
                    </a:extLst>
                  </p:cNvPr>
                  <p:cNvSpPr txBox="1">
                    <a:spLocks noRot="1" noChangeAspect="1" noMove="1" noResize="1" noEditPoints="1" noAdjustHandles="1" noChangeArrowheads="1" noChangeShapeType="1" noTextEdit="1"/>
                  </p:cNvSpPr>
                  <p:nvPr/>
                </p:nvSpPr>
                <p:spPr>
                  <a:xfrm>
                    <a:off x="6410353" y="5493563"/>
                    <a:ext cx="564794" cy="354952"/>
                  </a:xfrm>
                  <a:prstGeom prst="rect">
                    <a:avLst/>
                  </a:prstGeom>
                  <a:blipFill>
                    <a:blip r:embed="rId4"/>
                    <a:stretch>
                      <a:fillRect b="-52632"/>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A0303735-AA83-A84D-8181-3D57C0028309}"/>
                </a:ext>
              </a:extLst>
            </p:cNvPr>
            <p:cNvGrpSpPr/>
            <p:nvPr/>
          </p:nvGrpSpPr>
          <p:grpSpPr>
            <a:xfrm>
              <a:off x="7589839" y="924790"/>
              <a:ext cx="1188720" cy="914399"/>
              <a:chOff x="8982643" y="4584865"/>
              <a:chExt cx="918713" cy="623998"/>
            </a:xfrm>
          </p:grpSpPr>
          <p:sp>
            <p:nvSpPr>
              <p:cNvPr id="16" name="Oval 15">
                <a:extLst>
                  <a:ext uri="{FF2B5EF4-FFF2-40B4-BE49-F238E27FC236}">
                    <a16:creationId xmlns:a16="http://schemas.microsoft.com/office/drawing/2014/main" id="{0B58152D-2339-744E-87F7-AC43F334266A}"/>
                  </a:ext>
                </a:extLst>
              </p:cNvPr>
              <p:cNvSpPr/>
              <p:nvPr/>
            </p:nvSpPr>
            <p:spPr>
              <a:xfrm>
                <a:off x="8982643" y="4584865"/>
                <a:ext cx="918713" cy="6239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E9276C6-9180-C04F-8F9A-D1893D2059F4}"/>
                      </a:ext>
                    </a:extLst>
                  </p:cNvPr>
                  <p:cNvSpPr txBox="1"/>
                  <p:nvPr/>
                </p:nvSpPr>
                <p:spPr>
                  <a:xfrm>
                    <a:off x="9199056" y="4707151"/>
                    <a:ext cx="536761" cy="27304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solidFill>
                                    <a:srgbClr val="C00000"/>
                                  </a:solidFill>
                                  <a:latin typeface="Cambria Math" panose="02040503050406030204" pitchFamily="18" charset="0"/>
                                  <a:ea typeface="Cambria Math" panose="02040503050406030204" pitchFamily="18" charset="0"/>
                                </a:rPr>
                                <m:t>𝜽</m:t>
                              </m:r>
                            </m:e>
                            <m:sub/>
                          </m:sSub>
                        </m:oMath>
                      </m:oMathPara>
                    </a14:m>
                    <a:endParaRPr lang="en-US" sz="2000" b="1" dirty="0"/>
                  </a:p>
                </p:txBody>
              </p:sp>
            </mc:Choice>
            <mc:Fallback xmlns="">
              <p:sp>
                <p:nvSpPr>
                  <p:cNvPr id="17" name="TextBox 16">
                    <a:extLst>
                      <a:ext uri="{FF2B5EF4-FFF2-40B4-BE49-F238E27FC236}">
                        <a16:creationId xmlns:a16="http://schemas.microsoft.com/office/drawing/2014/main" id="{4E9276C6-9180-C04F-8F9A-D1893D2059F4}"/>
                      </a:ext>
                    </a:extLst>
                  </p:cNvPr>
                  <p:cNvSpPr txBox="1">
                    <a:spLocks noRot="1" noChangeAspect="1" noMove="1" noResize="1" noEditPoints="1" noAdjustHandles="1" noChangeArrowheads="1" noChangeShapeType="1" noTextEdit="1"/>
                  </p:cNvSpPr>
                  <p:nvPr/>
                </p:nvSpPr>
                <p:spPr>
                  <a:xfrm>
                    <a:off x="9199056" y="4707151"/>
                    <a:ext cx="536761" cy="273040"/>
                  </a:xfrm>
                  <a:prstGeom prst="rect">
                    <a:avLst/>
                  </a:prstGeom>
                  <a:blipFill>
                    <a:blip r:embed="rId5"/>
                    <a:stretch>
                      <a:fillRect b="-57895"/>
                    </a:stretch>
                  </a:blipFill>
                </p:spPr>
                <p:txBody>
                  <a:bodyPr/>
                  <a:lstStyle/>
                  <a:p>
                    <a:r>
                      <a:rPr lang="en-US">
                        <a:noFill/>
                      </a:rPr>
                      <a:t> </a:t>
                    </a:r>
                  </a:p>
                </p:txBody>
              </p:sp>
            </mc:Fallback>
          </mc:AlternateContent>
        </p:grpSp>
        <p:cxnSp>
          <p:nvCxnSpPr>
            <p:cNvPr id="18" name="Straight Arrow Connector 17">
              <a:extLst>
                <a:ext uri="{FF2B5EF4-FFF2-40B4-BE49-F238E27FC236}">
                  <a16:creationId xmlns:a16="http://schemas.microsoft.com/office/drawing/2014/main" id="{08F3C3EA-C6BC-1D47-8B6E-77BFE0D5FF9D}"/>
                </a:ext>
              </a:extLst>
            </p:cNvPr>
            <p:cNvCxnSpPr>
              <a:cxnSpLocks/>
            </p:cNvCxnSpPr>
            <p:nvPr/>
          </p:nvCxnSpPr>
          <p:spPr>
            <a:xfrm flipV="1">
              <a:off x="8759000" y="1389369"/>
              <a:ext cx="1216079" cy="7004"/>
            </a:xfrm>
            <a:prstGeom prst="straightConnector1">
              <a:avLst/>
            </a:prstGeom>
            <a:ln w="635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DDB8D839-6B45-1F45-90AA-461EF0C3CC97}"/>
                </a:ext>
              </a:extLst>
            </p:cNvPr>
            <p:cNvGrpSpPr/>
            <p:nvPr/>
          </p:nvGrpSpPr>
          <p:grpSpPr>
            <a:xfrm>
              <a:off x="7283893" y="1834125"/>
              <a:ext cx="1937084" cy="915096"/>
              <a:chOff x="5198964" y="4823232"/>
              <a:chExt cx="1937084" cy="915096"/>
            </a:xfrm>
          </p:grpSpPr>
          <p:sp>
            <p:nvSpPr>
              <p:cNvPr id="21" name="Up Arrow Callout 20">
                <a:extLst>
                  <a:ext uri="{FF2B5EF4-FFF2-40B4-BE49-F238E27FC236}">
                    <a16:creationId xmlns:a16="http://schemas.microsoft.com/office/drawing/2014/main" id="{FF4D2AA0-40F0-1F4D-8386-4B40B6F1A856}"/>
                  </a:ext>
                </a:extLst>
              </p:cNvPr>
              <p:cNvSpPr/>
              <p:nvPr/>
            </p:nvSpPr>
            <p:spPr>
              <a:xfrm>
                <a:off x="5198964" y="4823232"/>
                <a:ext cx="1937084" cy="915096"/>
              </a:xfrm>
              <a:prstGeom prst="upArrowCallout">
                <a:avLst/>
              </a:prstGeom>
              <a:solidFill>
                <a:schemeClr val="tx2">
                  <a:lumMod val="9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61E31A0-2E31-304F-B6EF-986252F5EF5D}"/>
                      </a:ext>
                    </a:extLst>
                  </p:cNvPr>
                  <p:cNvSpPr txBox="1"/>
                  <p:nvPr/>
                </p:nvSpPr>
                <p:spPr>
                  <a:xfrm>
                    <a:off x="5475325" y="5162914"/>
                    <a:ext cx="159540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50000"/>
                                </a:schemeClr>
                              </a:solidFill>
                              <a:latin typeface="Cambria Math" panose="02040503050406030204" pitchFamily="18" charset="0"/>
                            </a:rPr>
                            <m:t>𝑷</m:t>
                          </m:r>
                          <m:r>
                            <a:rPr lang="en-US" sz="2000" b="1" i="1" smtClean="0">
                              <a:solidFill>
                                <a:schemeClr val="accent5">
                                  <a:lumMod val="50000"/>
                                </a:schemeClr>
                              </a:solidFill>
                              <a:latin typeface="Cambria Math" panose="02040503050406030204" pitchFamily="18" charset="0"/>
                            </a:rPr>
                            <m:t>(</m:t>
                          </m:r>
                          <m:r>
                            <a:rPr lang="en-US" sz="2000" b="1" i="1" smtClean="0">
                              <a:solidFill>
                                <a:srgbClr val="C00000"/>
                              </a:solidFill>
                              <a:latin typeface="Cambria Math" panose="02040503050406030204" pitchFamily="18" charset="0"/>
                              <a:ea typeface="Cambria Math" panose="02040503050406030204" pitchFamily="18" charset="0"/>
                            </a:rPr>
                            <m:t>𝜽</m:t>
                          </m:r>
                          <m:r>
                            <a:rPr lang="en-US" sz="2000" b="1" i="1" smtClean="0">
                              <a:solidFill>
                                <a:schemeClr val="accent5">
                                  <a:lumMod val="50000"/>
                                </a:schemeClr>
                              </a:solidFill>
                              <a:latin typeface="Cambria Math" panose="02040503050406030204" pitchFamily="18" charset="0"/>
                            </a:rPr>
                            <m:t>)</m:t>
                          </m:r>
                        </m:oMath>
                      </m:oMathPara>
                    </a14:m>
                    <a:endParaRPr lang="en-US" sz="2000" b="1" dirty="0">
                      <a:solidFill>
                        <a:srgbClr val="C00000"/>
                      </a:solidFill>
                    </a:endParaRPr>
                  </a:p>
                </p:txBody>
              </p:sp>
            </mc:Choice>
            <mc:Fallback xmlns="">
              <p:sp>
                <p:nvSpPr>
                  <p:cNvPr id="22" name="TextBox 21">
                    <a:extLst>
                      <a:ext uri="{FF2B5EF4-FFF2-40B4-BE49-F238E27FC236}">
                        <a16:creationId xmlns:a16="http://schemas.microsoft.com/office/drawing/2014/main" id="{D61E31A0-2E31-304F-B6EF-986252F5EF5D}"/>
                      </a:ext>
                    </a:extLst>
                  </p:cNvPr>
                  <p:cNvSpPr txBox="1">
                    <a:spLocks noRot="1" noChangeAspect="1" noMove="1" noResize="1" noEditPoints="1" noAdjustHandles="1" noChangeArrowheads="1" noChangeShapeType="1" noTextEdit="1"/>
                  </p:cNvSpPr>
                  <p:nvPr/>
                </p:nvSpPr>
                <p:spPr>
                  <a:xfrm>
                    <a:off x="5475325" y="5162914"/>
                    <a:ext cx="1595407" cy="307777"/>
                  </a:xfrm>
                  <a:prstGeom prst="rect">
                    <a:avLst/>
                  </a:prstGeom>
                  <a:blipFill>
                    <a:blip r:embed="rId6"/>
                    <a:stretch>
                      <a:fillRect b="-120000"/>
                    </a:stretch>
                  </a:blipFill>
                </p:spPr>
                <p:txBody>
                  <a:bodyPr/>
                  <a:lstStyle/>
                  <a:p>
                    <a:r>
                      <a:rPr lang="en-US">
                        <a:noFill/>
                      </a:rPr>
                      <a:t> </a:t>
                    </a:r>
                  </a:p>
                </p:txBody>
              </p:sp>
            </mc:Fallback>
          </mc:AlternateContent>
        </p:grpSp>
        <p:grpSp>
          <p:nvGrpSpPr>
            <p:cNvPr id="23" name="Group 22">
              <a:extLst>
                <a:ext uri="{FF2B5EF4-FFF2-40B4-BE49-F238E27FC236}">
                  <a16:creationId xmlns:a16="http://schemas.microsoft.com/office/drawing/2014/main" id="{AE09FB6E-A5A1-034F-A0AE-FB5E135FDD45}"/>
                </a:ext>
              </a:extLst>
            </p:cNvPr>
            <p:cNvGrpSpPr/>
            <p:nvPr/>
          </p:nvGrpSpPr>
          <p:grpSpPr>
            <a:xfrm>
              <a:off x="9604073" y="1829889"/>
              <a:ext cx="1937084" cy="915096"/>
              <a:chOff x="5198964" y="4823232"/>
              <a:chExt cx="1937084" cy="915096"/>
            </a:xfrm>
          </p:grpSpPr>
          <p:sp>
            <p:nvSpPr>
              <p:cNvPr id="24" name="Up Arrow Callout 23">
                <a:extLst>
                  <a:ext uri="{FF2B5EF4-FFF2-40B4-BE49-F238E27FC236}">
                    <a16:creationId xmlns:a16="http://schemas.microsoft.com/office/drawing/2014/main" id="{288D2490-7F4A-1F47-9C3D-6C3F01F68460}"/>
                  </a:ext>
                </a:extLst>
              </p:cNvPr>
              <p:cNvSpPr/>
              <p:nvPr/>
            </p:nvSpPr>
            <p:spPr>
              <a:xfrm>
                <a:off x="5198964" y="4823232"/>
                <a:ext cx="1937084" cy="915096"/>
              </a:xfrm>
              <a:prstGeom prst="upArrowCallout">
                <a:avLst/>
              </a:prstGeom>
              <a:solidFill>
                <a:schemeClr val="tx2">
                  <a:lumMod val="90000"/>
                </a:schemeClr>
              </a:solidFill>
              <a:ln w="254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05192A4-0146-0D4C-8F14-75A5E1ED7B4E}"/>
                      </a:ext>
                    </a:extLst>
                  </p:cNvPr>
                  <p:cNvSpPr txBox="1"/>
                  <p:nvPr/>
                </p:nvSpPr>
                <p:spPr>
                  <a:xfrm>
                    <a:off x="5475325" y="5162914"/>
                    <a:ext cx="159540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5">
                                  <a:lumMod val="50000"/>
                                </a:schemeClr>
                              </a:solidFill>
                              <a:latin typeface="Cambria Math" panose="02040503050406030204" pitchFamily="18" charset="0"/>
                            </a:rPr>
                            <m:t>𝑷</m:t>
                          </m:r>
                          <m:r>
                            <a:rPr lang="en-US" sz="2000" b="1" i="1" smtClean="0">
                              <a:solidFill>
                                <a:schemeClr val="accent5">
                                  <a:lumMod val="50000"/>
                                </a:schemeClr>
                              </a:solidFill>
                              <a:latin typeface="Cambria Math" panose="02040503050406030204" pitchFamily="18" charset="0"/>
                            </a:rPr>
                            <m:t>(</m:t>
                          </m:r>
                          <m:r>
                            <a:rPr lang="en-US" sz="2000" b="1" i="1" smtClean="0">
                              <a:solidFill>
                                <a:srgbClr val="257F17"/>
                              </a:solidFill>
                              <a:latin typeface="Cambria Math" panose="02040503050406030204" pitchFamily="18" charset="0"/>
                            </a:rPr>
                            <m:t>𝒙</m:t>
                          </m:r>
                          <m:r>
                            <a:rPr lang="en-US" sz="2000" b="1" i="1" smtClean="0">
                              <a:solidFill>
                                <a:schemeClr val="accent5">
                                  <a:lumMod val="50000"/>
                                </a:schemeClr>
                              </a:solidFill>
                              <a:latin typeface="Cambria Math" panose="02040503050406030204" pitchFamily="18" charset="0"/>
                            </a:rPr>
                            <m:t>|</m:t>
                          </m:r>
                          <m:r>
                            <a:rPr lang="en-US" sz="2000" b="1" i="1" smtClean="0">
                              <a:solidFill>
                                <a:srgbClr val="C00000"/>
                              </a:solidFill>
                              <a:latin typeface="Cambria Math" panose="02040503050406030204" pitchFamily="18" charset="0"/>
                              <a:ea typeface="Cambria Math" panose="02040503050406030204" pitchFamily="18" charset="0"/>
                            </a:rPr>
                            <m:t>𝜽</m:t>
                          </m:r>
                          <m:r>
                            <a:rPr lang="en-US" sz="2000" b="1" i="1" smtClean="0">
                              <a:solidFill>
                                <a:schemeClr val="accent5">
                                  <a:lumMod val="50000"/>
                                </a:schemeClr>
                              </a:solidFill>
                              <a:latin typeface="Cambria Math" panose="02040503050406030204" pitchFamily="18" charset="0"/>
                            </a:rPr>
                            <m:t>)</m:t>
                          </m:r>
                        </m:oMath>
                      </m:oMathPara>
                    </a14:m>
                    <a:endParaRPr lang="en-US" sz="2000" b="1" dirty="0">
                      <a:solidFill>
                        <a:srgbClr val="C00000"/>
                      </a:solidFill>
                    </a:endParaRPr>
                  </a:p>
                </p:txBody>
              </p:sp>
            </mc:Choice>
            <mc:Fallback xmlns="">
              <p:sp>
                <p:nvSpPr>
                  <p:cNvPr id="25" name="TextBox 24">
                    <a:extLst>
                      <a:ext uri="{FF2B5EF4-FFF2-40B4-BE49-F238E27FC236}">
                        <a16:creationId xmlns:a16="http://schemas.microsoft.com/office/drawing/2014/main" id="{305192A4-0146-0D4C-8F14-75A5E1ED7B4E}"/>
                      </a:ext>
                    </a:extLst>
                  </p:cNvPr>
                  <p:cNvSpPr txBox="1">
                    <a:spLocks noRot="1" noChangeAspect="1" noMove="1" noResize="1" noEditPoints="1" noAdjustHandles="1" noChangeArrowheads="1" noChangeShapeType="1" noTextEdit="1"/>
                  </p:cNvSpPr>
                  <p:nvPr/>
                </p:nvSpPr>
                <p:spPr>
                  <a:xfrm>
                    <a:off x="5475325" y="5162914"/>
                    <a:ext cx="1595407" cy="307777"/>
                  </a:xfrm>
                  <a:prstGeom prst="rect">
                    <a:avLst/>
                  </a:prstGeom>
                  <a:blipFill>
                    <a:blip r:embed="rId7"/>
                    <a:stretch>
                      <a:fillRect b="-120000"/>
                    </a:stretch>
                  </a:blipFill>
                </p:spPr>
                <p:txBody>
                  <a:bodyPr/>
                  <a:lstStyle/>
                  <a:p>
                    <a:r>
                      <a:rPr lang="en-US">
                        <a:noFill/>
                      </a:rPr>
                      <a:t> </a:t>
                    </a:r>
                  </a:p>
                </p:txBody>
              </p:sp>
            </mc:Fallback>
          </mc:AlternateContent>
        </p:grpSp>
      </p:grpSp>
      <p:grpSp>
        <p:nvGrpSpPr>
          <p:cNvPr id="43" name="Group 42">
            <a:extLst>
              <a:ext uri="{FF2B5EF4-FFF2-40B4-BE49-F238E27FC236}">
                <a16:creationId xmlns:a16="http://schemas.microsoft.com/office/drawing/2014/main" id="{BF542171-D657-C54C-828F-0E027E3EE22C}"/>
              </a:ext>
            </a:extLst>
          </p:cNvPr>
          <p:cNvGrpSpPr/>
          <p:nvPr/>
        </p:nvGrpSpPr>
        <p:grpSpPr>
          <a:xfrm>
            <a:off x="6797843" y="1803263"/>
            <a:ext cx="5089358" cy="474193"/>
            <a:chOff x="6208294" y="2658265"/>
            <a:chExt cx="5373983" cy="474193"/>
          </a:xfrm>
        </p:grpSpPr>
        <p:sp>
          <p:nvSpPr>
            <p:cNvPr id="28" name="Rectangle 27">
              <a:extLst>
                <a:ext uri="{FF2B5EF4-FFF2-40B4-BE49-F238E27FC236}">
                  <a16:creationId xmlns:a16="http://schemas.microsoft.com/office/drawing/2014/main" id="{1D59D47A-5997-5D42-AD07-658AD5F7B25B}"/>
                </a:ext>
              </a:extLst>
            </p:cNvPr>
            <p:cNvSpPr/>
            <p:nvPr/>
          </p:nvSpPr>
          <p:spPr>
            <a:xfrm>
              <a:off x="6208294" y="2658265"/>
              <a:ext cx="5373983" cy="47419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EEEF8D2A-8586-6842-A54A-554D4DAA0408}"/>
                    </a:ext>
                  </a:extLst>
                </p:cNvPr>
                <p:cNvSpPr/>
                <p:nvPr/>
              </p:nvSpPr>
              <p:spPr>
                <a:xfrm>
                  <a:off x="6208294" y="2745096"/>
                  <a:ext cx="520616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accent5">
                                <a:lumMod val="50000"/>
                              </a:schemeClr>
                            </a:solidFill>
                            <a:latin typeface="Cambria Math" panose="02040503050406030204" pitchFamily="18" charset="0"/>
                          </a:rPr>
                          <m:t>𝑷</m:t>
                        </m:r>
                        <m:r>
                          <a:rPr lang="en-US" sz="1600" b="1" i="1" smtClean="0">
                            <a:solidFill>
                              <a:schemeClr val="accent5">
                                <a:lumMod val="50000"/>
                              </a:schemeClr>
                            </a:solidFill>
                            <a:latin typeface="Cambria Math" panose="02040503050406030204" pitchFamily="18" charset="0"/>
                          </a:rPr>
                          <m:t> (</m:t>
                        </m:r>
                        <m:r>
                          <a:rPr lang="en-US" sz="1600" b="1" i="1" smtClean="0">
                            <a:solidFill>
                              <a:srgbClr val="257F17"/>
                            </a:solidFill>
                            <a:latin typeface="Cambria Math" panose="02040503050406030204" pitchFamily="18" charset="0"/>
                            <a:ea typeface="Cambria Math" panose="02040503050406030204" pitchFamily="18" charset="0"/>
                          </a:rPr>
                          <m:t>𝒔𝒑𝒆𝒄𝒊𝒇𝒊𝒄</m:t>
                        </m:r>
                        <m:r>
                          <a:rPr lang="en-US" sz="1600" b="1" i="1" smtClean="0">
                            <a:solidFill>
                              <a:srgbClr val="257F17"/>
                            </a:solidFill>
                            <a:latin typeface="Cambria Math" panose="02040503050406030204" pitchFamily="18" charset="0"/>
                            <a:ea typeface="Cambria Math" panose="02040503050406030204" pitchFamily="18" charset="0"/>
                          </a:rPr>
                          <m:t> </m:t>
                        </m:r>
                        <m:r>
                          <a:rPr lang="en-US" sz="1600" b="1" i="1" smtClean="0">
                            <a:solidFill>
                              <a:srgbClr val="257F17"/>
                            </a:solidFill>
                            <a:latin typeface="Cambria Math" panose="02040503050406030204" pitchFamily="18" charset="0"/>
                            <a:ea typeface="Cambria Math" panose="02040503050406030204" pitchFamily="18" charset="0"/>
                          </a:rPr>
                          <m:t>𝒓𝒆𝒂𝒍𝒊𝒛𝒂𝒕𝒊𝒐𝒏</m:t>
                        </m:r>
                        <m:r>
                          <a:rPr lang="en-US" sz="1600" b="1" i="1" smtClean="0">
                            <a:solidFill>
                              <a:srgbClr val="257F17"/>
                            </a:solidFill>
                            <a:latin typeface="Cambria Math" panose="02040503050406030204" pitchFamily="18" charset="0"/>
                            <a:ea typeface="Cambria Math" panose="02040503050406030204" pitchFamily="18" charset="0"/>
                          </a:rPr>
                          <m:t>  </m:t>
                        </m:r>
                        <m:r>
                          <a:rPr lang="en-US" sz="1600" b="1" i="1" smtClean="0">
                            <a:solidFill>
                              <a:srgbClr val="257F17"/>
                            </a:solidFill>
                            <a:latin typeface="Cambria Math" panose="02040503050406030204" pitchFamily="18" charset="0"/>
                            <a:ea typeface="Cambria Math" panose="02040503050406030204" pitchFamily="18" charset="0"/>
                          </a:rPr>
                          <m:t>𝒐𝒇</m:t>
                        </m:r>
                        <m:r>
                          <a:rPr lang="en-US" sz="1600" b="1" i="1" smtClean="0">
                            <a:solidFill>
                              <a:srgbClr val="257F17"/>
                            </a:solidFill>
                            <a:latin typeface="Cambria Math" panose="02040503050406030204" pitchFamily="18" charset="0"/>
                            <a:ea typeface="Cambria Math" panose="02040503050406030204" pitchFamily="18" charset="0"/>
                          </a:rPr>
                          <m:t> </m:t>
                        </m:r>
                        <m:r>
                          <a:rPr lang="en-US" sz="1600" b="1" i="1" smtClean="0">
                            <a:solidFill>
                              <a:srgbClr val="257F17"/>
                            </a:solidFill>
                            <a:latin typeface="Cambria Math" panose="02040503050406030204" pitchFamily="18" charset="0"/>
                            <a:ea typeface="Cambria Math" panose="02040503050406030204" pitchFamily="18" charset="0"/>
                          </a:rPr>
                          <m:t>𝒙</m:t>
                        </m:r>
                        <m:r>
                          <a:rPr lang="en-US" sz="1600" b="1" i="1" smtClean="0">
                            <a:solidFill>
                              <a:schemeClr val="accent5">
                                <a:lumMod val="50000"/>
                              </a:schemeClr>
                            </a:solidFill>
                            <a:latin typeface="Cambria Math" panose="02040503050406030204" pitchFamily="18" charset="0"/>
                            <a:ea typeface="Cambria Math" panose="02040503050406030204" pitchFamily="18" charset="0"/>
                          </a:rPr>
                          <m:t>)=</m:t>
                        </m:r>
                        <m:r>
                          <a:rPr lang="en-US" sz="1600" b="1" i="1" smtClean="0">
                            <a:solidFill>
                              <a:schemeClr val="accent5">
                                <a:lumMod val="50000"/>
                              </a:schemeClr>
                            </a:solidFill>
                            <a:latin typeface="Cambria Math" panose="02040503050406030204" pitchFamily="18" charset="0"/>
                          </a:rPr>
                          <m:t>𝑷</m:t>
                        </m:r>
                        <m:r>
                          <a:rPr lang="en-US" sz="1600" b="1" i="1" smtClean="0">
                            <a:solidFill>
                              <a:schemeClr val="accent5">
                                <a:lumMod val="50000"/>
                              </a:schemeClr>
                            </a:solidFill>
                            <a:latin typeface="Cambria Math" panose="02040503050406030204" pitchFamily="18" charset="0"/>
                          </a:rPr>
                          <m:t>(</m:t>
                        </m:r>
                        <m:r>
                          <a:rPr lang="en-US" sz="1600" b="1" i="1">
                            <a:solidFill>
                              <a:srgbClr val="257F17"/>
                            </a:solidFill>
                            <a:latin typeface="Cambria Math" panose="02040503050406030204" pitchFamily="18" charset="0"/>
                          </a:rPr>
                          <m:t>𝒙</m:t>
                        </m:r>
                        <m:r>
                          <a:rPr lang="en-US" sz="1600" b="1" i="1" smtClean="0">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smtClean="0">
                                <a:solidFill>
                                  <a:srgbClr val="257F17"/>
                                </a:solidFill>
                                <a:latin typeface="Cambria Math" panose="02040503050406030204" pitchFamily="18" charset="0"/>
                              </a:rPr>
                              <m:t>𝒓𝒆𝒂𝒍𝒊𝒛𝒂𝒕𝒊𝒐𝒏</m:t>
                            </m:r>
                          </m:sub>
                        </m:sSub>
                        <m:r>
                          <a:rPr lang="en-US" sz="1600" b="1" i="1">
                            <a:solidFill>
                              <a:schemeClr val="accent5">
                                <a:lumMod val="50000"/>
                              </a:schemeClr>
                            </a:solidFill>
                            <a:latin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chemeClr val="accent5">
                                <a:lumMod val="50000"/>
                              </a:schemeClr>
                            </a:solidFill>
                            <a:latin typeface="Cambria Math" panose="02040503050406030204" pitchFamily="18" charset="0"/>
                          </a:rPr>
                          <m:t>)</m:t>
                        </m:r>
                      </m:oMath>
                    </m:oMathPara>
                  </a14:m>
                  <a:endParaRPr lang="en-US" sz="1600" b="1" dirty="0">
                    <a:solidFill>
                      <a:srgbClr val="C00000"/>
                    </a:solidFill>
                  </a:endParaRPr>
                </a:p>
              </p:txBody>
            </p:sp>
          </mc:Choice>
          <mc:Fallback xmlns="">
            <p:sp>
              <p:nvSpPr>
                <p:cNvPr id="29" name="Rectangle 28">
                  <a:extLst>
                    <a:ext uri="{FF2B5EF4-FFF2-40B4-BE49-F238E27FC236}">
                      <a16:creationId xmlns:a16="http://schemas.microsoft.com/office/drawing/2014/main" id="{EEEF8D2A-8586-6842-A54A-554D4DAA0408}"/>
                    </a:ext>
                  </a:extLst>
                </p:cNvPr>
                <p:cNvSpPr>
                  <a:spLocks noRot="1" noChangeAspect="1" noMove="1" noResize="1" noEditPoints="1" noAdjustHandles="1" noChangeArrowheads="1" noChangeShapeType="1" noTextEdit="1"/>
                </p:cNvSpPr>
                <p:nvPr/>
              </p:nvSpPr>
              <p:spPr>
                <a:xfrm>
                  <a:off x="6208294" y="2745096"/>
                  <a:ext cx="5206169" cy="338554"/>
                </a:xfrm>
                <a:prstGeom prst="rect">
                  <a:avLst/>
                </a:prstGeom>
                <a:blipFill>
                  <a:blip r:embed="rId8"/>
                  <a:stretch>
                    <a:fillRect r="-3599" b="-14815"/>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BAB9948B-5E90-BD4D-8935-DEF9090DACD1}"/>
              </a:ext>
            </a:extLst>
          </p:cNvPr>
          <p:cNvGrpSpPr/>
          <p:nvPr/>
        </p:nvGrpSpPr>
        <p:grpSpPr>
          <a:xfrm>
            <a:off x="6678990" y="3183021"/>
            <a:ext cx="5373983" cy="474193"/>
            <a:chOff x="6271576" y="4268413"/>
            <a:chExt cx="5373983" cy="474193"/>
          </a:xfrm>
        </p:grpSpPr>
        <p:sp>
          <p:nvSpPr>
            <p:cNvPr id="30" name="Rectangle 29">
              <a:extLst>
                <a:ext uri="{FF2B5EF4-FFF2-40B4-BE49-F238E27FC236}">
                  <a16:creationId xmlns:a16="http://schemas.microsoft.com/office/drawing/2014/main" id="{D7B08AA7-3FC2-DC4B-AA9C-F3EC180BEC2C}"/>
                </a:ext>
              </a:extLst>
            </p:cNvPr>
            <p:cNvSpPr/>
            <p:nvPr/>
          </p:nvSpPr>
          <p:spPr>
            <a:xfrm>
              <a:off x="6271576" y="4268413"/>
              <a:ext cx="5373983" cy="47419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3CFE376-1947-7242-A66F-8B11E9747B5F}"/>
                    </a:ext>
                  </a:extLst>
                </p:cNvPr>
                <p:cNvSpPr/>
                <p:nvPr/>
              </p:nvSpPr>
              <p:spPr>
                <a:xfrm>
                  <a:off x="6564597" y="4341190"/>
                  <a:ext cx="47012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5">
                                <a:lumMod val="50000"/>
                              </a:schemeClr>
                            </a:solidFill>
                            <a:latin typeface="Cambria Math" panose="02040503050406030204" pitchFamily="18" charset="0"/>
                            <a:ea typeface="Cambria Math" panose="02040503050406030204" pitchFamily="18" charset="0"/>
                          </a:rPr>
                          <m:t>ℒ</m:t>
                        </m:r>
                        <m:d>
                          <m:dPr>
                            <m:ctrlPr>
                              <a:rPr lang="en-US" b="1" i="1" smtClean="0">
                                <a:solidFill>
                                  <a:schemeClr val="accent5">
                                    <a:lumMod val="50000"/>
                                  </a:schemeClr>
                                </a:solidFill>
                                <a:latin typeface="Cambria Math" panose="02040503050406030204" pitchFamily="18" charset="0"/>
                                <a:ea typeface="Cambria Math" panose="02040503050406030204" pitchFamily="18" charset="0"/>
                              </a:rPr>
                            </m:ctrlPr>
                          </m:dPr>
                          <m:e>
                            <m:r>
                              <a:rPr lang="en-US" b="1" i="1">
                                <a:solidFill>
                                  <a:srgbClr val="C00000"/>
                                </a:solidFill>
                                <a:latin typeface="Cambria Math" panose="02040503050406030204" pitchFamily="18" charset="0"/>
                                <a:ea typeface="Cambria Math" panose="02040503050406030204" pitchFamily="18" charset="0"/>
                              </a:rPr>
                              <m:t>𝜽</m:t>
                            </m:r>
                          </m:e>
                          <m:e>
                            <m:r>
                              <a:rPr lang="en-US" b="1" i="1">
                                <a:solidFill>
                                  <a:srgbClr val="257F17"/>
                                </a:solidFill>
                                <a:latin typeface="Cambria Math" panose="02040503050406030204" pitchFamily="18" charset="0"/>
                              </a:rPr>
                              <m:t>𝒙</m:t>
                            </m:r>
                            <m:r>
                              <a:rPr lang="en-US" b="1" i="1">
                                <a:solidFill>
                                  <a:srgbClr val="257F17"/>
                                </a:solidFill>
                                <a:latin typeface="Cambria Math" panose="02040503050406030204" pitchFamily="18" charset="0"/>
                              </a:rPr>
                              <m:t>=</m:t>
                            </m:r>
                            <m:sSub>
                              <m:sSubPr>
                                <m:ctrlPr>
                                  <a:rPr lang="en-US" b="1" i="1">
                                    <a:solidFill>
                                      <a:srgbClr val="257F17"/>
                                    </a:solidFill>
                                    <a:latin typeface="Cambria Math" panose="02040503050406030204" pitchFamily="18" charset="0"/>
                                  </a:rPr>
                                </m:ctrlPr>
                              </m:sSubPr>
                              <m:e>
                                <m:r>
                                  <a:rPr lang="en-US" b="1" i="1">
                                    <a:solidFill>
                                      <a:srgbClr val="257F17"/>
                                    </a:solidFill>
                                    <a:latin typeface="Cambria Math" panose="02040503050406030204" pitchFamily="18" charset="0"/>
                                  </a:rPr>
                                  <m:t>𝒙</m:t>
                                </m:r>
                              </m:e>
                              <m:sub>
                                <m:r>
                                  <a:rPr lang="en-US" b="1" i="1">
                                    <a:solidFill>
                                      <a:srgbClr val="257F17"/>
                                    </a:solidFill>
                                    <a:latin typeface="Cambria Math" panose="02040503050406030204" pitchFamily="18" charset="0"/>
                                  </a:rPr>
                                  <m:t>𝒓𝒆𝒂𝒍𝒊𝒛𝒂𝒕𝒊𝒐𝒏</m:t>
                                </m:r>
                              </m:sub>
                            </m:sSub>
                          </m:e>
                        </m:d>
                        <m:r>
                          <a:rPr lang="en-US" b="1" i="1" smtClean="0">
                            <a:solidFill>
                              <a:schemeClr val="accent5">
                                <a:lumMod val="50000"/>
                              </a:schemeClr>
                            </a:solidFill>
                            <a:latin typeface="Cambria Math" panose="02040503050406030204" pitchFamily="18" charset="0"/>
                            <a:ea typeface="Cambria Math" panose="02040503050406030204" pitchFamily="18" charset="0"/>
                          </a:rPr>
                          <m:t>=</m:t>
                        </m:r>
                        <m:r>
                          <a:rPr lang="en-US" b="1" i="1" smtClean="0">
                            <a:solidFill>
                              <a:schemeClr val="accent5">
                                <a:lumMod val="50000"/>
                              </a:schemeClr>
                            </a:solidFill>
                            <a:latin typeface="Cambria Math" panose="02040503050406030204" pitchFamily="18" charset="0"/>
                          </a:rPr>
                          <m:t>𝑷</m:t>
                        </m:r>
                        <m:r>
                          <a:rPr lang="en-US" b="1" i="1" smtClean="0">
                            <a:solidFill>
                              <a:schemeClr val="accent5">
                                <a:lumMod val="50000"/>
                              </a:schemeClr>
                            </a:solidFill>
                            <a:latin typeface="Cambria Math" panose="02040503050406030204" pitchFamily="18" charset="0"/>
                          </a:rPr>
                          <m:t>(</m:t>
                        </m:r>
                        <m:r>
                          <a:rPr lang="en-US" b="1" i="1">
                            <a:solidFill>
                              <a:srgbClr val="257F17"/>
                            </a:solidFill>
                            <a:latin typeface="Cambria Math" panose="02040503050406030204" pitchFamily="18" charset="0"/>
                          </a:rPr>
                          <m:t>𝒙</m:t>
                        </m:r>
                        <m:r>
                          <a:rPr lang="en-US" b="1" i="1" smtClean="0">
                            <a:solidFill>
                              <a:srgbClr val="257F17"/>
                            </a:solidFill>
                            <a:latin typeface="Cambria Math" panose="02040503050406030204" pitchFamily="18" charset="0"/>
                          </a:rPr>
                          <m:t>=</m:t>
                        </m:r>
                        <m:sSub>
                          <m:sSubPr>
                            <m:ctrlPr>
                              <a:rPr lang="en-US" b="1" i="1">
                                <a:solidFill>
                                  <a:srgbClr val="257F17"/>
                                </a:solidFill>
                                <a:latin typeface="Cambria Math" panose="02040503050406030204" pitchFamily="18" charset="0"/>
                              </a:rPr>
                            </m:ctrlPr>
                          </m:sSubPr>
                          <m:e>
                            <m:r>
                              <a:rPr lang="en-US" b="1" i="1">
                                <a:solidFill>
                                  <a:srgbClr val="257F17"/>
                                </a:solidFill>
                                <a:latin typeface="Cambria Math" panose="02040503050406030204" pitchFamily="18" charset="0"/>
                              </a:rPr>
                              <m:t>𝒙</m:t>
                            </m:r>
                          </m:e>
                          <m:sub>
                            <m:r>
                              <a:rPr lang="en-US" b="1" i="1" smtClean="0">
                                <a:solidFill>
                                  <a:srgbClr val="257F17"/>
                                </a:solidFill>
                                <a:latin typeface="Cambria Math" panose="02040503050406030204" pitchFamily="18" charset="0"/>
                              </a:rPr>
                              <m:t>𝒓𝒆𝒂𝒍𝒊𝒛𝒂𝒕𝒊𝒐𝒏</m:t>
                            </m:r>
                          </m:sub>
                        </m:sSub>
                        <m:r>
                          <a:rPr lang="en-US" b="1" i="1">
                            <a:solidFill>
                              <a:schemeClr val="accent5">
                                <a:lumMod val="50000"/>
                              </a:schemeClr>
                            </a:solidFill>
                            <a:latin typeface="Cambria Math" panose="02040503050406030204" pitchFamily="18" charset="0"/>
                          </a:rPr>
                          <m:t>|</m:t>
                        </m:r>
                        <m:r>
                          <a:rPr lang="en-US" b="1" i="1">
                            <a:solidFill>
                              <a:srgbClr val="C00000"/>
                            </a:solidFill>
                            <a:latin typeface="Cambria Math" panose="02040503050406030204" pitchFamily="18" charset="0"/>
                            <a:ea typeface="Cambria Math" panose="02040503050406030204" pitchFamily="18" charset="0"/>
                          </a:rPr>
                          <m:t>𝜽</m:t>
                        </m:r>
                        <m:r>
                          <a:rPr lang="en-US" b="1" i="1">
                            <a:solidFill>
                              <a:schemeClr val="accent5">
                                <a:lumMod val="50000"/>
                              </a:schemeClr>
                            </a:solidFill>
                            <a:latin typeface="Cambria Math" panose="02040503050406030204" pitchFamily="18" charset="0"/>
                          </a:rPr>
                          <m:t>)</m:t>
                        </m:r>
                      </m:oMath>
                    </m:oMathPara>
                  </a14:m>
                  <a:endParaRPr lang="en-US" b="1" dirty="0">
                    <a:solidFill>
                      <a:srgbClr val="C00000"/>
                    </a:solidFill>
                  </a:endParaRPr>
                </a:p>
              </p:txBody>
            </p:sp>
          </mc:Choice>
          <mc:Fallback xmlns="">
            <p:sp>
              <p:nvSpPr>
                <p:cNvPr id="31" name="Rectangle 30">
                  <a:extLst>
                    <a:ext uri="{FF2B5EF4-FFF2-40B4-BE49-F238E27FC236}">
                      <a16:creationId xmlns:a16="http://schemas.microsoft.com/office/drawing/2014/main" id="{43CFE376-1947-7242-A66F-8B11E9747B5F}"/>
                    </a:ext>
                  </a:extLst>
                </p:cNvPr>
                <p:cNvSpPr>
                  <a:spLocks noRot="1" noChangeAspect="1" noMove="1" noResize="1" noEditPoints="1" noAdjustHandles="1" noChangeArrowheads="1" noChangeShapeType="1" noTextEdit="1"/>
                </p:cNvSpPr>
                <p:nvPr/>
              </p:nvSpPr>
              <p:spPr>
                <a:xfrm>
                  <a:off x="6564597" y="4341190"/>
                  <a:ext cx="4701223" cy="369332"/>
                </a:xfrm>
                <a:prstGeom prst="rect">
                  <a:avLst/>
                </a:prstGeom>
                <a:blipFill>
                  <a:blip r:embed="rId9"/>
                  <a:stretch>
                    <a:fillRect b="-13333"/>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574BB31A-E8E8-434A-8FC4-C85D44DBE4D8}"/>
              </a:ext>
            </a:extLst>
          </p:cNvPr>
          <p:cNvGrpSpPr/>
          <p:nvPr/>
        </p:nvGrpSpPr>
        <p:grpSpPr>
          <a:xfrm>
            <a:off x="191706" y="896867"/>
            <a:ext cx="6233016" cy="1576754"/>
            <a:chOff x="619080" y="3862137"/>
            <a:chExt cx="5281363" cy="1576754"/>
          </a:xfrm>
        </p:grpSpPr>
        <p:sp>
          <p:nvSpPr>
            <p:cNvPr id="32" name="Rounded Rectangle 31">
              <a:extLst>
                <a:ext uri="{FF2B5EF4-FFF2-40B4-BE49-F238E27FC236}">
                  <a16:creationId xmlns:a16="http://schemas.microsoft.com/office/drawing/2014/main" id="{47090809-FC64-C94E-AF43-771846B30E2A}"/>
                </a:ext>
              </a:extLst>
            </p:cNvPr>
            <p:cNvSpPr/>
            <p:nvPr/>
          </p:nvSpPr>
          <p:spPr>
            <a:xfrm>
              <a:off x="619080" y="3862137"/>
              <a:ext cx="5272757" cy="1440897"/>
            </a:xfrm>
            <a:prstGeom prst="roundRect">
              <a:avLst/>
            </a:prstGeom>
            <a:solidFill>
              <a:schemeClr val="bg2"/>
            </a:solidFill>
            <a:ln w="50800">
              <a:solidFill>
                <a:schemeClr val="tx1"/>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3" name="Title 2">
                  <a:extLst>
                    <a:ext uri="{FF2B5EF4-FFF2-40B4-BE49-F238E27FC236}">
                      <a16:creationId xmlns:a16="http://schemas.microsoft.com/office/drawing/2014/main" id="{2CDB7089-3142-B64D-A50A-910F03B83B9A}"/>
                    </a:ext>
                  </a:extLst>
                </p:cNvPr>
                <p:cNvSpPr txBox="1">
                  <a:spLocks/>
                </p:cNvSpPr>
                <p:nvPr/>
              </p:nvSpPr>
              <p:spPr>
                <a:xfrm>
                  <a:off x="681472" y="4005493"/>
                  <a:ext cx="5218971" cy="143339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b="1" dirty="0">
                      <a:solidFill>
                        <a:schemeClr val="accent2">
                          <a:lumMod val="75000"/>
                        </a:schemeClr>
                      </a:solidFill>
                    </a:rPr>
                    <a:t>.In parametric PDF, we have seen that we can represent the </a:t>
                  </a:r>
                  <a:r>
                    <a:rPr lang="en-US" sz="1600" b="1" dirty="0">
                      <a:solidFill>
                        <a:srgbClr val="257F17"/>
                      </a:solidFill>
                    </a:rPr>
                    <a:t>random variable </a:t>
                  </a:r>
                  <a14:m>
                    <m:oMath xmlns:m="http://schemas.openxmlformats.org/officeDocument/2006/math">
                      <m:r>
                        <a:rPr lang="en-US" sz="1600" b="1" i="1">
                          <a:solidFill>
                            <a:srgbClr val="257F17"/>
                          </a:solidFill>
                          <a:latin typeface="Cambria Math" panose="02040503050406030204" pitchFamily="18" charset="0"/>
                        </a:rPr>
                        <m:t>𝒙</m:t>
                      </m:r>
                    </m:oMath>
                  </a14:m>
                  <a:r>
                    <a:rPr lang="en-US" sz="1600" b="1" dirty="0">
                      <a:solidFill>
                        <a:srgbClr val="257F17"/>
                      </a:solidFill>
                    </a:rPr>
                    <a:t> </a:t>
                  </a:r>
                  <a:r>
                    <a:rPr lang="en-US" sz="1600" b="1" dirty="0">
                      <a:solidFill>
                        <a:schemeClr val="accent2">
                          <a:lumMod val="75000"/>
                        </a:schemeClr>
                      </a:solidFill>
                    </a:rPr>
                    <a:t>depending on </a:t>
                  </a:r>
                  <a:r>
                    <a:rPr lang="en-US" sz="1600" b="1" dirty="0">
                      <a:solidFill>
                        <a:srgbClr val="C00000"/>
                      </a:solidFill>
                    </a:rPr>
                    <a:t>parameter vector </a:t>
                  </a:r>
                  <a14:m>
                    <m:oMath xmlns:m="http://schemas.openxmlformats.org/officeDocument/2006/math">
                      <m:r>
                        <a:rPr lang="en-US" sz="1600" b="1" i="1">
                          <a:solidFill>
                            <a:srgbClr val="C00000"/>
                          </a:solidFill>
                          <a:latin typeface="Cambria Math" panose="02040503050406030204" pitchFamily="18" charset="0"/>
                          <a:ea typeface="Cambria Math" panose="02040503050406030204" pitchFamily="18" charset="0"/>
                        </a:rPr>
                        <m:t>𝜽</m:t>
                      </m:r>
                    </m:oMath>
                  </a14:m>
                  <a:r>
                    <a:rPr lang="en-US" sz="1600" b="1" dirty="0">
                      <a:solidFill>
                        <a:schemeClr val="accent2">
                          <a:lumMod val="75000"/>
                        </a:schemeClr>
                      </a:solidFill>
                    </a:rPr>
                    <a:t>.</a:t>
                  </a:r>
                </a:p>
                <a:p>
                  <a:endParaRPr lang="en-US" sz="1600" b="1" dirty="0">
                    <a:solidFill>
                      <a:schemeClr val="accent2">
                        <a:lumMod val="75000"/>
                      </a:schemeClr>
                    </a:solidFill>
                  </a:endParaRPr>
                </a:p>
                <a:p>
                  <a:r>
                    <a:rPr lang="en-US" sz="1600" b="1" dirty="0">
                      <a:solidFill>
                        <a:schemeClr val="accent2">
                          <a:lumMod val="75000"/>
                        </a:schemeClr>
                      </a:solidFill>
                    </a:rPr>
                    <a:t>. If we have one specific realization of</a:t>
                  </a:r>
                  <a14:m>
                    <m:oMath xmlns:m="http://schemas.openxmlformats.org/officeDocument/2006/math">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a:solidFill>
                                <a:srgbClr val="257F17"/>
                              </a:solidFill>
                              <a:latin typeface="Cambria Math" panose="02040503050406030204" pitchFamily="18" charset="0"/>
                            </a:rPr>
                            <m:t>𝒓𝒆𝒂𝒍𝒊𝒛𝒂𝒕𝒊𝒐𝒏</m:t>
                          </m:r>
                        </m:sub>
                      </m:sSub>
                    </m:oMath>
                  </a14:m>
                  <a:r>
                    <a:rPr lang="en-US" sz="1600" b="1" dirty="0">
                      <a:solidFill>
                        <a:schemeClr val="accent2">
                          <a:lumMod val="75000"/>
                        </a:schemeClr>
                      </a:solidFill>
                    </a:rPr>
                    <a:t>, we can find it’s probability </a:t>
                  </a:r>
                </a:p>
              </p:txBody>
            </p:sp>
          </mc:Choice>
          <mc:Fallback xmlns="">
            <p:sp>
              <p:nvSpPr>
                <p:cNvPr id="33" name="Title 2">
                  <a:extLst>
                    <a:ext uri="{FF2B5EF4-FFF2-40B4-BE49-F238E27FC236}">
                      <a16:creationId xmlns:a16="http://schemas.microsoft.com/office/drawing/2014/main" id="{2CDB7089-3142-B64D-A50A-910F03B83B9A}"/>
                    </a:ext>
                  </a:extLst>
                </p:cNvPr>
                <p:cNvSpPr txBox="1">
                  <a:spLocks noRot="1" noChangeAspect="1" noMove="1" noResize="1" noEditPoints="1" noAdjustHandles="1" noChangeArrowheads="1" noChangeShapeType="1" noTextEdit="1"/>
                </p:cNvSpPr>
                <p:nvPr/>
              </p:nvSpPr>
              <p:spPr>
                <a:xfrm>
                  <a:off x="681472" y="4005493"/>
                  <a:ext cx="5218971" cy="1433398"/>
                </a:xfrm>
                <a:prstGeom prst="rect">
                  <a:avLst/>
                </a:prstGeom>
                <a:blipFill>
                  <a:blip r:embed="rId10"/>
                  <a:stretch>
                    <a:fillRect l="-1852" t="-6140" r="-2058"/>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3DC47D2A-237D-874C-A4D9-27B958EEBAA2}"/>
              </a:ext>
            </a:extLst>
          </p:cNvPr>
          <p:cNvGrpSpPr/>
          <p:nvPr/>
        </p:nvGrpSpPr>
        <p:grpSpPr>
          <a:xfrm>
            <a:off x="191705" y="2550008"/>
            <a:ext cx="6222859" cy="1950345"/>
            <a:chOff x="511643" y="2831370"/>
            <a:chExt cx="5272757" cy="1950345"/>
          </a:xfrm>
        </p:grpSpPr>
        <p:sp>
          <p:nvSpPr>
            <p:cNvPr id="35" name="Rounded Rectangle 34">
              <a:extLst>
                <a:ext uri="{FF2B5EF4-FFF2-40B4-BE49-F238E27FC236}">
                  <a16:creationId xmlns:a16="http://schemas.microsoft.com/office/drawing/2014/main" id="{C889151A-4E5A-1F4A-8BC1-461D61676168}"/>
                </a:ext>
              </a:extLst>
            </p:cNvPr>
            <p:cNvSpPr/>
            <p:nvPr/>
          </p:nvSpPr>
          <p:spPr>
            <a:xfrm>
              <a:off x="511643" y="2831370"/>
              <a:ext cx="5272757" cy="1950345"/>
            </a:xfrm>
            <a:prstGeom prst="roundRect">
              <a:avLst/>
            </a:prstGeom>
            <a:solidFill>
              <a:schemeClr val="bg2"/>
            </a:solidFill>
            <a:ln w="50800">
              <a:solidFill>
                <a:schemeClr val="tx1"/>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6" name="Title 2">
                  <a:extLst>
                    <a:ext uri="{FF2B5EF4-FFF2-40B4-BE49-F238E27FC236}">
                      <a16:creationId xmlns:a16="http://schemas.microsoft.com/office/drawing/2014/main" id="{B53762CF-34C4-C64A-B588-74B62583F20C}"/>
                    </a:ext>
                  </a:extLst>
                </p:cNvPr>
                <p:cNvSpPr txBox="1">
                  <a:spLocks/>
                </p:cNvSpPr>
                <p:nvPr/>
              </p:nvSpPr>
              <p:spPr>
                <a:xfrm>
                  <a:off x="718967" y="2914262"/>
                  <a:ext cx="5029794" cy="1828344"/>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b="1" dirty="0">
                      <a:solidFill>
                        <a:schemeClr val="accent2">
                          <a:lumMod val="75000"/>
                        </a:schemeClr>
                      </a:solidFill>
                    </a:rPr>
                    <a:t> .How do we find </a:t>
                  </a:r>
                  <a14:m>
                    <m:oMath xmlns:m="http://schemas.openxmlformats.org/officeDocument/2006/math">
                      <m:r>
                        <a:rPr lang="en-US" sz="1600" b="1" i="1">
                          <a:solidFill>
                            <a:srgbClr val="C00000"/>
                          </a:solidFill>
                          <a:latin typeface="Cambria Math" panose="02040503050406030204" pitchFamily="18" charset="0"/>
                          <a:ea typeface="Cambria Math" panose="02040503050406030204" pitchFamily="18" charset="0"/>
                        </a:rPr>
                        <m:t>𝜽</m:t>
                      </m:r>
                    </m:oMath>
                  </a14:m>
                  <a:r>
                    <a:rPr lang="en-US" sz="1600" b="1" dirty="0">
                      <a:solidFill>
                        <a:schemeClr val="accent2">
                          <a:lumMod val="75000"/>
                        </a:schemeClr>
                      </a:solidFill>
                    </a:rPr>
                    <a:t>?</a:t>
                  </a:r>
                </a:p>
                <a:p>
                  <a:endParaRPr lang="en-US" sz="1600" b="1" dirty="0">
                    <a:solidFill>
                      <a:schemeClr val="accent2">
                        <a:lumMod val="75000"/>
                      </a:schemeClr>
                    </a:solidFill>
                  </a:endParaRPr>
                </a:p>
                <a:p>
                  <a:r>
                    <a:rPr lang="en-US" sz="1600" b="1" dirty="0">
                      <a:solidFill>
                        <a:schemeClr val="accent2">
                          <a:lumMod val="75000"/>
                        </a:schemeClr>
                      </a:solidFill>
                    </a:rPr>
                    <a:t>.The best guess for this likelihood </a:t>
                  </a:r>
                  <a14:m>
                    <m:oMath xmlns:m="http://schemas.openxmlformats.org/officeDocument/2006/math">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rgbClr val="C00000"/>
                          </a:solidFill>
                          <a:latin typeface="Cambria Math" panose="02040503050406030204" pitchFamily="18" charset="0"/>
                          <a:ea typeface="Cambria Math" panose="02040503050406030204" pitchFamily="18" charset="0"/>
                        </a:rPr>
                        <m:t> </m:t>
                      </m:r>
                    </m:oMath>
                  </a14:m>
                  <a:r>
                    <a:rPr lang="en-US" sz="1600" b="1" dirty="0">
                      <a:solidFill>
                        <a:schemeClr val="accent2">
                          <a:lumMod val="75000"/>
                        </a:schemeClr>
                      </a:solidFill>
                    </a:rPr>
                    <a:t>is that if it can generate that specific realization of x i.e </a:t>
                  </a:r>
                  <a14:m>
                    <m:oMath xmlns:m="http://schemas.openxmlformats.org/officeDocument/2006/math">
                      <m:sSub>
                        <m:sSubPr>
                          <m:ctrlPr>
                            <a:rPr lang="en-US" sz="1600" b="1" i="1">
                              <a:solidFill>
                                <a:srgbClr val="257F17"/>
                              </a:solidFill>
                              <a:latin typeface="Cambria Math" panose="02040503050406030204" pitchFamily="18" charset="0"/>
                            </a:rPr>
                          </m:ctrlPr>
                        </m:sSubPr>
                        <m:e>
                          <m:r>
                            <a:rPr lang="en-US" sz="1600" b="1" i="1" smtClean="0">
                              <a:solidFill>
                                <a:srgbClr val="257F17"/>
                              </a:solidFill>
                              <a:latin typeface="Cambria Math" panose="02040503050406030204" pitchFamily="18" charset="0"/>
                            </a:rPr>
                            <m:t> </m:t>
                          </m:r>
                          <m:r>
                            <a:rPr lang="en-US" sz="1600" b="1" i="1">
                              <a:solidFill>
                                <a:srgbClr val="257F17"/>
                              </a:solidFill>
                              <a:latin typeface="Cambria Math" panose="02040503050406030204" pitchFamily="18" charset="0"/>
                            </a:rPr>
                            <m:t>𝒙</m:t>
                          </m:r>
                        </m:e>
                        <m:sub>
                          <m:r>
                            <a:rPr lang="en-US" sz="1600" b="1" i="1">
                              <a:solidFill>
                                <a:srgbClr val="257F17"/>
                              </a:solidFill>
                              <a:latin typeface="Cambria Math" panose="02040503050406030204" pitchFamily="18" charset="0"/>
                            </a:rPr>
                            <m:t>𝒓𝒆𝒂𝒍𝒊𝒛𝒂𝒕𝒊𝒐𝒏</m:t>
                          </m:r>
                        </m:sub>
                      </m:sSub>
                    </m:oMath>
                  </a14:m>
                  <a:endParaRPr lang="en-US" sz="1600" b="1" dirty="0">
                    <a:solidFill>
                      <a:schemeClr val="accent2">
                        <a:lumMod val="75000"/>
                      </a:schemeClr>
                    </a:solidFill>
                  </a:endParaRPr>
                </a:p>
                <a:p>
                  <a:endParaRPr lang="en-US" sz="1600" b="1" dirty="0">
                    <a:solidFill>
                      <a:schemeClr val="accent2">
                        <a:lumMod val="75000"/>
                      </a:schemeClr>
                    </a:solidFill>
                  </a:endParaRPr>
                </a:p>
                <a:p>
                  <a:r>
                    <a:rPr lang="en-US" sz="1600" b="1" dirty="0">
                      <a:solidFill>
                        <a:schemeClr val="accent2">
                          <a:lumMod val="75000"/>
                        </a:schemeClr>
                      </a:solidFill>
                    </a:rPr>
                    <a:t>. Thus, probability of that specific realization must be equal to likelihood of </a:t>
                  </a:r>
                  <a14:m>
                    <m:oMath xmlns:m="http://schemas.openxmlformats.org/officeDocument/2006/math">
                      <m:r>
                        <a:rPr lang="en-US" sz="1600" b="1" i="1">
                          <a:solidFill>
                            <a:srgbClr val="C00000"/>
                          </a:solidFill>
                          <a:latin typeface="Cambria Math" panose="02040503050406030204" pitchFamily="18" charset="0"/>
                          <a:ea typeface="Cambria Math" panose="02040503050406030204" pitchFamily="18" charset="0"/>
                        </a:rPr>
                        <m:t>𝜽</m:t>
                      </m:r>
                      <m:r>
                        <a:rPr lang="en-US" sz="1600" b="1" i="1" smtClean="0">
                          <a:solidFill>
                            <a:srgbClr val="C00000"/>
                          </a:solidFill>
                          <a:latin typeface="Cambria Math" panose="02040503050406030204" pitchFamily="18" charset="0"/>
                          <a:ea typeface="Cambria Math" panose="02040503050406030204" pitchFamily="18" charset="0"/>
                        </a:rPr>
                        <m:t>.</m:t>
                      </m:r>
                    </m:oMath>
                  </a14:m>
                  <a:endParaRPr lang="en-US" sz="1600" b="1" dirty="0">
                    <a:solidFill>
                      <a:schemeClr val="accent2">
                        <a:lumMod val="75000"/>
                      </a:schemeClr>
                    </a:solidFill>
                  </a:endParaRPr>
                </a:p>
              </p:txBody>
            </p:sp>
          </mc:Choice>
          <mc:Fallback xmlns="">
            <p:sp>
              <p:nvSpPr>
                <p:cNvPr id="36" name="Title 2">
                  <a:extLst>
                    <a:ext uri="{FF2B5EF4-FFF2-40B4-BE49-F238E27FC236}">
                      <a16:creationId xmlns:a16="http://schemas.microsoft.com/office/drawing/2014/main" id="{B53762CF-34C4-C64A-B588-74B62583F20C}"/>
                    </a:ext>
                  </a:extLst>
                </p:cNvPr>
                <p:cNvSpPr txBox="1">
                  <a:spLocks noRot="1" noChangeAspect="1" noMove="1" noResize="1" noEditPoints="1" noAdjustHandles="1" noChangeArrowheads="1" noChangeShapeType="1" noTextEdit="1"/>
                </p:cNvSpPr>
                <p:nvPr/>
              </p:nvSpPr>
              <p:spPr>
                <a:xfrm>
                  <a:off x="718967" y="2914262"/>
                  <a:ext cx="5029794" cy="1828344"/>
                </a:xfrm>
                <a:prstGeom prst="rect">
                  <a:avLst/>
                </a:prstGeom>
                <a:blipFill>
                  <a:blip r:embed="rId11"/>
                  <a:stretch>
                    <a:fillRect l="-1919" t="-4138" r="-2345"/>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2327BE16-AFD1-FD42-A6C7-AF335F07F661}"/>
              </a:ext>
            </a:extLst>
          </p:cNvPr>
          <p:cNvGrpSpPr/>
          <p:nvPr/>
        </p:nvGrpSpPr>
        <p:grpSpPr>
          <a:xfrm>
            <a:off x="265340" y="4583245"/>
            <a:ext cx="11693872" cy="2034942"/>
            <a:chOff x="498725" y="4822529"/>
            <a:chExt cx="11174509" cy="1601847"/>
          </a:xfrm>
        </p:grpSpPr>
        <p:sp>
          <p:nvSpPr>
            <p:cNvPr id="41" name="Rounded Rectangle 40">
              <a:extLst>
                <a:ext uri="{FF2B5EF4-FFF2-40B4-BE49-F238E27FC236}">
                  <a16:creationId xmlns:a16="http://schemas.microsoft.com/office/drawing/2014/main" id="{A9FEBC10-6FDD-7B43-90C4-D99CC6471CBB}"/>
                </a:ext>
              </a:extLst>
            </p:cNvPr>
            <p:cNvSpPr/>
            <p:nvPr/>
          </p:nvSpPr>
          <p:spPr>
            <a:xfrm>
              <a:off x="498725" y="4822529"/>
              <a:ext cx="11174509" cy="1601847"/>
            </a:xfrm>
            <a:prstGeom prst="roundRect">
              <a:avLst/>
            </a:prstGeom>
            <a:solidFill>
              <a:schemeClr val="bg1"/>
            </a:solidFill>
            <a:ln w="50800">
              <a:solidFill>
                <a:srgbClr val="C00000"/>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p:sp>
          <p:nvSpPr>
            <p:cNvPr id="45" name="Title 2">
              <a:extLst>
                <a:ext uri="{FF2B5EF4-FFF2-40B4-BE49-F238E27FC236}">
                  <a16:creationId xmlns:a16="http://schemas.microsoft.com/office/drawing/2014/main" id="{5B08EAEC-C99B-DE4B-83A9-9FDD9D5CB906}"/>
                </a:ext>
              </a:extLst>
            </p:cNvPr>
            <p:cNvSpPr txBox="1">
              <a:spLocks/>
            </p:cNvSpPr>
            <p:nvPr/>
          </p:nvSpPr>
          <p:spPr>
            <a:xfrm>
              <a:off x="662175" y="4844840"/>
              <a:ext cx="11011059" cy="1579536"/>
            </a:xfrm>
            <a:prstGeom prst="rect">
              <a:avLst/>
            </a:prstGeom>
            <a:solidFill>
              <a:schemeClr val="bg1">
                <a:alpha val="0"/>
              </a:schemeClr>
            </a:solidFill>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b="1" dirty="0">
                  <a:solidFill>
                    <a:srgbClr val="FFC000"/>
                  </a:solidFill>
                </a:rPr>
                <a:t>        </a:t>
              </a:r>
              <a:r>
                <a:rPr lang="en-US" sz="2400" b="1" dirty="0">
                  <a:solidFill>
                    <a:srgbClr val="FF0000"/>
                  </a:solidFill>
                </a:rPr>
                <a:t>Take Home:</a:t>
              </a:r>
              <a:endParaRPr lang="en-US" sz="2400" b="1" dirty="0">
                <a:solidFill>
                  <a:srgbClr val="FFC000"/>
                </a:solidFill>
              </a:endParaRPr>
            </a:p>
            <a:p>
              <a:r>
                <a:rPr lang="en-US" sz="1800" b="1" dirty="0">
                  <a:solidFill>
                    <a:srgbClr val="FFC000"/>
                  </a:solidFill>
                </a:rPr>
                <a:t>. </a:t>
              </a:r>
              <a:r>
                <a:rPr lang="en-US" sz="2000" b="1" dirty="0">
                  <a:solidFill>
                    <a:srgbClr val="FFEA2E"/>
                  </a:solidFill>
                </a:rPr>
                <a:t>Likelihood is referring to the events that has occurred in the past </a:t>
              </a:r>
              <a:r>
                <a:rPr lang="en-US" sz="2000" b="1" dirty="0" err="1">
                  <a:solidFill>
                    <a:srgbClr val="FFEA2E"/>
                  </a:solidFill>
                </a:rPr>
                <a:t>i.e</a:t>
              </a:r>
              <a:r>
                <a:rPr lang="en-US" sz="2000" b="1" dirty="0">
                  <a:solidFill>
                    <a:srgbClr val="FFEA2E"/>
                  </a:solidFill>
                </a:rPr>
                <a:t> (our observation or our datasets) and we are trying to model it using parameters. </a:t>
              </a:r>
            </a:p>
            <a:p>
              <a:endParaRPr lang="en-US" sz="2000" b="1" dirty="0">
                <a:solidFill>
                  <a:srgbClr val="FFEA2E"/>
                </a:solidFill>
              </a:endParaRPr>
            </a:p>
            <a:p>
              <a:r>
                <a:rPr lang="en-US" sz="2000" b="1" dirty="0">
                  <a:solidFill>
                    <a:srgbClr val="FFEA2E"/>
                  </a:solidFill>
                </a:rPr>
                <a:t>.That is same as saying what if my parameters are correct, what is the probability of observing my future events </a:t>
              </a:r>
              <a:r>
                <a:rPr lang="en-US" sz="2000" b="1" dirty="0" err="1">
                  <a:solidFill>
                    <a:srgbClr val="FFEA2E"/>
                  </a:solidFill>
                </a:rPr>
                <a:t>i.e</a:t>
              </a:r>
              <a:r>
                <a:rPr lang="en-US" sz="2000" b="1" dirty="0">
                  <a:solidFill>
                    <a:srgbClr val="FFEA2E"/>
                  </a:solidFill>
                </a:rPr>
                <a:t> (our future observation or our future datasets). </a:t>
              </a:r>
            </a:p>
            <a:p>
              <a:br>
                <a:rPr lang="en-US" sz="2400" dirty="0">
                  <a:solidFill>
                    <a:srgbClr val="FFEA2E"/>
                  </a:solidFill>
                </a:rPr>
              </a:br>
              <a:endParaRPr lang="en-US" sz="2000" b="1" dirty="0">
                <a:solidFill>
                  <a:srgbClr val="FFEA2E"/>
                </a:solidFill>
              </a:endParaRPr>
            </a:p>
          </p:txBody>
        </p:sp>
      </p:grpSp>
    </p:spTree>
    <p:custDataLst>
      <p:tags r:id="rId1"/>
    </p:custDataLst>
    <p:extLst>
      <p:ext uri="{BB962C8B-B14F-4D97-AF65-F5344CB8AC3E}">
        <p14:creationId xmlns:p14="http://schemas.microsoft.com/office/powerpoint/2010/main" val="166516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linds(horizontal)">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blinds(horizontal)">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solidFill>
                  <a:schemeClr val="bg1"/>
                </a:solidFill>
                <a:latin typeface="IBM Plex Sans" charset="0"/>
              </a:rPr>
              <a:t>Likelihood In Action ( Cost Function)</a:t>
            </a:r>
            <a:endParaRPr lang="en-US" b="1" dirty="0">
              <a:solidFill>
                <a:schemeClr val="bg1"/>
              </a:solidFill>
            </a:endParaRPr>
          </a:p>
        </p:txBody>
      </p:sp>
      <p:grpSp>
        <p:nvGrpSpPr>
          <p:cNvPr id="34" name="Group 33">
            <a:extLst>
              <a:ext uri="{FF2B5EF4-FFF2-40B4-BE49-F238E27FC236}">
                <a16:creationId xmlns:a16="http://schemas.microsoft.com/office/drawing/2014/main" id="{574BB31A-E8E8-434A-8FC4-C85D44DBE4D8}"/>
              </a:ext>
            </a:extLst>
          </p:cNvPr>
          <p:cNvGrpSpPr/>
          <p:nvPr/>
        </p:nvGrpSpPr>
        <p:grpSpPr>
          <a:xfrm>
            <a:off x="567136" y="751282"/>
            <a:ext cx="11320064" cy="2415664"/>
            <a:chOff x="619080" y="3862137"/>
            <a:chExt cx="5281363" cy="1576754"/>
          </a:xfrm>
        </p:grpSpPr>
        <p:sp>
          <p:nvSpPr>
            <p:cNvPr id="32" name="Rounded Rectangle 31">
              <a:extLst>
                <a:ext uri="{FF2B5EF4-FFF2-40B4-BE49-F238E27FC236}">
                  <a16:creationId xmlns:a16="http://schemas.microsoft.com/office/drawing/2014/main" id="{47090809-FC64-C94E-AF43-771846B30E2A}"/>
                </a:ext>
              </a:extLst>
            </p:cNvPr>
            <p:cNvSpPr/>
            <p:nvPr/>
          </p:nvSpPr>
          <p:spPr>
            <a:xfrm>
              <a:off x="619080" y="3862137"/>
              <a:ext cx="5272757" cy="1440897"/>
            </a:xfrm>
            <a:prstGeom prst="roundRect">
              <a:avLst/>
            </a:prstGeom>
            <a:solidFill>
              <a:schemeClr val="bg2"/>
            </a:solidFill>
            <a:ln w="38100">
              <a:solidFill>
                <a:schemeClr val="tx1"/>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33" name="Title 2">
                  <a:extLst>
                    <a:ext uri="{FF2B5EF4-FFF2-40B4-BE49-F238E27FC236}">
                      <a16:creationId xmlns:a16="http://schemas.microsoft.com/office/drawing/2014/main" id="{2CDB7089-3142-B64D-A50A-910F03B83B9A}"/>
                    </a:ext>
                  </a:extLst>
                </p:cNvPr>
                <p:cNvSpPr txBox="1">
                  <a:spLocks/>
                </p:cNvSpPr>
                <p:nvPr/>
              </p:nvSpPr>
              <p:spPr>
                <a:xfrm>
                  <a:off x="681472" y="4005493"/>
                  <a:ext cx="5218971" cy="143339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1600" b="1" dirty="0">
                      <a:solidFill>
                        <a:schemeClr val="accent2">
                          <a:lumMod val="75000"/>
                        </a:schemeClr>
                      </a:solidFill>
                    </a:rPr>
                    <a:t>.Since likelihood </a:t>
                  </a:r>
                  <a14:m>
                    <m:oMath xmlns:m="http://schemas.openxmlformats.org/officeDocument/2006/math">
                      <m:r>
                        <a:rPr lang="en-US" sz="2400" b="1" i="1">
                          <a:solidFill>
                            <a:schemeClr val="accent5">
                              <a:lumMod val="50000"/>
                            </a:schemeClr>
                          </a:solidFill>
                          <a:latin typeface="Cambria Math" panose="02040503050406030204" pitchFamily="18" charset="0"/>
                          <a:ea typeface="Cambria Math" panose="02040503050406030204" pitchFamily="18" charset="0"/>
                        </a:rPr>
                        <m:t>ℒ</m:t>
                      </m:r>
                      <m:r>
                        <a:rPr lang="en-US" sz="2400" b="1" i="1">
                          <a:solidFill>
                            <a:schemeClr val="accent5">
                              <a:lumMod val="50000"/>
                            </a:schemeClr>
                          </a:solidFill>
                          <a:latin typeface="Cambria Math" panose="02040503050406030204" pitchFamily="18" charset="0"/>
                          <a:ea typeface="Cambria Math" panose="02040503050406030204" pitchFamily="18" charset="0"/>
                        </a:rPr>
                        <m:t> </m:t>
                      </m:r>
                    </m:oMath>
                  </a14:m>
                  <a:r>
                    <a:rPr lang="en-US" sz="1600" b="1" dirty="0">
                      <a:solidFill>
                        <a:schemeClr val="accent2">
                          <a:lumMod val="75000"/>
                        </a:schemeClr>
                      </a:solidFill>
                    </a:rPr>
                    <a:t>represents the probable </a:t>
                  </a:r>
                  <a14:m>
                    <m:oMath xmlns:m="http://schemas.openxmlformats.org/officeDocument/2006/math">
                      <m:r>
                        <a:rPr lang="en-US" sz="1600" b="1" i="0" smtClean="0">
                          <a:solidFill>
                            <a:srgbClr val="C00000"/>
                          </a:solidFill>
                          <a:latin typeface="Cambria Math" panose="02040503050406030204" pitchFamily="18" charset="0"/>
                          <a:ea typeface="Cambria Math" panose="02040503050406030204" pitchFamily="18" charset="0"/>
                        </a:rPr>
                        <m:t>𝐩𝐚𝐫𝐚𝐦𝐞𝐭𝐞𝐫𝐬</m:t>
                      </m:r>
                      <m:r>
                        <a:rPr lang="en-US" sz="1600" b="1" i="0" smtClean="0">
                          <a:solidFill>
                            <a:srgbClr val="C00000"/>
                          </a:solidFill>
                          <a:latin typeface="Cambria Math" panose="02040503050406030204" pitchFamily="18" charset="0"/>
                          <a:ea typeface="Cambria Math" panose="02040503050406030204" pitchFamily="18" charset="0"/>
                        </a:rPr>
                        <m:t> </m:t>
                      </m:r>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rgbClr val="C00000"/>
                          </a:solidFill>
                          <a:latin typeface="Cambria Math" panose="02040503050406030204" pitchFamily="18" charset="0"/>
                          <a:ea typeface="Cambria Math" panose="02040503050406030204" pitchFamily="18" charset="0"/>
                        </a:rPr>
                        <m:t> </m:t>
                      </m:r>
                    </m:oMath>
                  </a14:m>
                  <a:r>
                    <a:rPr lang="en-US" sz="1600" b="1" dirty="0">
                      <a:solidFill>
                        <a:schemeClr val="accent2">
                          <a:lumMod val="75000"/>
                        </a:schemeClr>
                      </a:solidFill>
                    </a:rPr>
                    <a:t>, based on datasets.</a:t>
                  </a:r>
                </a:p>
                <a:p>
                  <a:endParaRPr lang="en-US" sz="1600" b="1" dirty="0">
                    <a:solidFill>
                      <a:schemeClr val="accent2">
                        <a:lumMod val="75000"/>
                      </a:schemeClr>
                    </a:solidFill>
                  </a:endParaRPr>
                </a:p>
                <a:p>
                  <a:r>
                    <a:rPr lang="en-US" sz="1600" b="1" dirty="0">
                      <a:solidFill>
                        <a:schemeClr val="accent2">
                          <a:lumMod val="75000"/>
                        </a:schemeClr>
                      </a:solidFill>
                    </a:rPr>
                    <a:t>. We can find different values of </a:t>
                  </a:r>
                  <a14:m>
                    <m:oMath xmlns:m="http://schemas.openxmlformats.org/officeDocument/2006/math">
                      <m:r>
                        <a:rPr lang="en-US" sz="1600" b="1" i="1">
                          <a:solidFill>
                            <a:srgbClr val="C00000"/>
                          </a:solidFill>
                          <a:latin typeface="Cambria Math" panose="02040503050406030204" pitchFamily="18" charset="0"/>
                          <a:ea typeface="Cambria Math" panose="02040503050406030204" pitchFamily="18" charset="0"/>
                        </a:rPr>
                        <m:t>𝜽</m:t>
                      </m:r>
                    </m:oMath>
                  </a14:m>
                  <a:r>
                    <a:rPr lang="en-US" sz="1600" b="1" dirty="0">
                      <a:solidFill>
                        <a:schemeClr val="accent2">
                          <a:lumMod val="75000"/>
                        </a:schemeClr>
                      </a:solidFill>
                    </a:rPr>
                    <a:t>. Thus likelihood can be used as functional on which we will optimize for finding best value of</a:t>
                  </a:r>
                  <a14:m>
                    <m:oMath xmlns:m="http://schemas.openxmlformats.org/officeDocument/2006/math">
                      <m:r>
                        <a:rPr lang="en-US" sz="1600" b="1" i="0" smtClean="0">
                          <a:solidFill>
                            <a:srgbClr val="C00000"/>
                          </a:solidFill>
                          <a:latin typeface="Cambria Math" panose="02040503050406030204" pitchFamily="18" charset="0"/>
                          <a:ea typeface="Cambria Math" panose="02040503050406030204" pitchFamily="18" charset="0"/>
                        </a:rPr>
                        <m:t> </m:t>
                      </m:r>
                      <m:r>
                        <a:rPr lang="en-US" sz="1600" b="1" i="1">
                          <a:solidFill>
                            <a:srgbClr val="C00000"/>
                          </a:solidFill>
                          <a:latin typeface="Cambria Math" panose="02040503050406030204" pitchFamily="18" charset="0"/>
                          <a:ea typeface="Cambria Math" panose="02040503050406030204" pitchFamily="18" charset="0"/>
                        </a:rPr>
                        <m:t>𝜽</m:t>
                      </m:r>
                    </m:oMath>
                  </a14:m>
                  <a:r>
                    <a:rPr lang="en-US" sz="1600" b="1" dirty="0">
                      <a:solidFill>
                        <a:schemeClr val="accent2">
                          <a:lumMod val="75000"/>
                        </a:schemeClr>
                      </a:solidFill>
                    </a:rPr>
                    <a:t>.</a:t>
                  </a:r>
                </a:p>
                <a:p>
                  <a:endParaRPr lang="en-US" sz="1600" b="1" dirty="0">
                    <a:solidFill>
                      <a:schemeClr val="accent2">
                        <a:lumMod val="75000"/>
                      </a:schemeClr>
                    </a:solidFill>
                  </a:endParaRPr>
                </a:p>
                <a:p>
                  <a:r>
                    <a:rPr lang="en-US" sz="1600" b="1" dirty="0">
                      <a:solidFill>
                        <a:schemeClr val="accent2">
                          <a:lumMod val="75000"/>
                        </a:schemeClr>
                      </a:solidFill>
                    </a:rPr>
                    <a:t>. Thus likelihood can be interpreted as cost function.</a:t>
                  </a:r>
                </a:p>
                <a:p>
                  <a:endParaRPr lang="en-US" sz="1600" b="1" dirty="0">
                    <a:solidFill>
                      <a:schemeClr val="accent2">
                        <a:lumMod val="75000"/>
                      </a:schemeClr>
                    </a:solidFill>
                  </a:endParaRPr>
                </a:p>
                <a:p>
                  <a:r>
                    <a:rPr lang="en-US" sz="1600" b="1" dirty="0">
                      <a:solidFill>
                        <a:schemeClr val="accent2">
                          <a:lumMod val="75000"/>
                        </a:schemeClr>
                      </a:solidFill>
                    </a:rPr>
                    <a:t>. In practice cost function is function of likelihood and other terms also to have multiple parameter optimization.</a:t>
                  </a:r>
                </a:p>
              </p:txBody>
            </p:sp>
          </mc:Choice>
          <mc:Fallback xmlns="">
            <p:sp>
              <p:nvSpPr>
                <p:cNvPr id="33" name="Title 2">
                  <a:extLst>
                    <a:ext uri="{FF2B5EF4-FFF2-40B4-BE49-F238E27FC236}">
                      <a16:creationId xmlns:a16="http://schemas.microsoft.com/office/drawing/2014/main" id="{2CDB7089-3142-B64D-A50A-910F03B83B9A}"/>
                    </a:ext>
                  </a:extLst>
                </p:cNvPr>
                <p:cNvSpPr txBox="1">
                  <a:spLocks noRot="1" noChangeAspect="1" noMove="1" noResize="1" noEditPoints="1" noAdjustHandles="1" noChangeArrowheads="1" noChangeShapeType="1" noTextEdit="1"/>
                </p:cNvSpPr>
                <p:nvPr/>
              </p:nvSpPr>
              <p:spPr>
                <a:xfrm>
                  <a:off x="681472" y="4005493"/>
                  <a:ext cx="5218971" cy="1433398"/>
                </a:xfrm>
                <a:prstGeom prst="rect">
                  <a:avLst/>
                </a:prstGeom>
                <a:blipFill>
                  <a:blip r:embed="rId4"/>
                  <a:stretch>
                    <a:fillRect l="-1020" t="-2299"/>
                  </a:stretch>
                </a:blipFill>
              </p:spPr>
              <p:txBody>
                <a:bodyPr/>
                <a:lstStyle/>
                <a:p>
                  <a:r>
                    <a:rPr lang="en-US">
                      <a:noFill/>
                    </a:rPr>
                    <a:t> </a:t>
                  </a:r>
                </a:p>
              </p:txBody>
            </p:sp>
          </mc:Fallback>
        </mc:AlternateContent>
      </p:grpSp>
      <p:sp>
        <p:nvSpPr>
          <p:cNvPr id="49" name="Rounded Rectangle 48">
            <a:extLst>
              <a:ext uri="{FF2B5EF4-FFF2-40B4-BE49-F238E27FC236}">
                <a16:creationId xmlns:a16="http://schemas.microsoft.com/office/drawing/2014/main" id="{06D4BA0F-4488-B34F-89F4-2BD13C68BC4F}"/>
              </a:ext>
            </a:extLst>
          </p:cNvPr>
          <p:cNvSpPr/>
          <p:nvPr/>
        </p:nvSpPr>
        <p:spPr>
          <a:xfrm>
            <a:off x="567136" y="3386574"/>
            <a:ext cx="5251545" cy="2971564"/>
          </a:xfrm>
          <a:prstGeom prst="roundRect">
            <a:avLst/>
          </a:prstGeom>
          <a:solidFill>
            <a:schemeClr val="bg2"/>
          </a:solidFill>
          <a:ln w="38100">
            <a:solidFill>
              <a:srgbClr val="C00000"/>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p:grpSp>
        <p:nvGrpSpPr>
          <p:cNvPr id="51" name="Group 50">
            <a:extLst>
              <a:ext uri="{FF2B5EF4-FFF2-40B4-BE49-F238E27FC236}">
                <a16:creationId xmlns:a16="http://schemas.microsoft.com/office/drawing/2014/main" id="{D02648B2-0EE3-6149-842E-84C8CEC3C671}"/>
              </a:ext>
            </a:extLst>
          </p:cNvPr>
          <p:cNvGrpSpPr/>
          <p:nvPr/>
        </p:nvGrpSpPr>
        <p:grpSpPr>
          <a:xfrm>
            <a:off x="702903" y="3730914"/>
            <a:ext cx="5022644" cy="406761"/>
            <a:chOff x="6271576" y="4268413"/>
            <a:chExt cx="5722694" cy="474193"/>
          </a:xfrm>
        </p:grpSpPr>
        <p:sp>
          <p:nvSpPr>
            <p:cNvPr id="52" name="Rectangle 51">
              <a:extLst>
                <a:ext uri="{FF2B5EF4-FFF2-40B4-BE49-F238E27FC236}">
                  <a16:creationId xmlns:a16="http://schemas.microsoft.com/office/drawing/2014/main" id="{FF76AAA8-AAA8-1043-B625-5EE549CC85FB}"/>
                </a:ext>
              </a:extLst>
            </p:cNvPr>
            <p:cNvSpPr/>
            <p:nvPr/>
          </p:nvSpPr>
          <p:spPr>
            <a:xfrm>
              <a:off x="6271576" y="4268413"/>
              <a:ext cx="5722694" cy="47419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5A2FFCC3-48A1-7449-B1AA-2302493F8133}"/>
                    </a:ext>
                  </a:extLst>
                </p:cNvPr>
                <p:cNvSpPr/>
                <p:nvPr/>
              </p:nvSpPr>
              <p:spPr>
                <a:xfrm>
                  <a:off x="6564597" y="4341190"/>
                  <a:ext cx="4162075" cy="394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1" i="1" smtClean="0">
                            <a:solidFill>
                              <a:schemeClr val="accent5">
                                <a:lumMod val="50000"/>
                              </a:schemeClr>
                            </a:solidFill>
                            <a:latin typeface="Cambria Math" panose="02040503050406030204" pitchFamily="18" charset="0"/>
                            <a:ea typeface="Cambria Math" panose="02040503050406030204" pitchFamily="18" charset="0"/>
                          </a:rPr>
                          <m:t>ℒ</m:t>
                        </m:r>
                        <m:d>
                          <m:dPr>
                            <m:ctrlPr>
                              <a:rPr lang="en-US" sz="1600" b="1" i="1" smtClean="0">
                                <a:solidFill>
                                  <a:schemeClr val="accent5">
                                    <a:lumMod val="50000"/>
                                  </a:schemeClr>
                                </a:solidFill>
                                <a:latin typeface="Cambria Math" panose="02040503050406030204" pitchFamily="18" charset="0"/>
                                <a:ea typeface="Cambria Math" panose="02040503050406030204" pitchFamily="18" charset="0"/>
                              </a:rPr>
                            </m:ctrlPr>
                          </m:dPr>
                          <m:e>
                            <m:r>
                              <a:rPr lang="en-US" sz="1600" b="1" i="1">
                                <a:solidFill>
                                  <a:srgbClr val="C00000"/>
                                </a:solidFill>
                                <a:latin typeface="Cambria Math" panose="02040503050406030204" pitchFamily="18" charset="0"/>
                                <a:ea typeface="Cambria Math" panose="02040503050406030204" pitchFamily="18" charset="0"/>
                              </a:rPr>
                              <m:t>𝜽</m:t>
                            </m:r>
                          </m:e>
                          <m:e>
                            <m:r>
                              <a:rPr lang="en-US" sz="1600" b="1" i="1">
                                <a:solidFill>
                                  <a:srgbClr val="257F17"/>
                                </a:solidFill>
                                <a:latin typeface="Cambria Math" panose="02040503050406030204" pitchFamily="18" charset="0"/>
                              </a:rPr>
                              <m:t>𝒙</m:t>
                            </m:r>
                            <m:r>
                              <a:rPr lang="en-US" sz="1600" b="1" i="1">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a:solidFill>
                                      <a:srgbClr val="257F17"/>
                                    </a:solidFill>
                                    <a:latin typeface="Cambria Math" panose="02040503050406030204" pitchFamily="18" charset="0"/>
                                  </a:rPr>
                                  <m:t>𝒓𝒆𝒂𝒍𝒊𝒛𝒂𝒕𝒊𝒐𝒏</m:t>
                                </m:r>
                              </m:sub>
                            </m:sSub>
                          </m:e>
                        </m:d>
                        <m:r>
                          <a:rPr lang="en-US" sz="1600" b="1" i="1" smtClean="0">
                            <a:solidFill>
                              <a:schemeClr val="accent5">
                                <a:lumMod val="50000"/>
                              </a:schemeClr>
                            </a:solidFill>
                            <a:latin typeface="Cambria Math" panose="02040503050406030204" pitchFamily="18" charset="0"/>
                            <a:ea typeface="Cambria Math" panose="02040503050406030204" pitchFamily="18" charset="0"/>
                          </a:rPr>
                          <m:t>=</m:t>
                        </m:r>
                        <m:r>
                          <a:rPr lang="en-US" sz="1600" b="1" i="1" smtClean="0">
                            <a:solidFill>
                              <a:schemeClr val="accent5">
                                <a:lumMod val="50000"/>
                              </a:schemeClr>
                            </a:solidFill>
                            <a:latin typeface="Cambria Math" panose="02040503050406030204" pitchFamily="18" charset="0"/>
                          </a:rPr>
                          <m:t>𝑷</m:t>
                        </m:r>
                        <m:r>
                          <a:rPr lang="en-US" sz="1600" b="1" i="1" smtClean="0">
                            <a:solidFill>
                              <a:schemeClr val="accent5">
                                <a:lumMod val="50000"/>
                              </a:schemeClr>
                            </a:solidFill>
                            <a:latin typeface="Cambria Math" panose="02040503050406030204" pitchFamily="18" charset="0"/>
                          </a:rPr>
                          <m:t>(</m:t>
                        </m:r>
                        <m:r>
                          <a:rPr lang="en-US" sz="1600" b="1" i="1">
                            <a:solidFill>
                              <a:srgbClr val="257F17"/>
                            </a:solidFill>
                            <a:latin typeface="Cambria Math" panose="02040503050406030204" pitchFamily="18" charset="0"/>
                          </a:rPr>
                          <m:t>𝒙</m:t>
                        </m:r>
                        <m:r>
                          <a:rPr lang="en-US" sz="1600" b="1" i="1" smtClean="0">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smtClean="0">
                                <a:solidFill>
                                  <a:srgbClr val="257F17"/>
                                </a:solidFill>
                                <a:latin typeface="Cambria Math" panose="02040503050406030204" pitchFamily="18" charset="0"/>
                              </a:rPr>
                              <m:t>𝒓𝒆𝒂𝒍𝒊𝒛𝒂𝒕𝒊𝒐𝒏</m:t>
                            </m:r>
                          </m:sub>
                        </m:sSub>
                        <m:r>
                          <a:rPr lang="en-US" sz="1600" b="1" i="1">
                            <a:solidFill>
                              <a:schemeClr val="accent5">
                                <a:lumMod val="50000"/>
                              </a:schemeClr>
                            </a:solidFill>
                            <a:latin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chemeClr val="accent5">
                                <a:lumMod val="50000"/>
                              </a:schemeClr>
                            </a:solidFill>
                            <a:latin typeface="Cambria Math" panose="02040503050406030204" pitchFamily="18" charset="0"/>
                          </a:rPr>
                          <m:t>)</m:t>
                        </m:r>
                      </m:oMath>
                    </m:oMathPara>
                  </a14:m>
                  <a:endParaRPr lang="en-US" sz="1600" b="1" dirty="0">
                    <a:solidFill>
                      <a:srgbClr val="C00000"/>
                    </a:solidFill>
                  </a:endParaRPr>
                </a:p>
              </p:txBody>
            </p:sp>
          </mc:Choice>
          <mc:Fallback xmlns="">
            <p:sp>
              <p:nvSpPr>
                <p:cNvPr id="53" name="Rectangle 52">
                  <a:extLst>
                    <a:ext uri="{FF2B5EF4-FFF2-40B4-BE49-F238E27FC236}">
                      <a16:creationId xmlns:a16="http://schemas.microsoft.com/office/drawing/2014/main" id="{5A2FFCC3-48A1-7449-B1AA-2302493F8133}"/>
                    </a:ext>
                  </a:extLst>
                </p:cNvPr>
                <p:cNvSpPr>
                  <a:spLocks noRot="1" noChangeAspect="1" noMove="1" noResize="1" noEditPoints="1" noAdjustHandles="1" noChangeArrowheads="1" noChangeShapeType="1" noTextEdit="1"/>
                </p:cNvSpPr>
                <p:nvPr/>
              </p:nvSpPr>
              <p:spPr>
                <a:xfrm>
                  <a:off x="6564597" y="4341190"/>
                  <a:ext cx="4162075" cy="394679"/>
                </a:xfrm>
                <a:prstGeom prst="rect">
                  <a:avLst/>
                </a:prstGeom>
                <a:blipFill>
                  <a:blip r:embed="rId5"/>
                  <a:stretch>
                    <a:fillRect r="-12500" b="-11111"/>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BFF1E0E7-A339-6546-86D2-C7F7AF48F173}"/>
              </a:ext>
            </a:extLst>
          </p:cNvPr>
          <p:cNvGrpSpPr/>
          <p:nvPr/>
        </p:nvGrpSpPr>
        <p:grpSpPr>
          <a:xfrm>
            <a:off x="649016" y="5146578"/>
            <a:ext cx="5219875" cy="866962"/>
            <a:chOff x="663984" y="5737742"/>
            <a:chExt cx="5636415" cy="462435"/>
          </a:xfrm>
        </p:grpSpPr>
        <p:sp>
          <p:nvSpPr>
            <p:cNvPr id="55" name="Rectangle 54">
              <a:extLst>
                <a:ext uri="{FF2B5EF4-FFF2-40B4-BE49-F238E27FC236}">
                  <a16:creationId xmlns:a16="http://schemas.microsoft.com/office/drawing/2014/main" id="{D675E895-66D9-B543-A326-2BC23DEB1412}"/>
                </a:ext>
              </a:extLst>
            </p:cNvPr>
            <p:cNvSpPr/>
            <p:nvPr/>
          </p:nvSpPr>
          <p:spPr>
            <a:xfrm>
              <a:off x="762199" y="5737742"/>
              <a:ext cx="5356980" cy="462435"/>
            </a:xfrm>
            <a:prstGeom prst="rect">
              <a:avLst/>
            </a:prstGeom>
            <a:solidFill>
              <a:srgbClr val="FFFF00"/>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EA09290F-4D82-AF4A-9A76-725B2B970B1F}"/>
                    </a:ext>
                  </a:extLst>
                </p:cNvPr>
                <p:cNvSpPr/>
                <p:nvPr/>
              </p:nvSpPr>
              <p:spPr>
                <a:xfrm>
                  <a:off x="663984" y="5820906"/>
                  <a:ext cx="5636415" cy="2462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lumMod val="50000"/>
                              </a:schemeClr>
                            </a:solidFill>
                            <a:latin typeface="Cambria Math" panose="02040503050406030204" pitchFamily="18" charset="0"/>
                            <a:ea typeface="Cambria Math" panose="02040503050406030204" pitchFamily="18" charset="0"/>
                          </a:rPr>
                          <m:t>𝑪𝒐𝒔𝒕</m:t>
                        </m:r>
                        <m:r>
                          <a:rPr lang="en-US" sz="2400" b="1" i="1" smtClean="0">
                            <a:solidFill>
                              <a:schemeClr val="accent5">
                                <a:lumMod val="50000"/>
                              </a:schemeClr>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𝜽</m:t>
                        </m:r>
                        <m:r>
                          <a:rPr lang="en-US" sz="2400" b="1"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2400" b="1" i="1" dirty="0">
                                <a:solidFill>
                                  <a:schemeClr val="accent5">
                                    <a:lumMod val="50000"/>
                                  </a:schemeClr>
                                </a:solidFill>
                                <a:latin typeface="Cambria Math" panose="02040503050406030204" pitchFamily="18" charset="0"/>
                                <a:ea typeface="Cambria Math" panose="02040503050406030204" pitchFamily="18" charset="0"/>
                              </a:rPr>
                            </m:ctrlPr>
                          </m:sSubPr>
                          <m:e>
                            <m:r>
                              <a:rPr lang="en-US" sz="2400" b="1" i="1" dirty="0">
                                <a:solidFill>
                                  <a:schemeClr val="accent5">
                                    <a:lumMod val="50000"/>
                                  </a:schemeClr>
                                </a:solidFill>
                                <a:latin typeface="Cambria Math" panose="02040503050406030204" pitchFamily="18" charset="0"/>
                                <a:ea typeface="Cambria Math" panose="02040503050406030204" pitchFamily="18" charset="0"/>
                              </a:rPr>
                              <m:t>ℓ</m:t>
                            </m:r>
                          </m:e>
                          <m:sub>
                            <m:r>
                              <a:rPr lang="en-US" sz="2400" b="1" i="1" dirty="0">
                                <a:solidFill>
                                  <a:schemeClr val="accent5">
                                    <a:lumMod val="50000"/>
                                  </a:schemeClr>
                                </a:solidFill>
                                <a:latin typeface="Cambria Math" panose="02040503050406030204" pitchFamily="18" charset="0"/>
                                <a:ea typeface="Cambria Math" panose="02040503050406030204" pitchFamily="18" charset="0"/>
                              </a:rPr>
                              <m:t>𝑴𝑳𝑬</m:t>
                            </m:r>
                          </m:sub>
                        </m:sSub>
                        <m:d>
                          <m:dPr>
                            <m:ctrlPr>
                              <a:rPr lang="en-US" sz="2400" b="1" i="1">
                                <a:solidFill>
                                  <a:schemeClr val="accent5">
                                    <a:lumMod val="50000"/>
                                  </a:schemeClr>
                                </a:solidFill>
                                <a:latin typeface="Cambria Math" panose="02040503050406030204" pitchFamily="18" charset="0"/>
                                <a:ea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𝜽</m:t>
                            </m:r>
                          </m:e>
                          <m:e>
                            <m:r>
                              <a:rPr lang="en-US" sz="2400" b="1" i="1">
                                <a:solidFill>
                                  <a:srgbClr val="257F17"/>
                                </a:solidFill>
                                <a:latin typeface="Cambria Math" panose="02040503050406030204" pitchFamily="18" charset="0"/>
                              </a:rPr>
                              <m:t>𝒙</m:t>
                            </m:r>
                            <m:r>
                              <a:rPr lang="en-US" sz="2400" b="1" i="1">
                                <a:solidFill>
                                  <a:srgbClr val="257F17"/>
                                </a:solidFill>
                                <a:latin typeface="Cambria Math" panose="02040503050406030204" pitchFamily="18" charset="0"/>
                              </a:rPr>
                              <m:t>=</m:t>
                            </m:r>
                            <m:sSub>
                              <m:sSubPr>
                                <m:ctrlPr>
                                  <a:rPr lang="en-US" sz="2400" b="1" i="1">
                                    <a:solidFill>
                                      <a:srgbClr val="257F17"/>
                                    </a:solidFill>
                                    <a:latin typeface="Cambria Math" panose="02040503050406030204" pitchFamily="18" charset="0"/>
                                  </a:rPr>
                                </m:ctrlPr>
                              </m:sSubPr>
                              <m:e>
                                <m:r>
                                  <a:rPr lang="en-US" sz="2400" b="1" i="1">
                                    <a:solidFill>
                                      <a:srgbClr val="257F17"/>
                                    </a:solidFill>
                                    <a:latin typeface="Cambria Math" panose="02040503050406030204" pitchFamily="18" charset="0"/>
                                  </a:rPr>
                                  <m:t>𝒙</m:t>
                                </m:r>
                              </m:e>
                              <m:sub>
                                <m:r>
                                  <a:rPr lang="en-US" sz="2400" b="1" i="1">
                                    <a:solidFill>
                                      <a:srgbClr val="257F17"/>
                                    </a:solidFill>
                                    <a:latin typeface="Cambria Math" panose="02040503050406030204" pitchFamily="18" charset="0"/>
                                  </a:rPr>
                                  <m:t>𝒓𝒆𝒂𝒍𝒊𝒛𝒂𝒕𝒊𝒐𝒏</m:t>
                                </m:r>
                              </m:sub>
                            </m:sSub>
                          </m:e>
                        </m:d>
                      </m:oMath>
                    </m:oMathPara>
                  </a14:m>
                  <a:endParaRPr lang="en-US" sz="2400" b="1" dirty="0">
                    <a:solidFill>
                      <a:srgbClr val="C00000"/>
                    </a:solidFill>
                  </a:endParaRPr>
                </a:p>
              </p:txBody>
            </p:sp>
          </mc:Choice>
          <mc:Fallback xmlns="">
            <p:sp>
              <p:nvSpPr>
                <p:cNvPr id="56" name="Rectangle 55">
                  <a:extLst>
                    <a:ext uri="{FF2B5EF4-FFF2-40B4-BE49-F238E27FC236}">
                      <a16:creationId xmlns:a16="http://schemas.microsoft.com/office/drawing/2014/main" id="{EA09290F-4D82-AF4A-9A76-725B2B970B1F}"/>
                    </a:ext>
                  </a:extLst>
                </p:cNvPr>
                <p:cNvSpPr>
                  <a:spLocks noRot="1" noChangeAspect="1" noMove="1" noResize="1" noEditPoints="1" noAdjustHandles="1" noChangeArrowheads="1" noChangeShapeType="1" noTextEdit="1"/>
                </p:cNvSpPr>
                <p:nvPr/>
              </p:nvSpPr>
              <p:spPr>
                <a:xfrm>
                  <a:off x="663984" y="5820906"/>
                  <a:ext cx="5636415" cy="246251"/>
                </a:xfrm>
                <a:prstGeom prst="rect">
                  <a:avLst/>
                </a:prstGeom>
                <a:blipFill>
                  <a:blip r:embed="rId6"/>
                  <a:stretch>
                    <a:fillRect b="-16216"/>
                  </a:stretch>
                </a:blipFill>
              </p:spPr>
              <p:txBody>
                <a:bodyPr/>
                <a:lstStyle/>
                <a:p>
                  <a:r>
                    <a:rPr lang="en-US">
                      <a:noFill/>
                    </a:rPr>
                    <a:t> </a:t>
                  </a:r>
                </a:p>
              </p:txBody>
            </p:sp>
          </mc:Fallback>
        </mc:AlternateContent>
      </p:grpSp>
      <p:sp>
        <p:nvSpPr>
          <p:cNvPr id="57" name="Down Arrow 56">
            <a:extLst>
              <a:ext uri="{FF2B5EF4-FFF2-40B4-BE49-F238E27FC236}">
                <a16:creationId xmlns:a16="http://schemas.microsoft.com/office/drawing/2014/main" id="{BF762241-54D4-8A49-95AD-BE6D118DBE3E}"/>
              </a:ext>
            </a:extLst>
          </p:cNvPr>
          <p:cNvSpPr/>
          <p:nvPr/>
        </p:nvSpPr>
        <p:spPr>
          <a:xfrm>
            <a:off x="2857168" y="4142153"/>
            <a:ext cx="321957" cy="291313"/>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 name="Group 2">
            <a:extLst>
              <a:ext uri="{FF2B5EF4-FFF2-40B4-BE49-F238E27FC236}">
                <a16:creationId xmlns:a16="http://schemas.microsoft.com/office/drawing/2014/main" id="{0FC21895-DFE0-9149-AA80-CB8CBE47B48E}"/>
              </a:ext>
            </a:extLst>
          </p:cNvPr>
          <p:cNvGrpSpPr/>
          <p:nvPr/>
        </p:nvGrpSpPr>
        <p:grpSpPr>
          <a:xfrm>
            <a:off x="534806" y="4401350"/>
            <a:ext cx="5326843" cy="421763"/>
            <a:chOff x="722668" y="4400469"/>
            <a:chExt cx="5326843" cy="421763"/>
          </a:xfrm>
        </p:grpSpPr>
        <p:sp>
          <p:nvSpPr>
            <p:cNvPr id="59" name="Rectangle 58">
              <a:extLst>
                <a:ext uri="{FF2B5EF4-FFF2-40B4-BE49-F238E27FC236}">
                  <a16:creationId xmlns:a16="http://schemas.microsoft.com/office/drawing/2014/main" id="{8B1DDCD7-E2CE-4D46-889B-BC5CCAF6D38C}"/>
                </a:ext>
              </a:extLst>
            </p:cNvPr>
            <p:cNvSpPr/>
            <p:nvPr/>
          </p:nvSpPr>
          <p:spPr>
            <a:xfrm>
              <a:off x="820566" y="4400469"/>
              <a:ext cx="5092843" cy="42176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6C1A70B-DF6A-1540-B7D3-7BAC04B97711}"/>
                    </a:ext>
                  </a:extLst>
                </p:cNvPr>
                <p:cNvSpPr/>
                <p:nvPr/>
              </p:nvSpPr>
              <p:spPr>
                <a:xfrm>
                  <a:off x="722668" y="4422478"/>
                  <a:ext cx="532684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b="1" i="1" dirty="0" smtClean="0">
                                <a:solidFill>
                                  <a:schemeClr val="accent5">
                                    <a:lumMod val="50000"/>
                                  </a:schemeClr>
                                </a:solidFill>
                                <a:latin typeface="Cambria Math" panose="02040503050406030204" pitchFamily="18" charset="0"/>
                                <a:ea typeface="Cambria Math" panose="02040503050406030204" pitchFamily="18" charset="0"/>
                              </a:rPr>
                            </m:ctrlPr>
                          </m:sSubPr>
                          <m:e>
                            <m:r>
                              <a:rPr lang="en-US" sz="1600" b="1" i="1" dirty="0">
                                <a:solidFill>
                                  <a:schemeClr val="accent5">
                                    <a:lumMod val="50000"/>
                                  </a:schemeClr>
                                </a:solidFill>
                                <a:latin typeface="Cambria Math" panose="02040503050406030204" pitchFamily="18" charset="0"/>
                                <a:ea typeface="Cambria Math" panose="02040503050406030204" pitchFamily="18" charset="0"/>
                              </a:rPr>
                              <m:t>ℓ</m:t>
                            </m:r>
                          </m:e>
                          <m:sub>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𝑴𝑳𝑬</m:t>
                            </m:r>
                          </m:sub>
                        </m:sSub>
                        <m:d>
                          <m:dPr>
                            <m:ctrlPr>
                              <a:rPr lang="en-US" sz="1600" b="1" i="1" smtClean="0">
                                <a:solidFill>
                                  <a:schemeClr val="accent5">
                                    <a:lumMod val="50000"/>
                                  </a:schemeClr>
                                </a:solidFill>
                                <a:latin typeface="Cambria Math" panose="02040503050406030204" pitchFamily="18" charset="0"/>
                                <a:ea typeface="Cambria Math" panose="02040503050406030204" pitchFamily="18" charset="0"/>
                              </a:rPr>
                            </m:ctrlPr>
                          </m:dPr>
                          <m:e>
                            <m:r>
                              <a:rPr lang="en-US" sz="1600" b="1" i="1">
                                <a:solidFill>
                                  <a:srgbClr val="C00000"/>
                                </a:solidFill>
                                <a:latin typeface="Cambria Math" panose="02040503050406030204" pitchFamily="18" charset="0"/>
                                <a:ea typeface="Cambria Math" panose="02040503050406030204" pitchFamily="18" charset="0"/>
                              </a:rPr>
                              <m:t>𝜽</m:t>
                            </m:r>
                          </m:e>
                          <m:e>
                            <m:r>
                              <a:rPr lang="en-US" sz="1600" b="1" i="1">
                                <a:solidFill>
                                  <a:srgbClr val="257F17"/>
                                </a:solidFill>
                                <a:latin typeface="Cambria Math" panose="02040503050406030204" pitchFamily="18" charset="0"/>
                              </a:rPr>
                              <m:t>𝒙</m:t>
                            </m:r>
                            <m:r>
                              <a:rPr lang="en-US" sz="1600" b="1" i="1">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a:solidFill>
                                      <a:srgbClr val="257F17"/>
                                    </a:solidFill>
                                    <a:latin typeface="Cambria Math" panose="02040503050406030204" pitchFamily="18" charset="0"/>
                                  </a:rPr>
                                  <m:t>𝒓𝒆𝒂𝒍𝒊𝒛𝒂𝒕𝒊𝒐𝒏</m:t>
                                </m:r>
                              </m:sub>
                            </m:sSub>
                          </m:e>
                        </m:d>
                        <m:r>
                          <a:rPr lang="en-US" sz="1600" b="1" i="1" smtClean="0">
                            <a:solidFill>
                              <a:schemeClr val="accent5">
                                <a:lumMod val="50000"/>
                              </a:schemeClr>
                            </a:solidFill>
                            <a:latin typeface="Cambria Math" panose="02040503050406030204" pitchFamily="18" charset="0"/>
                            <a:ea typeface="Cambria Math" panose="02040503050406030204" pitchFamily="18" charset="0"/>
                          </a:rPr>
                          <m:t>=−</m:t>
                        </m:r>
                        <m:r>
                          <a:rPr lang="en-US" sz="1600" b="1" i="1" smtClean="0">
                            <a:solidFill>
                              <a:schemeClr val="accent5">
                                <a:lumMod val="50000"/>
                              </a:schemeClr>
                            </a:solidFill>
                            <a:latin typeface="Cambria Math" panose="02040503050406030204" pitchFamily="18" charset="0"/>
                            <a:ea typeface="Cambria Math" panose="02040503050406030204" pitchFamily="18" charset="0"/>
                          </a:rPr>
                          <m:t>𝒍𝒐𝒈</m:t>
                        </m:r>
                        <m:r>
                          <a:rPr lang="en-US" sz="1600" b="1" i="1" smtClean="0">
                            <a:solidFill>
                              <a:schemeClr val="accent5">
                                <a:lumMod val="50000"/>
                              </a:schemeClr>
                            </a:solidFill>
                            <a:latin typeface="Cambria Math" panose="02040503050406030204" pitchFamily="18" charset="0"/>
                            <a:ea typeface="Cambria Math" panose="02040503050406030204" pitchFamily="18" charset="0"/>
                          </a:rPr>
                          <m:t>[</m:t>
                        </m:r>
                        <m:r>
                          <a:rPr lang="en-US" sz="1600" b="1" i="1" smtClean="0">
                            <a:solidFill>
                              <a:schemeClr val="accent5">
                                <a:lumMod val="50000"/>
                              </a:schemeClr>
                            </a:solidFill>
                            <a:latin typeface="Cambria Math" panose="02040503050406030204" pitchFamily="18" charset="0"/>
                          </a:rPr>
                          <m:t>𝑷</m:t>
                        </m:r>
                        <m:d>
                          <m:dPr>
                            <m:ctrlPr>
                              <a:rPr lang="en-US" sz="1600" b="1" i="1" smtClean="0">
                                <a:solidFill>
                                  <a:schemeClr val="accent5">
                                    <a:lumMod val="50000"/>
                                  </a:schemeClr>
                                </a:solidFill>
                                <a:latin typeface="Cambria Math" panose="02040503050406030204" pitchFamily="18" charset="0"/>
                              </a:rPr>
                            </m:ctrlPr>
                          </m:dPr>
                          <m:e>
                            <m:r>
                              <a:rPr lang="en-US" sz="1600" b="1" i="1">
                                <a:solidFill>
                                  <a:srgbClr val="257F17"/>
                                </a:solidFill>
                                <a:latin typeface="Cambria Math" panose="02040503050406030204" pitchFamily="18" charset="0"/>
                              </a:rPr>
                              <m:t>𝒙</m:t>
                            </m:r>
                            <m:r>
                              <a:rPr lang="en-US" sz="1600" b="1" i="1" smtClean="0">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smtClean="0">
                                    <a:solidFill>
                                      <a:srgbClr val="257F17"/>
                                    </a:solidFill>
                                    <a:latin typeface="Cambria Math" panose="02040503050406030204" pitchFamily="18" charset="0"/>
                                  </a:rPr>
                                  <m:t>𝒓𝒆𝒂𝒍𝒊𝒛𝒂𝒕𝒊𝒐𝒏</m:t>
                                </m:r>
                              </m:sub>
                            </m:sSub>
                          </m:e>
                          <m:e>
                            <m:r>
                              <a:rPr lang="en-US" sz="1600" b="1" i="1">
                                <a:solidFill>
                                  <a:srgbClr val="C00000"/>
                                </a:solidFill>
                                <a:latin typeface="Cambria Math" panose="02040503050406030204" pitchFamily="18" charset="0"/>
                                <a:ea typeface="Cambria Math" panose="02040503050406030204" pitchFamily="18" charset="0"/>
                              </a:rPr>
                              <m:t>𝜽</m:t>
                            </m:r>
                          </m:e>
                        </m:d>
                        <m:r>
                          <a:rPr lang="en-US" sz="1600" b="1" i="1" smtClean="0">
                            <a:solidFill>
                              <a:schemeClr val="accent5">
                                <a:lumMod val="50000"/>
                              </a:schemeClr>
                            </a:solidFill>
                            <a:latin typeface="Cambria Math" panose="02040503050406030204" pitchFamily="18" charset="0"/>
                          </a:rPr>
                          <m:t>]</m:t>
                        </m:r>
                      </m:oMath>
                    </m:oMathPara>
                  </a14:m>
                  <a:endParaRPr lang="en-US" sz="1600" b="1" dirty="0">
                    <a:solidFill>
                      <a:srgbClr val="C00000"/>
                    </a:solidFill>
                  </a:endParaRPr>
                </a:p>
              </p:txBody>
            </p:sp>
          </mc:Choice>
          <mc:Fallback xmlns="">
            <p:sp>
              <p:nvSpPr>
                <p:cNvPr id="60" name="Rectangle 59">
                  <a:extLst>
                    <a:ext uri="{FF2B5EF4-FFF2-40B4-BE49-F238E27FC236}">
                      <a16:creationId xmlns:a16="http://schemas.microsoft.com/office/drawing/2014/main" id="{76C1A70B-DF6A-1540-B7D3-7BAC04B97711}"/>
                    </a:ext>
                  </a:extLst>
                </p:cNvPr>
                <p:cNvSpPr>
                  <a:spLocks noRot="1" noChangeAspect="1" noMove="1" noResize="1" noEditPoints="1" noAdjustHandles="1" noChangeArrowheads="1" noChangeShapeType="1" noTextEdit="1"/>
                </p:cNvSpPr>
                <p:nvPr/>
              </p:nvSpPr>
              <p:spPr>
                <a:xfrm>
                  <a:off x="722668" y="4422478"/>
                  <a:ext cx="5326843" cy="338554"/>
                </a:xfrm>
                <a:prstGeom prst="rect">
                  <a:avLst/>
                </a:prstGeom>
                <a:blipFill>
                  <a:blip r:embed="rId7"/>
                  <a:stretch>
                    <a:fillRect b="-11111"/>
                  </a:stretch>
                </a:blipFill>
              </p:spPr>
              <p:txBody>
                <a:bodyPr/>
                <a:lstStyle/>
                <a:p>
                  <a:r>
                    <a:rPr lang="en-US">
                      <a:noFill/>
                    </a:rPr>
                    <a:t> </a:t>
                  </a:r>
                </a:p>
              </p:txBody>
            </p:sp>
          </mc:Fallback>
        </mc:AlternateContent>
      </p:grpSp>
      <p:sp>
        <p:nvSpPr>
          <p:cNvPr id="61" name="Down Arrow 60">
            <a:extLst>
              <a:ext uri="{FF2B5EF4-FFF2-40B4-BE49-F238E27FC236}">
                <a16:creationId xmlns:a16="http://schemas.microsoft.com/office/drawing/2014/main" id="{3F692BA7-7C78-0046-A8EE-39FDC2B0C5FE}"/>
              </a:ext>
            </a:extLst>
          </p:cNvPr>
          <p:cNvSpPr/>
          <p:nvPr/>
        </p:nvSpPr>
        <p:spPr>
          <a:xfrm>
            <a:off x="2892268" y="4839189"/>
            <a:ext cx="321957" cy="291313"/>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4" name="Rounded Rectangle 73">
            <a:extLst>
              <a:ext uri="{FF2B5EF4-FFF2-40B4-BE49-F238E27FC236}">
                <a16:creationId xmlns:a16="http://schemas.microsoft.com/office/drawing/2014/main" id="{C42B66E8-950D-9248-8F6B-D7F33CC4A3FB}"/>
              </a:ext>
            </a:extLst>
          </p:cNvPr>
          <p:cNvSpPr/>
          <p:nvPr/>
        </p:nvSpPr>
        <p:spPr>
          <a:xfrm>
            <a:off x="5987751" y="3525165"/>
            <a:ext cx="5786276" cy="2970858"/>
          </a:xfrm>
          <a:prstGeom prst="roundRect">
            <a:avLst/>
          </a:prstGeom>
          <a:solidFill>
            <a:schemeClr val="bg2"/>
          </a:solidFill>
          <a:ln w="38100">
            <a:solidFill>
              <a:srgbClr val="C00000"/>
            </a:solidFill>
          </a:ln>
        </p:spPr>
        <p:txBody>
          <a:bodyPr wrap="square" lIns="0" tIns="0" rIns="0" bIns="0" rtlCol="0" anchor="ctr">
            <a:noAutofit/>
          </a:bodyPr>
          <a:lstStyle/>
          <a:p>
            <a:pPr algn="ctr"/>
            <a:endParaRPr lang="en-US" sz="4000" dirty="0" err="1">
              <a:solidFill>
                <a:srgbClr val="FFFFFF"/>
              </a:solidFill>
              <a:latin typeface="Arial"/>
              <a:cs typeface="Arial"/>
            </a:endParaRPr>
          </a:p>
        </p:txBody>
      </p:sp>
      <p:grpSp>
        <p:nvGrpSpPr>
          <p:cNvPr id="75" name="Group 74">
            <a:extLst>
              <a:ext uri="{FF2B5EF4-FFF2-40B4-BE49-F238E27FC236}">
                <a16:creationId xmlns:a16="http://schemas.microsoft.com/office/drawing/2014/main" id="{944BE96D-478B-E146-815A-21D6A5E7CA35}"/>
              </a:ext>
            </a:extLst>
          </p:cNvPr>
          <p:cNvGrpSpPr/>
          <p:nvPr/>
        </p:nvGrpSpPr>
        <p:grpSpPr>
          <a:xfrm>
            <a:off x="6130101" y="3771319"/>
            <a:ext cx="5453470" cy="406761"/>
            <a:chOff x="6271576" y="4268413"/>
            <a:chExt cx="5373983" cy="474193"/>
          </a:xfrm>
        </p:grpSpPr>
        <p:sp>
          <p:nvSpPr>
            <p:cNvPr id="76" name="Rectangle 75">
              <a:extLst>
                <a:ext uri="{FF2B5EF4-FFF2-40B4-BE49-F238E27FC236}">
                  <a16:creationId xmlns:a16="http://schemas.microsoft.com/office/drawing/2014/main" id="{8580AD5B-BD2E-5043-BCCF-F6A43812F3AD}"/>
                </a:ext>
              </a:extLst>
            </p:cNvPr>
            <p:cNvSpPr/>
            <p:nvPr/>
          </p:nvSpPr>
          <p:spPr>
            <a:xfrm>
              <a:off x="6271576" y="4268413"/>
              <a:ext cx="5373983" cy="47419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77" name="Rectangle 76">
                  <a:extLst>
                    <a:ext uri="{FF2B5EF4-FFF2-40B4-BE49-F238E27FC236}">
                      <a16:creationId xmlns:a16="http://schemas.microsoft.com/office/drawing/2014/main" id="{75F6FE34-654F-4049-A7F2-04222491095F}"/>
                    </a:ext>
                  </a:extLst>
                </p:cNvPr>
                <p:cNvSpPr/>
                <p:nvPr/>
              </p:nvSpPr>
              <p:spPr>
                <a:xfrm>
                  <a:off x="6359803" y="4327846"/>
                  <a:ext cx="5285756" cy="394679"/>
                </a:xfrm>
                <a:prstGeom prst="rect">
                  <a:avLst/>
                </a:prstGeom>
              </p:spPr>
              <p:txBody>
                <a:bodyPr wrap="none">
                  <a:spAutoFit/>
                </a:bodyPr>
                <a:lstStyle/>
                <a:p>
                  <a14:m>
                    <m:oMath xmlns:m="http://schemas.openxmlformats.org/officeDocument/2006/math">
                      <m:r>
                        <a:rPr lang="en-US" sz="1600" b="1" i="1" smtClean="0">
                          <a:solidFill>
                            <a:schemeClr val="accent5">
                              <a:lumMod val="50000"/>
                            </a:schemeClr>
                          </a:solidFill>
                          <a:latin typeface="Cambria Math" panose="02040503050406030204" pitchFamily="18" charset="0"/>
                          <a:ea typeface="Cambria Math" panose="02040503050406030204" pitchFamily="18" charset="0"/>
                        </a:rPr>
                        <m:t>ℒ</m:t>
                      </m:r>
                      <m:d>
                        <m:dPr>
                          <m:ctrlPr>
                            <a:rPr lang="en-US" sz="1600" b="1" i="1" smtClean="0">
                              <a:solidFill>
                                <a:schemeClr val="accent5">
                                  <a:lumMod val="50000"/>
                                </a:schemeClr>
                              </a:solidFill>
                              <a:latin typeface="Cambria Math" panose="02040503050406030204" pitchFamily="18" charset="0"/>
                              <a:ea typeface="Cambria Math" panose="02040503050406030204" pitchFamily="18" charset="0"/>
                            </a:rPr>
                          </m:ctrlPr>
                        </m:dPr>
                        <m:e>
                          <m:r>
                            <a:rPr lang="en-US" sz="1600" b="1" i="1">
                              <a:solidFill>
                                <a:srgbClr val="C00000"/>
                              </a:solidFill>
                              <a:latin typeface="Cambria Math" panose="02040503050406030204" pitchFamily="18" charset="0"/>
                              <a:ea typeface="Cambria Math" panose="02040503050406030204" pitchFamily="18" charset="0"/>
                            </a:rPr>
                            <m:t>𝜽</m:t>
                          </m:r>
                        </m:e>
                        <m:e>
                          <m:r>
                            <a:rPr lang="en-US" sz="1600" b="1" i="1">
                              <a:solidFill>
                                <a:srgbClr val="257F17"/>
                              </a:solidFill>
                              <a:latin typeface="Cambria Math" panose="02040503050406030204" pitchFamily="18" charset="0"/>
                            </a:rPr>
                            <m:t>𝒙</m:t>
                          </m:r>
                          <m:r>
                            <a:rPr lang="en-US" sz="1600" b="1" i="1">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a:solidFill>
                                    <a:srgbClr val="257F17"/>
                                  </a:solidFill>
                                  <a:latin typeface="Cambria Math" panose="02040503050406030204" pitchFamily="18" charset="0"/>
                                </a:rPr>
                                <m:t>𝒓𝒆𝒂𝒍𝒊𝒛𝒂𝒕𝒊𝒐𝒏</m:t>
                              </m:r>
                            </m:sub>
                          </m:sSub>
                        </m:e>
                      </m:d>
                      <m:r>
                        <a:rPr lang="en-US" sz="1600" b="1" i="1" smtClean="0">
                          <a:solidFill>
                            <a:schemeClr val="accent5">
                              <a:lumMod val="50000"/>
                            </a:schemeClr>
                          </a:solidFill>
                          <a:latin typeface="Cambria Math" panose="02040503050406030204" pitchFamily="18" charset="0"/>
                          <a:ea typeface="Cambria Math" panose="02040503050406030204" pitchFamily="18" charset="0"/>
                        </a:rPr>
                        <m:t>=</m:t>
                      </m:r>
                      <m:r>
                        <a:rPr lang="en-US" sz="1600" b="1" i="1" smtClean="0">
                          <a:solidFill>
                            <a:schemeClr val="accent5">
                              <a:lumMod val="50000"/>
                            </a:schemeClr>
                          </a:solidFill>
                          <a:latin typeface="Cambria Math" panose="02040503050406030204" pitchFamily="18" charset="0"/>
                        </a:rPr>
                        <m:t>𝑷</m:t>
                      </m:r>
                      <m:r>
                        <a:rPr lang="en-US" sz="1600" b="1" i="1" smtClean="0">
                          <a:solidFill>
                            <a:schemeClr val="accent5">
                              <a:lumMod val="50000"/>
                            </a:schemeClr>
                          </a:solidFill>
                          <a:latin typeface="Cambria Math" panose="02040503050406030204" pitchFamily="18" charset="0"/>
                        </a:rPr>
                        <m:t>(</m:t>
                      </m:r>
                      <m:r>
                        <a:rPr lang="en-US" sz="1600" b="1" i="1">
                          <a:solidFill>
                            <a:srgbClr val="257F17"/>
                          </a:solidFill>
                          <a:latin typeface="Cambria Math" panose="02040503050406030204" pitchFamily="18" charset="0"/>
                        </a:rPr>
                        <m:t>𝒙</m:t>
                      </m:r>
                      <m:r>
                        <a:rPr lang="en-US" sz="1600" b="1" i="1" smtClean="0">
                          <a:solidFill>
                            <a:srgbClr val="257F17"/>
                          </a:solidFill>
                          <a:latin typeface="Cambria Math" panose="02040503050406030204" pitchFamily="18" charset="0"/>
                        </a:rPr>
                        <m:t>=</m:t>
                      </m:r>
                      <m:sSub>
                        <m:sSubPr>
                          <m:ctrlPr>
                            <a:rPr lang="en-US" sz="1600" b="1" i="1">
                              <a:solidFill>
                                <a:srgbClr val="257F17"/>
                              </a:solidFill>
                              <a:latin typeface="Cambria Math" panose="02040503050406030204" pitchFamily="18" charset="0"/>
                            </a:rPr>
                          </m:ctrlPr>
                        </m:sSubPr>
                        <m:e>
                          <m:r>
                            <a:rPr lang="en-US" sz="1600" b="1" i="1">
                              <a:solidFill>
                                <a:srgbClr val="257F17"/>
                              </a:solidFill>
                              <a:latin typeface="Cambria Math" panose="02040503050406030204" pitchFamily="18" charset="0"/>
                            </a:rPr>
                            <m:t>𝒙</m:t>
                          </m:r>
                        </m:e>
                        <m:sub>
                          <m:r>
                            <a:rPr lang="en-US" sz="1600" b="1" i="1" smtClean="0">
                              <a:solidFill>
                                <a:srgbClr val="257F17"/>
                              </a:solidFill>
                              <a:latin typeface="Cambria Math" panose="02040503050406030204" pitchFamily="18" charset="0"/>
                            </a:rPr>
                            <m:t>𝒓𝒆𝒂𝒍𝒊𝒛𝒂𝒕𝒊𝒐𝒏</m:t>
                          </m:r>
                        </m:sub>
                      </m:sSub>
                      <m:r>
                        <a:rPr lang="en-US" sz="1600" b="1" i="1">
                          <a:solidFill>
                            <a:schemeClr val="accent5">
                              <a:lumMod val="50000"/>
                            </a:schemeClr>
                          </a:solidFill>
                          <a:latin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chemeClr val="accent5">
                              <a:lumMod val="50000"/>
                            </a:schemeClr>
                          </a:solidFill>
                          <a:latin typeface="Cambria Math" panose="02040503050406030204" pitchFamily="18" charset="0"/>
                        </a:rPr>
                        <m:t>)</m:t>
                      </m:r>
                    </m:oMath>
                  </a14:m>
                  <a:r>
                    <a:rPr lang="en-US" sz="1600" b="1" dirty="0">
                      <a:solidFill>
                        <a:schemeClr val="accent5">
                          <a:lumMod val="50000"/>
                        </a:schemeClr>
                      </a:solidFill>
                    </a:rPr>
                    <a:t> </a:t>
                  </a:r>
                  <a14:m>
                    <m:oMath xmlns:m="http://schemas.openxmlformats.org/officeDocument/2006/math">
                      <m:r>
                        <a:rPr lang="en-US" sz="1600" b="1" i="1">
                          <a:solidFill>
                            <a:schemeClr val="accent5">
                              <a:lumMod val="50000"/>
                            </a:schemeClr>
                          </a:solidFill>
                          <a:latin typeface="Cambria Math" panose="02040503050406030204" pitchFamily="18" charset="0"/>
                        </a:rPr>
                        <m:t>𝑷</m:t>
                      </m:r>
                      <m:r>
                        <a:rPr lang="en-US" sz="1600" b="1" i="1">
                          <a:solidFill>
                            <a:schemeClr val="accent5">
                              <a:lumMod val="50000"/>
                            </a:schemeClr>
                          </a:solidFill>
                          <a:latin typeface="Cambria Math" panose="02040503050406030204" pitchFamily="18" charset="0"/>
                        </a:rPr>
                        <m:t>(</m:t>
                      </m:r>
                      <m:r>
                        <a:rPr lang="en-US" sz="1600" b="1" i="1">
                          <a:solidFill>
                            <a:srgbClr val="C00000"/>
                          </a:solidFill>
                          <a:latin typeface="Cambria Math" panose="02040503050406030204" pitchFamily="18" charset="0"/>
                          <a:ea typeface="Cambria Math" panose="02040503050406030204" pitchFamily="18" charset="0"/>
                        </a:rPr>
                        <m:t>𝜽</m:t>
                      </m:r>
                      <m:r>
                        <a:rPr lang="en-US" sz="1600" b="1" i="1">
                          <a:solidFill>
                            <a:schemeClr val="accent5">
                              <a:lumMod val="50000"/>
                            </a:schemeClr>
                          </a:solidFill>
                          <a:latin typeface="Cambria Math" panose="02040503050406030204" pitchFamily="18" charset="0"/>
                        </a:rPr>
                        <m:t>)</m:t>
                      </m:r>
                    </m:oMath>
                  </a14:m>
                  <a:endParaRPr lang="en-US" sz="1600" b="1" dirty="0">
                    <a:solidFill>
                      <a:srgbClr val="C00000"/>
                    </a:solidFill>
                  </a:endParaRPr>
                </a:p>
              </p:txBody>
            </p:sp>
          </mc:Choice>
          <mc:Fallback xmlns="">
            <p:sp>
              <p:nvSpPr>
                <p:cNvPr id="77" name="Rectangle 76">
                  <a:extLst>
                    <a:ext uri="{FF2B5EF4-FFF2-40B4-BE49-F238E27FC236}">
                      <a16:creationId xmlns:a16="http://schemas.microsoft.com/office/drawing/2014/main" id="{75F6FE34-654F-4049-A7F2-04222491095F}"/>
                    </a:ext>
                  </a:extLst>
                </p:cNvPr>
                <p:cNvSpPr>
                  <a:spLocks noRot="1" noChangeAspect="1" noMove="1" noResize="1" noEditPoints="1" noAdjustHandles="1" noChangeArrowheads="1" noChangeShapeType="1" noTextEdit="1"/>
                </p:cNvSpPr>
                <p:nvPr/>
              </p:nvSpPr>
              <p:spPr>
                <a:xfrm>
                  <a:off x="6359803" y="4327846"/>
                  <a:ext cx="5285756" cy="394679"/>
                </a:xfrm>
                <a:prstGeom prst="rect">
                  <a:avLst/>
                </a:prstGeom>
                <a:blipFill>
                  <a:blip r:embed="rId8"/>
                  <a:stretch>
                    <a:fillRect b="-10714"/>
                  </a:stretch>
                </a:blipFill>
              </p:spPr>
              <p:txBody>
                <a:bodyPr/>
                <a:lstStyle/>
                <a:p>
                  <a:r>
                    <a:rPr lang="en-US">
                      <a:noFill/>
                    </a:rPr>
                    <a:t> </a:t>
                  </a:r>
                </a:p>
              </p:txBody>
            </p:sp>
          </mc:Fallback>
        </mc:AlternateContent>
      </p:grpSp>
      <p:sp>
        <p:nvSpPr>
          <p:cNvPr id="79" name="Rectangle 78">
            <a:extLst>
              <a:ext uri="{FF2B5EF4-FFF2-40B4-BE49-F238E27FC236}">
                <a16:creationId xmlns:a16="http://schemas.microsoft.com/office/drawing/2014/main" id="{B7AF0C16-B927-084E-A4DB-5F576AAA1823}"/>
              </a:ext>
            </a:extLst>
          </p:cNvPr>
          <p:cNvSpPr/>
          <p:nvPr/>
        </p:nvSpPr>
        <p:spPr>
          <a:xfrm>
            <a:off x="6116139" y="5156251"/>
            <a:ext cx="5433707" cy="1079260"/>
          </a:xfrm>
          <a:prstGeom prst="rect">
            <a:avLst/>
          </a:prstGeom>
          <a:solidFill>
            <a:srgbClr val="FFFF00"/>
          </a:solidFill>
          <a:ln w="38100">
            <a:solidFill>
              <a:schemeClr val="accent2"/>
            </a:solidFill>
          </a:ln>
        </p:spPr>
        <p:txBody>
          <a:bodyPr wrap="square" lIns="0" tIns="0" rIns="0" bIns="0" rtlCol="0" anchor="ctr">
            <a:noAutofit/>
          </a:bodyPr>
          <a:lstStyle/>
          <a:p>
            <a:pPr algn="ctr"/>
            <a:endParaRPr lang="en-US" sz="24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024E4609-C31B-734F-9633-1A345E09DBBC}"/>
                  </a:ext>
                </a:extLst>
              </p:cNvPr>
              <p:cNvSpPr/>
              <p:nvPr/>
            </p:nvSpPr>
            <p:spPr>
              <a:xfrm>
                <a:off x="5913408" y="5177710"/>
                <a:ext cx="5241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5">
                              <a:lumMod val="50000"/>
                            </a:schemeClr>
                          </a:solidFill>
                          <a:latin typeface="Cambria Math" panose="02040503050406030204" pitchFamily="18" charset="0"/>
                          <a:ea typeface="Cambria Math" panose="02040503050406030204" pitchFamily="18" charset="0"/>
                        </a:rPr>
                        <m:t>𝑪𝒐𝒔𝒕</m:t>
                      </m:r>
                      <m:r>
                        <a:rPr lang="en-US" sz="2400" b="1" i="1" smtClean="0">
                          <a:solidFill>
                            <a:schemeClr val="accent5">
                              <a:lumMod val="50000"/>
                            </a:schemeClr>
                          </a:solidFill>
                          <a:latin typeface="Cambria Math" panose="02040503050406030204" pitchFamily="18" charset="0"/>
                          <a:ea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𝜽</m:t>
                      </m:r>
                      <m:r>
                        <a:rPr lang="en-US" sz="2400" b="1" i="1"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2400" b="1" i="1" dirty="0">
                              <a:solidFill>
                                <a:schemeClr val="accent5">
                                  <a:lumMod val="50000"/>
                                </a:schemeClr>
                              </a:solidFill>
                              <a:latin typeface="Cambria Math" panose="02040503050406030204" pitchFamily="18" charset="0"/>
                              <a:ea typeface="Cambria Math" panose="02040503050406030204" pitchFamily="18" charset="0"/>
                            </a:rPr>
                          </m:ctrlPr>
                        </m:sSubPr>
                        <m:e>
                          <m:r>
                            <a:rPr lang="en-US" sz="2400" b="1" i="1" dirty="0">
                              <a:solidFill>
                                <a:schemeClr val="accent5">
                                  <a:lumMod val="50000"/>
                                </a:schemeClr>
                              </a:solidFill>
                              <a:latin typeface="Cambria Math" panose="02040503050406030204" pitchFamily="18" charset="0"/>
                              <a:ea typeface="Cambria Math" panose="02040503050406030204" pitchFamily="18" charset="0"/>
                            </a:rPr>
                            <m:t>ℓ</m:t>
                          </m:r>
                        </m:e>
                        <m:sub>
                          <m:r>
                            <a:rPr lang="en-US" sz="2400" b="1" i="1" dirty="0">
                              <a:solidFill>
                                <a:schemeClr val="accent5">
                                  <a:lumMod val="50000"/>
                                </a:schemeClr>
                              </a:solidFill>
                              <a:latin typeface="Cambria Math" panose="02040503050406030204" pitchFamily="18" charset="0"/>
                              <a:ea typeface="Cambria Math" panose="02040503050406030204" pitchFamily="18" charset="0"/>
                            </a:rPr>
                            <m:t>𝑴𝑨𝑷</m:t>
                          </m:r>
                        </m:sub>
                      </m:sSub>
                      <m:d>
                        <m:dPr>
                          <m:ctrlPr>
                            <a:rPr lang="en-US" sz="2400" b="1" i="1">
                              <a:solidFill>
                                <a:schemeClr val="accent5">
                                  <a:lumMod val="50000"/>
                                </a:schemeClr>
                              </a:solidFill>
                              <a:latin typeface="Cambria Math" panose="02040503050406030204" pitchFamily="18" charset="0"/>
                              <a:ea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𝜽</m:t>
                          </m:r>
                        </m:e>
                        <m:e>
                          <m:r>
                            <a:rPr lang="en-US" sz="2400" b="1" i="1">
                              <a:solidFill>
                                <a:srgbClr val="257F17"/>
                              </a:solidFill>
                              <a:latin typeface="Cambria Math" panose="02040503050406030204" pitchFamily="18" charset="0"/>
                            </a:rPr>
                            <m:t>𝒙</m:t>
                          </m:r>
                          <m:r>
                            <a:rPr lang="en-US" sz="2400" b="1" i="1">
                              <a:solidFill>
                                <a:srgbClr val="257F17"/>
                              </a:solidFill>
                              <a:latin typeface="Cambria Math" panose="02040503050406030204" pitchFamily="18" charset="0"/>
                            </a:rPr>
                            <m:t>=</m:t>
                          </m:r>
                          <m:sSub>
                            <m:sSubPr>
                              <m:ctrlPr>
                                <a:rPr lang="en-US" sz="2400" b="1" i="1">
                                  <a:solidFill>
                                    <a:srgbClr val="257F17"/>
                                  </a:solidFill>
                                  <a:latin typeface="Cambria Math" panose="02040503050406030204" pitchFamily="18" charset="0"/>
                                </a:rPr>
                              </m:ctrlPr>
                            </m:sSubPr>
                            <m:e>
                              <m:r>
                                <a:rPr lang="en-US" sz="2400" b="1" i="1">
                                  <a:solidFill>
                                    <a:srgbClr val="257F17"/>
                                  </a:solidFill>
                                  <a:latin typeface="Cambria Math" panose="02040503050406030204" pitchFamily="18" charset="0"/>
                                </a:rPr>
                                <m:t>𝒙</m:t>
                              </m:r>
                            </m:e>
                            <m:sub>
                              <m:r>
                                <a:rPr lang="en-US" sz="2400" b="1" i="1">
                                  <a:solidFill>
                                    <a:srgbClr val="257F17"/>
                                  </a:solidFill>
                                  <a:latin typeface="Cambria Math" panose="02040503050406030204" pitchFamily="18" charset="0"/>
                                </a:rPr>
                                <m:t>𝒓𝒆𝒂𝒍𝒊𝒛𝒂𝒕𝒊𝒐𝒏</m:t>
                              </m:r>
                            </m:sub>
                          </m:sSub>
                        </m:e>
                      </m:d>
                    </m:oMath>
                  </m:oMathPara>
                </a14:m>
                <a:endParaRPr lang="en-US" sz="2400" b="1" dirty="0">
                  <a:solidFill>
                    <a:srgbClr val="C00000"/>
                  </a:solidFill>
                </a:endParaRPr>
              </a:p>
            </p:txBody>
          </p:sp>
        </mc:Choice>
        <mc:Fallback xmlns="">
          <p:sp>
            <p:nvSpPr>
              <p:cNvPr id="80" name="Rectangle 79">
                <a:extLst>
                  <a:ext uri="{FF2B5EF4-FFF2-40B4-BE49-F238E27FC236}">
                    <a16:creationId xmlns:a16="http://schemas.microsoft.com/office/drawing/2014/main" id="{024E4609-C31B-734F-9633-1A345E09DBBC}"/>
                  </a:ext>
                </a:extLst>
              </p:cNvPr>
              <p:cNvSpPr>
                <a:spLocks noRot="1" noChangeAspect="1" noMove="1" noResize="1" noEditPoints="1" noAdjustHandles="1" noChangeArrowheads="1" noChangeShapeType="1" noTextEdit="1"/>
              </p:cNvSpPr>
              <p:nvPr/>
            </p:nvSpPr>
            <p:spPr>
              <a:xfrm>
                <a:off x="5913408" y="5177710"/>
                <a:ext cx="5241499" cy="461665"/>
              </a:xfrm>
              <a:prstGeom prst="rect">
                <a:avLst/>
              </a:prstGeom>
              <a:blipFill>
                <a:blip r:embed="rId9"/>
                <a:stretch>
                  <a:fillRect b="-16667"/>
                </a:stretch>
              </a:blipFill>
            </p:spPr>
            <p:txBody>
              <a:bodyPr/>
              <a:lstStyle/>
              <a:p>
                <a:r>
                  <a:rPr lang="en-US">
                    <a:noFill/>
                  </a:rPr>
                  <a:t> </a:t>
                </a:r>
              </a:p>
            </p:txBody>
          </p:sp>
        </mc:Fallback>
      </mc:AlternateContent>
      <p:sp>
        <p:nvSpPr>
          <p:cNvPr id="81" name="Down Arrow 80">
            <a:extLst>
              <a:ext uri="{FF2B5EF4-FFF2-40B4-BE49-F238E27FC236}">
                <a16:creationId xmlns:a16="http://schemas.microsoft.com/office/drawing/2014/main" id="{80370F87-EEB7-F742-8292-551888DA985F}"/>
              </a:ext>
            </a:extLst>
          </p:cNvPr>
          <p:cNvSpPr/>
          <p:nvPr/>
        </p:nvSpPr>
        <p:spPr>
          <a:xfrm>
            <a:off x="8534158" y="4178080"/>
            <a:ext cx="321957" cy="244862"/>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82" name="Group 81">
            <a:extLst>
              <a:ext uri="{FF2B5EF4-FFF2-40B4-BE49-F238E27FC236}">
                <a16:creationId xmlns:a16="http://schemas.microsoft.com/office/drawing/2014/main" id="{2034E2E9-32C9-E149-ACAB-7BBDB5C4BF9F}"/>
              </a:ext>
            </a:extLst>
          </p:cNvPr>
          <p:cNvGrpSpPr/>
          <p:nvPr/>
        </p:nvGrpSpPr>
        <p:grpSpPr>
          <a:xfrm>
            <a:off x="6116140" y="4438592"/>
            <a:ext cx="5752614" cy="421763"/>
            <a:chOff x="6147763" y="4288759"/>
            <a:chExt cx="6624777" cy="421763"/>
          </a:xfrm>
        </p:grpSpPr>
        <p:sp>
          <p:nvSpPr>
            <p:cNvPr id="83" name="Rectangle 82">
              <a:extLst>
                <a:ext uri="{FF2B5EF4-FFF2-40B4-BE49-F238E27FC236}">
                  <a16:creationId xmlns:a16="http://schemas.microsoft.com/office/drawing/2014/main" id="{332B1BAC-8A04-9444-8817-723CB460F083}"/>
                </a:ext>
              </a:extLst>
            </p:cNvPr>
            <p:cNvSpPr/>
            <p:nvPr/>
          </p:nvSpPr>
          <p:spPr>
            <a:xfrm>
              <a:off x="6147763" y="4288759"/>
              <a:ext cx="6257519" cy="42176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9BF8CF85-391C-9A46-BF66-B418A5A2560F}"/>
                    </a:ext>
                  </a:extLst>
                </p:cNvPr>
                <p:cNvSpPr/>
                <p:nvPr/>
              </p:nvSpPr>
              <p:spPr>
                <a:xfrm>
                  <a:off x="6147763" y="4288759"/>
                  <a:ext cx="6624777" cy="307777"/>
                </a:xfrm>
                <a:prstGeom prst="rect">
                  <a:avLst/>
                </a:prstGeom>
              </p:spPr>
              <p:txBody>
                <a:bodyPr wrap="none">
                  <a:spAutoFit/>
                </a:bodyPr>
                <a:lstStyle/>
                <a:p>
                  <a14:m>
                    <m:oMath xmlns:m="http://schemas.openxmlformats.org/officeDocument/2006/math">
                      <m:sSub>
                        <m:sSubPr>
                          <m:ctrlPr>
                            <a:rPr lang="en-US" sz="1400" b="1" i="1" dirty="0" smtClean="0">
                              <a:solidFill>
                                <a:schemeClr val="accent5">
                                  <a:lumMod val="50000"/>
                                </a:schemeClr>
                              </a:solidFill>
                              <a:latin typeface="Cambria Math" panose="02040503050406030204" pitchFamily="18" charset="0"/>
                              <a:ea typeface="Cambria Math" panose="02040503050406030204" pitchFamily="18" charset="0"/>
                            </a:rPr>
                          </m:ctrlPr>
                        </m:sSubPr>
                        <m:e>
                          <m:r>
                            <a:rPr lang="en-US" sz="1400" b="1" i="1" dirty="0">
                              <a:solidFill>
                                <a:schemeClr val="accent5">
                                  <a:lumMod val="50000"/>
                                </a:schemeClr>
                              </a:solidFill>
                              <a:latin typeface="Cambria Math" panose="02040503050406030204" pitchFamily="18" charset="0"/>
                              <a:ea typeface="Cambria Math" panose="02040503050406030204" pitchFamily="18" charset="0"/>
                            </a:rPr>
                            <m:t>ℓ</m:t>
                          </m:r>
                        </m:e>
                        <m:sub>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𝑴𝑨𝑷</m:t>
                          </m:r>
                        </m:sub>
                      </m:sSub>
                      <m:d>
                        <m:dPr>
                          <m:ctrlPr>
                            <a:rPr lang="en-US" sz="1400" b="1" i="1" smtClean="0">
                              <a:solidFill>
                                <a:schemeClr val="accent5">
                                  <a:lumMod val="50000"/>
                                </a:schemeClr>
                              </a:solidFill>
                              <a:latin typeface="Cambria Math" panose="02040503050406030204" pitchFamily="18" charset="0"/>
                              <a:ea typeface="Cambria Math" panose="02040503050406030204" pitchFamily="18" charset="0"/>
                            </a:rPr>
                          </m:ctrlPr>
                        </m:dPr>
                        <m:e>
                          <m:r>
                            <a:rPr lang="en-US" sz="1400" b="1" i="1">
                              <a:solidFill>
                                <a:srgbClr val="C00000"/>
                              </a:solidFill>
                              <a:latin typeface="Cambria Math" panose="02040503050406030204" pitchFamily="18" charset="0"/>
                              <a:ea typeface="Cambria Math" panose="02040503050406030204" pitchFamily="18" charset="0"/>
                            </a:rPr>
                            <m:t>𝜽</m:t>
                          </m:r>
                        </m:e>
                        <m:e>
                          <m:r>
                            <a:rPr lang="en-US" sz="1400" b="1" i="1">
                              <a:solidFill>
                                <a:srgbClr val="257F17"/>
                              </a:solidFill>
                              <a:latin typeface="Cambria Math" panose="02040503050406030204" pitchFamily="18" charset="0"/>
                            </a:rPr>
                            <m:t>𝒙</m:t>
                          </m:r>
                          <m:r>
                            <a:rPr lang="en-US" sz="1400" b="1" i="1">
                              <a:solidFill>
                                <a:srgbClr val="257F17"/>
                              </a:solidFill>
                              <a:latin typeface="Cambria Math" panose="02040503050406030204" pitchFamily="18" charset="0"/>
                            </a:rPr>
                            <m:t>=</m:t>
                          </m:r>
                          <m:sSub>
                            <m:sSubPr>
                              <m:ctrlPr>
                                <a:rPr lang="en-US" sz="1400" b="1" i="1">
                                  <a:solidFill>
                                    <a:srgbClr val="257F17"/>
                                  </a:solidFill>
                                  <a:latin typeface="Cambria Math" panose="02040503050406030204" pitchFamily="18" charset="0"/>
                                </a:rPr>
                              </m:ctrlPr>
                            </m:sSubPr>
                            <m:e>
                              <m:r>
                                <a:rPr lang="en-US" sz="1400" b="1" i="1">
                                  <a:solidFill>
                                    <a:srgbClr val="257F17"/>
                                  </a:solidFill>
                                  <a:latin typeface="Cambria Math" panose="02040503050406030204" pitchFamily="18" charset="0"/>
                                </a:rPr>
                                <m:t>𝒙</m:t>
                              </m:r>
                            </m:e>
                            <m:sub>
                              <m:r>
                                <a:rPr lang="en-US" sz="1400" b="1" i="1">
                                  <a:solidFill>
                                    <a:srgbClr val="257F17"/>
                                  </a:solidFill>
                                  <a:latin typeface="Cambria Math" panose="02040503050406030204" pitchFamily="18" charset="0"/>
                                </a:rPr>
                                <m:t>𝒓𝒆𝒂𝒍𝒊𝒛𝒂𝒕𝒊𝒐𝒏</m:t>
                              </m:r>
                            </m:sub>
                          </m:sSub>
                        </m:e>
                      </m:d>
                      <m:r>
                        <a:rPr lang="en-US" sz="1400" b="1" i="1" smtClean="0">
                          <a:solidFill>
                            <a:schemeClr val="accent5">
                              <a:lumMod val="50000"/>
                            </a:schemeClr>
                          </a:solidFill>
                          <a:latin typeface="Cambria Math" panose="02040503050406030204" pitchFamily="18" charset="0"/>
                          <a:ea typeface="Cambria Math" panose="02040503050406030204" pitchFamily="18" charset="0"/>
                        </a:rPr>
                        <m:t>=−</m:t>
                      </m:r>
                      <m:r>
                        <a:rPr lang="en-US" sz="1400" b="1" i="1" smtClean="0">
                          <a:solidFill>
                            <a:schemeClr val="accent5">
                              <a:lumMod val="50000"/>
                            </a:schemeClr>
                          </a:solidFill>
                          <a:latin typeface="Cambria Math" panose="02040503050406030204" pitchFamily="18" charset="0"/>
                          <a:ea typeface="Cambria Math" panose="02040503050406030204" pitchFamily="18" charset="0"/>
                        </a:rPr>
                        <m:t>𝒍𝒐𝒈</m:t>
                      </m:r>
                      <m:r>
                        <a:rPr lang="en-US" sz="1400" b="1" i="1" smtClean="0">
                          <a:solidFill>
                            <a:schemeClr val="accent5">
                              <a:lumMod val="50000"/>
                            </a:schemeClr>
                          </a:solidFill>
                          <a:latin typeface="Cambria Math" panose="02040503050406030204" pitchFamily="18" charset="0"/>
                          <a:ea typeface="Cambria Math" panose="02040503050406030204" pitchFamily="18" charset="0"/>
                        </a:rPr>
                        <m:t>[</m:t>
                      </m:r>
                      <m:r>
                        <a:rPr lang="en-US" sz="1400" b="1" i="1" smtClean="0">
                          <a:solidFill>
                            <a:schemeClr val="accent5">
                              <a:lumMod val="50000"/>
                            </a:schemeClr>
                          </a:solidFill>
                          <a:latin typeface="Cambria Math" panose="02040503050406030204" pitchFamily="18" charset="0"/>
                        </a:rPr>
                        <m:t>𝑷</m:t>
                      </m:r>
                      <m:d>
                        <m:dPr>
                          <m:ctrlPr>
                            <a:rPr lang="en-US" sz="1400" b="1" i="1" smtClean="0">
                              <a:solidFill>
                                <a:schemeClr val="accent5">
                                  <a:lumMod val="50000"/>
                                </a:schemeClr>
                              </a:solidFill>
                              <a:latin typeface="Cambria Math" panose="02040503050406030204" pitchFamily="18" charset="0"/>
                            </a:rPr>
                          </m:ctrlPr>
                        </m:dPr>
                        <m:e>
                          <m:r>
                            <a:rPr lang="en-US" sz="1400" b="1" i="1">
                              <a:solidFill>
                                <a:srgbClr val="257F17"/>
                              </a:solidFill>
                              <a:latin typeface="Cambria Math" panose="02040503050406030204" pitchFamily="18" charset="0"/>
                            </a:rPr>
                            <m:t>𝒙</m:t>
                          </m:r>
                          <m:r>
                            <a:rPr lang="en-US" sz="1400" b="1" i="1" smtClean="0">
                              <a:solidFill>
                                <a:srgbClr val="257F17"/>
                              </a:solidFill>
                              <a:latin typeface="Cambria Math" panose="02040503050406030204" pitchFamily="18" charset="0"/>
                            </a:rPr>
                            <m:t>=</m:t>
                          </m:r>
                          <m:sSub>
                            <m:sSubPr>
                              <m:ctrlPr>
                                <a:rPr lang="en-US" sz="1400" b="1" i="1">
                                  <a:solidFill>
                                    <a:srgbClr val="257F17"/>
                                  </a:solidFill>
                                  <a:latin typeface="Cambria Math" panose="02040503050406030204" pitchFamily="18" charset="0"/>
                                </a:rPr>
                              </m:ctrlPr>
                            </m:sSubPr>
                            <m:e>
                              <m:r>
                                <a:rPr lang="en-US" sz="1400" b="1" i="1">
                                  <a:solidFill>
                                    <a:srgbClr val="257F17"/>
                                  </a:solidFill>
                                  <a:latin typeface="Cambria Math" panose="02040503050406030204" pitchFamily="18" charset="0"/>
                                </a:rPr>
                                <m:t>𝒙</m:t>
                              </m:r>
                            </m:e>
                            <m:sub>
                              <m:r>
                                <a:rPr lang="en-US" sz="1400" b="1" i="1" smtClean="0">
                                  <a:solidFill>
                                    <a:srgbClr val="257F17"/>
                                  </a:solidFill>
                                  <a:latin typeface="Cambria Math" panose="02040503050406030204" pitchFamily="18" charset="0"/>
                                </a:rPr>
                                <m:t>𝒓𝒆𝒂𝒍𝒊𝒛𝒂𝒕𝒊𝒐𝒏</m:t>
                              </m:r>
                            </m:sub>
                          </m:sSub>
                        </m:e>
                        <m:e>
                          <m:r>
                            <a:rPr lang="en-US" sz="1400" b="1" i="1">
                              <a:solidFill>
                                <a:srgbClr val="C00000"/>
                              </a:solidFill>
                              <a:latin typeface="Cambria Math" panose="02040503050406030204" pitchFamily="18" charset="0"/>
                              <a:ea typeface="Cambria Math" panose="02040503050406030204" pitchFamily="18" charset="0"/>
                            </a:rPr>
                            <m:t>𝜽</m:t>
                          </m:r>
                        </m:e>
                      </m:d>
                      <m:r>
                        <a:rPr lang="en-US" sz="1400" b="1" i="1" smtClean="0">
                          <a:solidFill>
                            <a:schemeClr val="accent5">
                              <a:lumMod val="50000"/>
                            </a:schemeClr>
                          </a:solidFill>
                          <a:latin typeface="Cambria Math" panose="02040503050406030204" pitchFamily="18" charset="0"/>
                        </a:rPr>
                        <m:t>]</m:t>
                      </m:r>
                    </m:oMath>
                  </a14:m>
                  <a:r>
                    <a:rPr lang="en-US" sz="1400" b="1" dirty="0">
                      <a:solidFill>
                        <a:schemeClr val="accent5">
                          <a:lumMod val="50000"/>
                        </a:schemeClr>
                      </a:solidFill>
                      <a:ea typeface="Cambria Math" panose="02040503050406030204" pitchFamily="18" charset="0"/>
                    </a:rPr>
                    <a:t> </a:t>
                  </a:r>
                  <a14:m>
                    <m:oMath xmlns:m="http://schemas.openxmlformats.org/officeDocument/2006/math">
                      <m:r>
                        <a:rPr lang="en-US" sz="1400" b="1" i="1">
                          <a:solidFill>
                            <a:schemeClr val="accent5">
                              <a:lumMod val="50000"/>
                            </a:schemeClr>
                          </a:solidFill>
                          <a:latin typeface="Cambria Math" panose="02040503050406030204" pitchFamily="18" charset="0"/>
                          <a:ea typeface="Cambria Math" panose="02040503050406030204" pitchFamily="18" charset="0"/>
                        </a:rPr>
                        <m:t>−</m:t>
                      </m:r>
                      <m:r>
                        <a:rPr lang="en-US" sz="1400" b="1" i="1">
                          <a:solidFill>
                            <a:schemeClr val="accent5">
                              <a:lumMod val="50000"/>
                            </a:schemeClr>
                          </a:solidFill>
                          <a:latin typeface="Cambria Math" panose="02040503050406030204" pitchFamily="18" charset="0"/>
                          <a:ea typeface="Cambria Math" panose="02040503050406030204" pitchFamily="18" charset="0"/>
                        </a:rPr>
                        <m:t>𝒍𝒐𝒈</m:t>
                      </m:r>
                      <m:r>
                        <a:rPr lang="en-US" sz="1400" b="1" i="1">
                          <a:solidFill>
                            <a:schemeClr val="accent5">
                              <a:lumMod val="50000"/>
                            </a:schemeClr>
                          </a:solidFill>
                          <a:latin typeface="Cambria Math" panose="02040503050406030204" pitchFamily="18" charset="0"/>
                          <a:ea typeface="Cambria Math" panose="02040503050406030204" pitchFamily="18" charset="0"/>
                        </a:rPr>
                        <m:t>[</m:t>
                      </m:r>
                      <m:r>
                        <a:rPr lang="en-US" sz="1400" b="1" i="1">
                          <a:solidFill>
                            <a:schemeClr val="accent5">
                              <a:lumMod val="50000"/>
                            </a:schemeClr>
                          </a:solidFill>
                          <a:latin typeface="Cambria Math" panose="02040503050406030204" pitchFamily="18" charset="0"/>
                        </a:rPr>
                        <m:t>𝑷</m:t>
                      </m:r>
                      <m:r>
                        <a:rPr lang="en-US" sz="1400" b="1" i="1">
                          <a:solidFill>
                            <a:schemeClr val="accent5">
                              <a:lumMod val="50000"/>
                            </a:schemeClr>
                          </a:solidFill>
                          <a:latin typeface="Cambria Math" panose="02040503050406030204" pitchFamily="18" charset="0"/>
                        </a:rPr>
                        <m:t>(</m:t>
                      </m:r>
                      <m:r>
                        <a:rPr lang="en-US" sz="1400" b="1" i="1">
                          <a:solidFill>
                            <a:srgbClr val="C00000"/>
                          </a:solidFill>
                          <a:latin typeface="Cambria Math" panose="02040503050406030204" pitchFamily="18" charset="0"/>
                          <a:ea typeface="Cambria Math" panose="02040503050406030204" pitchFamily="18" charset="0"/>
                        </a:rPr>
                        <m:t>𝜽</m:t>
                      </m:r>
                      <m:r>
                        <a:rPr lang="en-US" sz="1400" b="1" i="1">
                          <a:solidFill>
                            <a:schemeClr val="accent5">
                              <a:lumMod val="50000"/>
                            </a:schemeClr>
                          </a:solidFill>
                          <a:latin typeface="Cambria Math" panose="02040503050406030204" pitchFamily="18" charset="0"/>
                        </a:rPr>
                        <m:t>)]</m:t>
                      </m:r>
                    </m:oMath>
                  </a14:m>
                  <a:endParaRPr lang="en-US" sz="1400" b="1" dirty="0">
                    <a:solidFill>
                      <a:srgbClr val="C00000"/>
                    </a:solidFill>
                  </a:endParaRPr>
                </a:p>
              </p:txBody>
            </p:sp>
          </mc:Choice>
          <mc:Fallback xmlns="">
            <p:sp>
              <p:nvSpPr>
                <p:cNvPr id="84" name="Rectangle 83">
                  <a:extLst>
                    <a:ext uri="{FF2B5EF4-FFF2-40B4-BE49-F238E27FC236}">
                      <a16:creationId xmlns:a16="http://schemas.microsoft.com/office/drawing/2014/main" id="{9BF8CF85-391C-9A46-BF66-B418A5A2560F}"/>
                    </a:ext>
                  </a:extLst>
                </p:cNvPr>
                <p:cNvSpPr>
                  <a:spLocks noRot="1" noChangeAspect="1" noMove="1" noResize="1" noEditPoints="1" noAdjustHandles="1" noChangeArrowheads="1" noChangeShapeType="1" noTextEdit="1"/>
                </p:cNvSpPr>
                <p:nvPr/>
              </p:nvSpPr>
              <p:spPr>
                <a:xfrm>
                  <a:off x="6147763" y="4288759"/>
                  <a:ext cx="6624777" cy="307777"/>
                </a:xfrm>
                <a:prstGeom prst="rect">
                  <a:avLst/>
                </a:prstGeom>
                <a:blipFill>
                  <a:blip r:embed="rId10"/>
                  <a:stretch>
                    <a:fillRect b="-3846"/>
                  </a:stretch>
                </a:blipFill>
              </p:spPr>
              <p:txBody>
                <a:bodyPr/>
                <a:lstStyle/>
                <a:p>
                  <a:r>
                    <a:rPr lang="en-US">
                      <a:noFill/>
                    </a:rPr>
                    <a:t> </a:t>
                  </a:r>
                </a:p>
              </p:txBody>
            </p:sp>
          </mc:Fallback>
        </mc:AlternateContent>
      </p:grpSp>
      <p:sp>
        <p:nvSpPr>
          <p:cNvPr id="85" name="Down Arrow 84">
            <a:extLst>
              <a:ext uri="{FF2B5EF4-FFF2-40B4-BE49-F238E27FC236}">
                <a16:creationId xmlns:a16="http://schemas.microsoft.com/office/drawing/2014/main" id="{8575EE44-74B7-BC40-A5E8-7027254C23F0}"/>
              </a:ext>
            </a:extLst>
          </p:cNvPr>
          <p:cNvSpPr/>
          <p:nvPr/>
        </p:nvSpPr>
        <p:spPr>
          <a:xfrm>
            <a:off x="8537598" y="4864938"/>
            <a:ext cx="321957" cy="291313"/>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86" name="Slide Number Placeholder 3">
                <a:extLst>
                  <a:ext uri="{FF2B5EF4-FFF2-40B4-BE49-F238E27FC236}">
                    <a16:creationId xmlns:a16="http://schemas.microsoft.com/office/drawing/2014/main" id="{FF25D37A-CA59-4B4D-A87A-F4ECC170E596}"/>
                  </a:ext>
                </a:extLst>
              </p:cNvPr>
              <p:cNvSpPr txBox="1">
                <a:spLocks/>
              </p:cNvSpPr>
              <p:nvPr/>
            </p:nvSpPr>
            <p:spPr>
              <a:xfrm>
                <a:off x="6620035" y="5848327"/>
                <a:ext cx="4885294" cy="416443"/>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rgbClr val="2B2B2B"/>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sz="2400" b="1" dirty="0" smtClean="0">
                        <a:solidFill>
                          <a:schemeClr val="accent5">
                            <a:lumMod val="50000"/>
                          </a:schemeClr>
                        </a:solidFill>
                        <a:latin typeface="Cambria Math" panose="02040503050406030204" pitchFamily="18" charset="0"/>
                        <a:ea typeface="Cambria Math" panose="02040503050406030204" pitchFamily="18" charset="0"/>
                      </a:rPr>
                      <m:t>=</m:t>
                    </m:r>
                    <m:sSub>
                      <m:sSubPr>
                        <m:ctrlPr>
                          <a:rPr lang="en-US" sz="2400" b="1" i="1" dirty="0">
                            <a:solidFill>
                              <a:schemeClr val="accent5">
                                <a:lumMod val="50000"/>
                              </a:schemeClr>
                            </a:solidFill>
                            <a:latin typeface="Cambria Math" panose="02040503050406030204" pitchFamily="18" charset="0"/>
                            <a:ea typeface="Cambria Math" panose="02040503050406030204" pitchFamily="18" charset="0"/>
                          </a:rPr>
                        </m:ctrlPr>
                      </m:sSubPr>
                      <m:e>
                        <m:r>
                          <a:rPr lang="en-US" sz="2400" b="1" i="1" dirty="0">
                            <a:solidFill>
                              <a:schemeClr val="accent5">
                                <a:lumMod val="50000"/>
                              </a:schemeClr>
                            </a:solidFill>
                            <a:latin typeface="Cambria Math" panose="02040503050406030204" pitchFamily="18" charset="0"/>
                            <a:ea typeface="Cambria Math" panose="02040503050406030204" pitchFamily="18" charset="0"/>
                          </a:rPr>
                          <m:t>ℓ</m:t>
                        </m:r>
                      </m:e>
                      <m:sub>
                        <m:r>
                          <a:rPr lang="en-US" sz="2400" b="1" i="1" dirty="0">
                            <a:solidFill>
                              <a:schemeClr val="accent5">
                                <a:lumMod val="50000"/>
                              </a:schemeClr>
                            </a:solidFill>
                            <a:latin typeface="Cambria Math" panose="02040503050406030204" pitchFamily="18" charset="0"/>
                            <a:ea typeface="Cambria Math" panose="02040503050406030204" pitchFamily="18" charset="0"/>
                          </a:rPr>
                          <m:t>𝑴𝑳𝑬</m:t>
                        </m:r>
                      </m:sub>
                    </m:sSub>
                    <m:d>
                      <m:dPr>
                        <m:ctrlPr>
                          <a:rPr lang="en-US" sz="2400" b="1" i="1">
                            <a:solidFill>
                              <a:schemeClr val="accent5">
                                <a:lumMod val="50000"/>
                              </a:schemeClr>
                            </a:solidFill>
                            <a:latin typeface="Cambria Math" panose="02040503050406030204" pitchFamily="18" charset="0"/>
                            <a:ea typeface="Cambria Math" panose="02040503050406030204" pitchFamily="18" charset="0"/>
                          </a:rPr>
                        </m:ctrlPr>
                      </m:dPr>
                      <m:e>
                        <m:r>
                          <a:rPr lang="en-US" sz="2400" b="1" i="1">
                            <a:solidFill>
                              <a:srgbClr val="C00000"/>
                            </a:solidFill>
                            <a:latin typeface="Cambria Math" panose="02040503050406030204" pitchFamily="18" charset="0"/>
                            <a:ea typeface="Cambria Math" panose="02040503050406030204" pitchFamily="18" charset="0"/>
                          </a:rPr>
                          <m:t>𝜽</m:t>
                        </m:r>
                      </m:e>
                      <m:e>
                        <m:r>
                          <a:rPr lang="en-US" sz="2400" b="1" i="1">
                            <a:solidFill>
                              <a:srgbClr val="257F17"/>
                            </a:solidFill>
                            <a:latin typeface="Cambria Math" panose="02040503050406030204" pitchFamily="18" charset="0"/>
                          </a:rPr>
                          <m:t>𝒙</m:t>
                        </m:r>
                        <m:r>
                          <a:rPr lang="en-US" sz="2400" b="1" i="1">
                            <a:solidFill>
                              <a:srgbClr val="257F17"/>
                            </a:solidFill>
                            <a:latin typeface="Cambria Math" panose="02040503050406030204" pitchFamily="18" charset="0"/>
                          </a:rPr>
                          <m:t>=</m:t>
                        </m:r>
                        <m:sSub>
                          <m:sSubPr>
                            <m:ctrlPr>
                              <a:rPr lang="en-US" sz="2400" b="1" i="1">
                                <a:solidFill>
                                  <a:srgbClr val="257F17"/>
                                </a:solidFill>
                                <a:latin typeface="Cambria Math" panose="02040503050406030204" pitchFamily="18" charset="0"/>
                              </a:rPr>
                            </m:ctrlPr>
                          </m:sSubPr>
                          <m:e>
                            <m:r>
                              <a:rPr lang="en-US" sz="2400" b="1" i="1">
                                <a:solidFill>
                                  <a:srgbClr val="257F17"/>
                                </a:solidFill>
                                <a:latin typeface="Cambria Math" panose="02040503050406030204" pitchFamily="18" charset="0"/>
                              </a:rPr>
                              <m:t>𝒙</m:t>
                            </m:r>
                          </m:e>
                          <m:sub>
                            <m:r>
                              <a:rPr lang="en-US" sz="2400" b="1" i="1">
                                <a:solidFill>
                                  <a:srgbClr val="257F17"/>
                                </a:solidFill>
                                <a:latin typeface="Cambria Math" panose="02040503050406030204" pitchFamily="18" charset="0"/>
                              </a:rPr>
                              <m:t>𝒓𝒆𝒂𝒍𝒊𝒛𝒂𝒕𝒊𝒐𝒏</m:t>
                            </m:r>
                          </m:sub>
                        </m:sSub>
                      </m:e>
                    </m:d>
                  </m:oMath>
                </a14:m>
                <a:r>
                  <a:rPr lang="en-US" sz="2400" b="1" dirty="0">
                    <a:solidFill>
                      <a:schemeClr val="accent5">
                        <a:lumMod val="50000"/>
                      </a:schemeClr>
                    </a:solidFill>
                    <a:ea typeface="Cambria Math" panose="02040503050406030204" pitchFamily="18" charset="0"/>
                  </a:rPr>
                  <a:t> </a:t>
                </a:r>
                <a14:m>
                  <m:oMath xmlns:m="http://schemas.openxmlformats.org/officeDocument/2006/math">
                    <m:r>
                      <a:rPr lang="en-US" sz="2400" b="1" i="1" dirty="0">
                        <a:solidFill>
                          <a:schemeClr val="accent5">
                            <a:lumMod val="50000"/>
                          </a:schemeClr>
                        </a:solidFill>
                        <a:latin typeface="Cambria Math" panose="02040503050406030204" pitchFamily="18" charset="0"/>
                        <a:ea typeface="Cambria Math" panose="02040503050406030204" pitchFamily="18" charset="0"/>
                      </a:rPr>
                      <m:t>+</m:t>
                    </m:r>
                  </m:oMath>
                </a14:m>
                <a:r>
                  <a:rPr lang="en-US" sz="2400" b="1" dirty="0">
                    <a:solidFill>
                      <a:schemeClr val="accent5">
                        <a:lumMod val="50000"/>
                      </a:schemeClr>
                    </a:solidFill>
                  </a:rPr>
                  <a:t> </a:t>
                </a:r>
                <a14:m>
                  <m:oMath xmlns:m="http://schemas.openxmlformats.org/officeDocument/2006/math">
                    <m:r>
                      <a:rPr lang="en-US" sz="2400" b="1" i="1" smtClean="0">
                        <a:solidFill>
                          <a:schemeClr val="accent5">
                            <a:lumMod val="50000"/>
                          </a:schemeClr>
                        </a:solidFill>
                        <a:latin typeface="Cambria Math" panose="02040503050406030204" pitchFamily="18" charset="0"/>
                      </a:rPr>
                      <m:t>𝑹</m:t>
                    </m:r>
                    <m:r>
                      <a:rPr lang="en-US" sz="2400" b="1" i="1">
                        <a:solidFill>
                          <a:schemeClr val="accent5">
                            <a:lumMod val="50000"/>
                          </a:schemeClr>
                        </a:solidFill>
                        <a:latin typeface="Cambria Math" panose="02040503050406030204" pitchFamily="18" charset="0"/>
                      </a:rPr>
                      <m:t>(</m:t>
                    </m:r>
                    <m:r>
                      <a:rPr lang="en-US" sz="2400" b="1" i="1">
                        <a:solidFill>
                          <a:srgbClr val="C00000"/>
                        </a:solidFill>
                        <a:latin typeface="Cambria Math" panose="02040503050406030204" pitchFamily="18" charset="0"/>
                        <a:ea typeface="Cambria Math" panose="02040503050406030204" pitchFamily="18" charset="0"/>
                      </a:rPr>
                      <m:t>𝜽</m:t>
                    </m:r>
                    <m:r>
                      <a:rPr lang="en-US" sz="2400" b="1" i="1">
                        <a:solidFill>
                          <a:schemeClr val="accent5">
                            <a:lumMod val="50000"/>
                          </a:schemeClr>
                        </a:solidFill>
                        <a:latin typeface="Cambria Math" panose="02040503050406030204" pitchFamily="18" charset="0"/>
                      </a:rPr>
                      <m:t>)</m:t>
                    </m:r>
                  </m:oMath>
                </a14:m>
                <a:endParaRPr lang="en-US" sz="2400" dirty="0" err="1">
                  <a:solidFill>
                    <a:srgbClr val="FFFFFF"/>
                  </a:solidFill>
                  <a:latin typeface="Arial"/>
                  <a:cs typeface="Arial"/>
                </a:endParaRPr>
              </a:p>
              <a:p>
                <a:endParaRPr lang="en-US" sz="2400" dirty="0"/>
              </a:p>
            </p:txBody>
          </p:sp>
        </mc:Choice>
        <mc:Fallback xmlns="">
          <p:sp>
            <p:nvSpPr>
              <p:cNvPr id="86" name="Slide Number Placeholder 3">
                <a:extLst>
                  <a:ext uri="{FF2B5EF4-FFF2-40B4-BE49-F238E27FC236}">
                    <a16:creationId xmlns:a16="http://schemas.microsoft.com/office/drawing/2014/main" id="{FF25D37A-CA59-4B4D-A87A-F4ECC170E596}"/>
                  </a:ext>
                </a:extLst>
              </p:cNvPr>
              <p:cNvSpPr txBox="1">
                <a:spLocks noRot="1" noChangeAspect="1" noMove="1" noResize="1" noEditPoints="1" noAdjustHandles="1" noChangeArrowheads="1" noChangeShapeType="1" noTextEdit="1"/>
              </p:cNvSpPr>
              <p:nvPr/>
            </p:nvSpPr>
            <p:spPr>
              <a:xfrm>
                <a:off x="6620035" y="5848327"/>
                <a:ext cx="4885294" cy="416443"/>
              </a:xfrm>
              <a:prstGeom prst="rect">
                <a:avLst/>
              </a:prstGeom>
              <a:blipFill>
                <a:blip r:embed="rId11"/>
                <a:stretch>
                  <a:fillRect t="-32353" r="-285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4076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blinds(horizontal)">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blinds(horizontal)">
                                      <p:cBhvr>
                                        <p:cTn id="15" dur="500"/>
                                        <p:tgtEl>
                                          <p:spTgt spid="57"/>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blinds(horizontal)">
                                      <p:cBhvr>
                                        <p:cTn id="23" dur="500"/>
                                        <p:tgtEl>
                                          <p:spTgt spid="61"/>
                                        </p:tgtEl>
                                      </p:cBhvr>
                                    </p:animEffect>
                                  </p:childTnLst>
                                </p:cTn>
                              </p:par>
                              <p:par>
                                <p:cTn id="24" presetID="3"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blinds(horizontal)">
                                      <p:cBhvr>
                                        <p:cTn id="31" dur="500"/>
                                        <p:tgtEl>
                                          <p:spTgt spid="74"/>
                                        </p:tgtEl>
                                      </p:cBhvr>
                                    </p:animEffect>
                                  </p:childTnLst>
                                </p:cTn>
                              </p:par>
                              <p:par>
                                <p:cTn id="32" presetID="3" presetClass="entr" presetSubtype="10" fill="hold"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blinds(horizontal)">
                                      <p:cBhvr>
                                        <p:cTn id="34" dur="500"/>
                                        <p:tgtEl>
                                          <p:spTgt spid="7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blinds(horizontal)">
                                      <p:cBhvr>
                                        <p:cTn id="39" dur="500"/>
                                        <p:tgtEl>
                                          <p:spTgt spid="81"/>
                                        </p:tgtEl>
                                      </p:cBhvr>
                                    </p:animEffect>
                                  </p:childTnLst>
                                </p:cTn>
                              </p:par>
                              <p:par>
                                <p:cTn id="40" presetID="3" presetClass="entr" presetSubtype="1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blinds(horizontal)">
                                      <p:cBhvr>
                                        <p:cTn id="42" dur="50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blinds(horizontal)">
                                      <p:cBhvr>
                                        <p:cTn id="47" dur="500"/>
                                        <p:tgtEl>
                                          <p:spTgt spid="7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blinds(horizontal)">
                                      <p:cBhvr>
                                        <p:cTn id="50" dur="500"/>
                                        <p:tgtEl>
                                          <p:spTgt spid="8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blinds(horizontal)">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blinds(horizontal)">
                                      <p:cBhvr>
                                        <p:cTn id="5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P spid="61" grpId="0" animBg="1"/>
      <p:bldP spid="74" grpId="0" animBg="1"/>
      <p:bldP spid="79" grpId="0" animBg="1"/>
      <p:bldP spid="80" grpId="0"/>
      <p:bldP spid="81" grpId="0" animBg="1"/>
      <p:bldP spid="85" grpId="0" animBg="1"/>
      <p:bldP spid="8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5" y="170505"/>
            <a:ext cx="11008491" cy="508000"/>
          </a:xfrm>
        </p:spPr>
        <p:txBody>
          <a:bodyPr/>
          <a:lstStyle/>
          <a:p>
            <a:r>
              <a:rPr lang="en-US" b="1" dirty="0">
                <a:solidFill>
                  <a:schemeClr val="bg1"/>
                </a:solidFill>
                <a:latin typeface="IBM Plex Sans" charset="0"/>
              </a:rPr>
              <a:t>Choosing Proper Conjugate Prior</a:t>
            </a:r>
            <a:r>
              <a:rPr lang="en-US" b="1" dirty="0">
                <a:solidFill>
                  <a:srgbClr val="FF0000"/>
                </a:solidFill>
                <a:latin typeface="IBM Plex Sans" charset="0"/>
              </a:rPr>
              <a:t>(</a:t>
            </a:r>
            <a:r>
              <a:rPr lang="en-US" b="1" dirty="0" err="1">
                <a:solidFill>
                  <a:srgbClr val="FF0000"/>
                </a:solidFill>
                <a:latin typeface="IBM Plex Sans" charset="0"/>
              </a:rPr>
              <a:t>TBD:Add</a:t>
            </a:r>
            <a:r>
              <a:rPr lang="en-US" b="1" dirty="0">
                <a:solidFill>
                  <a:srgbClr val="FF0000"/>
                </a:solidFill>
                <a:latin typeface="IBM Plex Sans" charset="0"/>
              </a:rPr>
              <a:t> more slides)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56</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592282" y="1670749"/>
            <a:ext cx="4954276" cy="452551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r>
              <a:rPr lang="en-US" sz="2400" b="1" dirty="0">
                <a:solidFill>
                  <a:schemeClr val="accent2"/>
                </a:solidFill>
              </a:rPr>
              <a:t>.In Bayesian network , the form of posterior and prior are same. </a:t>
            </a:r>
          </a:p>
          <a:p>
            <a:endParaRPr lang="en-US" sz="2400" b="1" dirty="0">
              <a:solidFill>
                <a:schemeClr val="accent2"/>
              </a:solidFill>
            </a:endParaRPr>
          </a:p>
          <a:p>
            <a:r>
              <a:rPr lang="en-US" sz="2400" b="1" dirty="0">
                <a:solidFill>
                  <a:schemeClr val="accent2"/>
                </a:solidFill>
              </a:rPr>
              <a:t>.This allows us to model complex distribution.</a:t>
            </a:r>
          </a:p>
          <a:p>
            <a:endParaRPr lang="en-US" sz="2400" b="1" dirty="0">
              <a:solidFill>
                <a:schemeClr val="accent2"/>
              </a:solidFill>
            </a:endParaRPr>
          </a:p>
          <a:p>
            <a:r>
              <a:rPr lang="en-US" sz="2400" b="1" dirty="0">
                <a:solidFill>
                  <a:schemeClr val="accent2"/>
                </a:solidFill>
              </a:rPr>
              <a:t>.We can choose any conjugate prior but choosing a right combination results in better result.</a:t>
            </a:r>
          </a:p>
          <a:p>
            <a:endParaRPr lang="en-US" sz="2400" b="1" dirty="0">
              <a:solidFill>
                <a:schemeClr val="accent2"/>
              </a:solidFill>
            </a:endParaRPr>
          </a:p>
          <a:p>
            <a:r>
              <a:rPr lang="en-US" sz="2400" b="1" dirty="0">
                <a:solidFill>
                  <a:schemeClr val="accent2"/>
                </a:solidFill>
              </a:rPr>
              <a:t>.This also simplify numerical computation.</a:t>
            </a:r>
            <a:endParaRPr lang="en-US" sz="2000" b="1" dirty="0">
              <a:solidFill>
                <a:schemeClr val="tx1"/>
              </a:solidFill>
            </a:endParaRPr>
          </a:p>
        </p:txBody>
      </p:sp>
      <p:graphicFrame>
        <p:nvGraphicFramePr>
          <p:cNvPr id="12" name="Table 11">
            <a:extLst>
              <a:ext uri="{FF2B5EF4-FFF2-40B4-BE49-F238E27FC236}">
                <a16:creationId xmlns:a16="http://schemas.microsoft.com/office/drawing/2014/main" id="{823A06D2-77BC-374A-A286-A518BD3A5559}"/>
              </a:ext>
            </a:extLst>
          </p:cNvPr>
          <p:cNvGraphicFramePr>
            <a:graphicFrameLocks noGrp="1"/>
          </p:cNvGraphicFramePr>
          <p:nvPr>
            <p:extLst>
              <p:ext uri="{D42A27DB-BD31-4B8C-83A1-F6EECF244321}">
                <p14:modId xmlns:p14="http://schemas.microsoft.com/office/powerpoint/2010/main" val="2280011183"/>
              </p:ext>
            </p:extLst>
          </p:nvPr>
        </p:nvGraphicFramePr>
        <p:xfrm>
          <a:off x="6543841" y="1261086"/>
          <a:ext cx="4674382" cy="4419898"/>
        </p:xfrm>
        <a:graphic>
          <a:graphicData uri="http://schemas.openxmlformats.org/drawingml/2006/table">
            <a:tbl>
              <a:tblPr firstRow="1" bandRow="1">
                <a:tableStyleId>{21E4AEA4-8DFA-4A89-87EB-49C32662AFE0}</a:tableStyleId>
              </a:tblPr>
              <a:tblGrid>
                <a:gridCol w="2337191">
                  <a:extLst>
                    <a:ext uri="{9D8B030D-6E8A-4147-A177-3AD203B41FA5}">
                      <a16:colId xmlns:a16="http://schemas.microsoft.com/office/drawing/2014/main" val="2337130411"/>
                    </a:ext>
                  </a:extLst>
                </a:gridCol>
                <a:gridCol w="2337191">
                  <a:extLst>
                    <a:ext uri="{9D8B030D-6E8A-4147-A177-3AD203B41FA5}">
                      <a16:colId xmlns:a16="http://schemas.microsoft.com/office/drawing/2014/main" val="3371463473"/>
                    </a:ext>
                  </a:extLst>
                </a:gridCol>
              </a:tblGrid>
              <a:tr h="631414">
                <a:tc>
                  <a:txBody>
                    <a:bodyPr/>
                    <a:lstStyle/>
                    <a:p>
                      <a:r>
                        <a:rPr lang="en-US" dirty="0">
                          <a:solidFill>
                            <a:srgbClr val="FFFF00"/>
                          </a:solidFill>
                        </a:rPr>
                        <a:t>PDF</a:t>
                      </a:r>
                    </a:p>
                  </a:txBody>
                  <a:tcPr/>
                </a:tc>
                <a:tc>
                  <a:txBody>
                    <a:bodyPr/>
                    <a:lstStyle/>
                    <a:p>
                      <a:r>
                        <a:rPr lang="en-US" dirty="0">
                          <a:solidFill>
                            <a:srgbClr val="FFFF00"/>
                          </a:solidFill>
                        </a:rPr>
                        <a:t>Prior</a:t>
                      </a:r>
                    </a:p>
                  </a:txBody>
                  <a:tcPr/>
                </a:tc>
                <a:extLst>
                  <a:ext uri="{0D108BD9-81ED-4DB2-BD59-A6C34878D82A}">
                    <a16:rowId xmlns:a16="http://schemas.microsoft.com/office/drawing/2014/main" val="3613266756"/>
                  </a:ext>
                </a:extLst>
              </a:tr>
              <a:tr h="631414">
                <a:tc>
                  <a:txBody>
                    <a:bodyPr/>
                    <a:lstStyle/>
                    <a:p>
                      <a:r>
                        <a:rPr lang="en-US" b="1" dirty="0">
                          <a:solidFill>
                            <a:srgbClr val="C00000"/>
                          </a:solidFill>
                        </a:rPr>
                        <a:t>Gaussian</a:t>
                      </a:r>
                    </a:p>
                  </a:txBody>
                  <a:tcPr/>
                </a:tc>
                <a:tc>
                  <a:txBody>
                    <a:bodyPr/>
                    <a:lstStyle/>
                    <a:p>
                      <a:r>
                        <a:rPr lang="en-US" b="1" dirty="0">
                          <a:solidFill>
                            <a:srgbClr val="C00000"/>
                          </a:solidFill>
                        </a:rPr>
                        <a:t>Gaussian</a:t>
                      </a:r>
                    </a:p>
                  </a:txBody>
                  <a:tcPr/>
                </a:tc>
                <a:extLst>
                  <a:ext uri="{0D108BD9-81ED-4DB2-BD59-A6C34878D82A}">
                    <a16:rowId xmlns:a16="http://schemas.microsoft.com/office/drawing/2014/main" val="698283226"/>
                  </a:ext>
                </a:extLst>
              </a:tr>
              <a:tr h="631414">
                <a:tc>
                  <a:txBody>
                    <a:bodyPr/>
                    <a:lstStyle/>
                    <a:p>
                      <a:r>
                        <a:rPr lang="en-US" b="1" dirty="0">
                          <a:solidFill>
                            <a:srgbClr val="C00000"/>
                          </a:solidFill>
                        </a:rPr>
                        <a:t>Bernoulli</a:t>
                      </a:r>
                    </a:p>
                  </a:txBody>
                  <a:tcPr/>
                </a:tc>
                <a:tc>
                  <a:txBody>
                    <a:bodyPr/>
                    <a:lstStyle/>
                    <a:p>
                      <a:r>
                        <a:rPr lang="en-US" b="1" dirty="0">
                          <a:solidFill>
                            <a:srgbClr val="C00000"/>
                          </a:solidFill>
                        </a:rPr>
                        <a:t>Beta</a:t>
                      </a:r>
                    </a:p>
                  </a:txBody>
                  <a:tcPr/>
                </a:tc>
                <a:extLst>
                  <a:ext uri="{0D108BD9-81ED-4DB2-BD59-A6C34878D82A}">
                    <a16:rowId xmlns:a16="http://schemas.microsoft.com/office/drawing/2014/main" val="1784478340"/>
                  </a:ext>
                </a:extLst>
              </a:tr>
              <a:tr h="631414">
                <a:tc>
                  <a:txBody>
                    <a:bodyPr/>
                    <a:lstStyle/>
                    <a:p>
                      <a:r>
                        <a:rPr lang="en-US" b="1" dirty="0">
                          <a:solidFill>
                            <a:srgbClr val="C00000"/>
                          </a:solidFill>
                        </a:rPr>
                        <a:t>Binomial</a:t>
                      </a:r>
                    </a:p>
                  </a:txBody>
                  <a:tcPr/>
                </a:tc>
                <a:tc>
                  <a:txBody>
                    <a:bodyPr/>
                    <a:lstStyle/>
                    <a:p>
                      <a:r>
                        <a:rPr lang="en-US" b="1" dirty="0">
                          <a:solidFill>
                            <a:srgbClr val="C00000"/>
                          </a:solidFill>
                        </a:rPr>
                        <a:t>Beta</a:t>
                      </a:r>
                    </a:p>
                  </a:txBody>
                  <a:tcPr/>
                </a:tc>
                <a:extLst>
                  <a:ext uri="{0D108BD9-81ED-4DB2-BD59-A6C34878D82A}">
                    <a16:rowId xmlns:a16="http://schemas.microsoft.com/office/drawing/2014/main" val="169628516"/>
                  </a:ext>
                </a:extLst>
              </a:tr>
              <a:tr h="631414">
                <a:tc>
                  <a:txBody>
                    <a:bodyPr/>
                    <a:lstStyle/>
                    <a:p>
                      <a:r>
                        <a:rPr lang="en-US" b="1" dirty="0">
                          <a:solidFill>
                            <a:srgbClr val="C00000"/>
                          </a:solidFill>
                        </a:rPr>
                        <a:t>Multinomial</a:t>
                      </a:r>
                    </a:p>
                  </a:txBody>
                  <a:tcPr/>
                </a:tc>
                <a:tc>
                  <a:txBody>
                    <a:bodyPr/>
                    <a:lstStyle/>
                    <a:p>
                      <a:r>
                        <a:rPr lang="en-US" b="1" dirty="0">
                          <a:solidFill>
                            <a:srgbClr val="C00000"/>
                          </a:solidFill>
                        </a:rPr>
                        <a:t>Dirichlet</a:t>
                      </a:r>
                    </a:p>
                  </a:txBody>
                  <a:tcPr/>
                </a:tc>
                <a:extLst>
                  <a:ext uri="{0D108BD9-81ED-4DB2-BD59-A6C34878D82A}">
                    <a16:rowId xmlns:a16="http://schemas.microsoft.com/office/drawing/2014/main" val="3736624908"/>
                  </a:ext>
                </a:extLst>
              </a:tr>
              <a:tr h="631414">
                <a:tc>
                  <a:txBody>
                    <a:bodyPr/>
                    <a:lstStyle/>
                    <a:p>
                      <a:r>
                        <a:rPr lang="en-US" b="1" dirty="0">
                          <a:solidFill>
                            <a:srgbClr val="C00000"/>
                          </a:solidFill>
                        </a:rPr>
                        <a:t>Exponential</a:t>
                      </a:r>
                    </a:p>
                  </a:txBody>
                  <a:tcPr/>
                </a:tc>
                <a:tc>
                  <a:txBody>
                    <a:bodyPr/>
                    <a:lstStyle/>
                    <a:p>
                      <a:r>
                        <a:rPr lang="en-US" b="1" dirty="0">
                          <a:solidFill>
                            <a:srgbClr val="C00000"/>
                          </a:solidFill>
                        </a:rPr>
                        <a:t>Gamma</a:t>
                      </a:r>
                    </a:p>
                  </a:txBody>
                  <a:tcPr/>
                </a:tc>
                <a:extLst>
                  <a:ext uri="{0D108BD9-81ED-4DB2-BD59-A6C34878D82A}">
                    <a16:rowId xmlns:a16="http://schemas.microsoft.com/office/drawing/2014/main" val="341275976"/>
                  </a:ext>
                </a:extLst>
              </a:tr>
              <a:tr h="631414">
                <a:tc>
                  <a:txBody>
                    <a:bodyPr/>
                    <a:lstStyle/>
                    <a:p>
                      <a:r>
                        <a:rPr lang="en-US" b="1" dirty="0">
                          <a:solidFill>
                            <a:srgbClr val="C00000"/>
                          </a:solidFill>
                        </a:rPr>
                        <a:t>Poisson</a:t>
                      </a:r>
                    </a:p>
                  </a:txBody>
                  <a:tcPr/>
                </a:tc>
                <a:tc>
                  <a:txBody>
                    <a:bodyPr/>
                    <a:lstStyle/>
                    <a:p>
                      <a:r>
                        <a:rPr lang="en-US" b="1" dirty="0">
                          <a:solidFill>
                            <a:srgbClr val="C00000"/>
                          </a:solidFill>
                        </a:rPr>
                        <a:t>Gamma</a:t>
                      </a:r>
                    </a:p>
                  </a:txBody>
                  <a:tcPr/>
                </a:tc>
                <a:extLst>
                  <a:ext uri="{0D108BD9-81ED-4DB2-BD59-A6C34878D82A}">
                    <a16:rowId xmlns:a16="http://schemas.microsoft.com/office/drawing/2014/main" val="1457119548"/>
                  </a:ext>
                </a:extLst>
              </a:tr>
            </a:tbl>
          </a:graphicData>
        </a:graphic>
      </p:graphicFrame>
    </p:spTree>
    <p:custDataLst>
      <p:tags r:id="rId1"/>
    </p:custDataLst>
    <p:extLst>
      <p:ext uri="{BB962C8B-B14F-4D97-AF65-F5344CB8AC3E}">
        <p14:creationId xmlns:p14="http://schemas.microsoft.com/office/powerpoint/2010/main" val="4258543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241625"/>
            <a:ext cx="10082948" cy="508000"/>
          </a:xfrm>
        </p:spPr>
        <p:txBody>
          <a:bodyPr/>
          <a:lstStyle/>
          <a:p>
            <a:r>
              <a:rPr lang="en-US" b="1" dirty="0">
                <a:latin typeface="IBM Plex Sans" charset="0"/>
                <a:ea typeface="IBM Plex Sans" charset="0"/>
                <a:cs typeface="IBM Plex Sans" charset="0"/>
              </a:rPr>
              <a:t>Beware of Simpson Paradox </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57</a:t>
            </a:fld>
            <a:endParaRPr lang="en-US"/>
          </a:p>
        </p:txBody>
      </p:sp>
      <p:sp>
        <p:nvSpPr>
          <p:cNvPr id="184" name="Oval 183"/>
          <p:cNvSpPr/>
          <p:nvPr/>
        </p:nvSpPr>
        <p:spPr>
          <a:xfrm>
            <a:off x="2659900" y="1881796"/>
            <a:ext cx="162731" cy="149599"/>
          </a:xfrm>
          <a:prstGeom prst="ellipse">
            <a:avLst/>
          </a:prstGeom>
          <a:solidFill>
            <a:srgbClr val="00B050"/>
          </a:solidFill>
          <a:ln>
            <a:solidFill>
              <a:schemeClr val="bg1"/>
            </a:solidFill>
          </a:ln>
        </p:spPr>
        <p:txBody>
          <a:bodyPr/>
          <a:lstStyle/>
          <a:p>
            <a:endParaRPr lang="en-US"/>
          </a:p>
        </p:txBody>
      </p:sp>
      <p:grpSp>
        <p:nvGrpSpPr>
          <p:cNvPr id="10" name="Group 9">
            <a:extLst>
              <a:ext uri="{FF2B5EF4-FFF2-40B4-BE49-F238E27FC236}">
                <a16:creationId xmlns:a16="http://schemas.microsoft.com/office/drawing/2014/main" id="{EC2C1022-5E89-9345-BCEE-C560FEE63629}"/>
              </a:ext>
            </a:extLst>
          </p:cNvPr>
          <p:cNvGrpSpPr/>
          <p:nvPr/>
        </p:nvGrpSpPr>
        <p:grpSpPr>
          <a:xfrm>
            <a:off x="8147659" y="1789803"/>
            <a:ext cx="1021792" cy="1099748"/>
            <a:chOff x="2059655" y="1637403"/>
            <a:chExt cx="1021792" cy="1099748"/>
          </a:xfrm>
        </p:grpSpPr>
        <p:sp>
          <p:nvSpPr>
            <p:cNvPr id="177" name="Oval 176"/>
            <p:cNvSpPr/>
            <p:nvPr/>
          </p:nvSpPr>
          <p:spPr>
            <a:xfrm>
              <a:off x="2059656" y="1824542"/>
              <a:ext cx="162731" cy="149599"/>
            </a:xfrm>
            <a:prstGeom prst="ellipse">
              <a:avLst/>
            </a:prstGeom>
            <a:solidFill>
              <a:schemeClr val="accent2"/>
            </a:solidFill>
            <a:ln>
              <a:solidFill>
                <a:schemeClr val="bg1"/>
              </a:solidFill>
            </a:ln>
          </p:spPr>
          <p:txBody>
            <a:bodyPr/>
            <a:lstStyle/>
            <a:p>
              <a:endParaRPr lang="en-US"/>
            </a:p>
          </p:txBody>
        </p:sp>
        <p:sp>
          <p:nvSpPr>
            <p:cNvPr id="178" name="Oval 177"/>
            <p:cNvSpPr/>
            <p:nvPr/>
          </p:nvSpPr>
          <p:spPr>
            <a:xfrm>
              <a:off x="2157606" y="1984703"/>
              <a:ext cx="162731" cy="149599"/>
            </a:xfrm>
            <a:prstGeom prst="ellipse">
              <a:avLst/>
            </a:prstGeom>
            <a:solidFill>
              <a:schemeClr val="accent2"/>
            </a:solidFill>
            <a:ln>
              <a:solidFill>
                <a:schemeClr val="bg1"/>
              </a:solidFill>
            </a:ln>
          </p:spPr>
          <p:txBody>
            <a:bodyPr/>
            <a:lstStyle/>
            <a:p>
              <a:endParaRPr lang="en-US"/>
            </a:p>
          </p:txBody>
        </p:sp>
        <p:sp>
          <p:nvSpPr>
            <p:cNvPr id="180" name="Oval 179"/>
            <p:cNvSpPr/>
            <p:nvPr/>
          </p:nvSpPr>
          <p:spPr>
            <a:xfrm>
              <a:off x="2468147" y="2136777"/>
              <a:ext cx="162731" cy="149599"/>
            </a:xfrm>
            <a:prstGeom prst="ellipse">
              <a:avLst/>
            </a:prstGeom>
            <a:solidFill>
              <a:schemeClr val="accent2"/>
            </a:solidFill>
            <a:ln>
              <a:solidFill>
                <a:schemeClr val="bg1"/>
              </a:solidFill>
            </a:ln>
          </p:spPr>
          <p:txBody>
            <a:bodyPr/>
            <a:lstStyle/>
            <a:p>
              <a:endParaRPr lang="en-US"/>
            </a:p>
          </p:txBody>
        </p:sp>
        <p:sp>
          <p:nvSpPr>
            <p:cNvPr id="182" name="Oval 181"/>
            <p:cNvSpPr/>
            <p:nvPr/>
          </p:nvSpPr>
          <p:spPr>
            <a:xfrm>
              <a:off x="2386781" y="1909903"/>
              <a:ext cx="162731" cy="149599"/>
            </a:xfrm>
            <a:prstGeom prst="ellipse">
              <a:avLst/>
            </a:prstGeom>
            <a:solidFill>
              <a:schemeClr val="accent2"/>
            </a:solidFill>
            <a:ln>
              <a:solidFill>
                <a:schemeClr val="bg1"/>
              </a:solidFill>
            </a:ln>
          </p:spPr>
          <p:txBody>
            <a:bodyPr/>
            <a:lstStyle/>
            <a:p>
              <a:endParaRPr lang="en-US"/>
            </a:p>
          </p:txBody>
        </p:sp>
        <p:sp>
          <p:nvSpPr>
            <p:cNvPr id="183" name="Oval 182"/>
            <p:cNvSpPr/>
            <p:nvPr/>
          </p:nvSpPr>
          <p:spPr>
            <a:xfrm>
              <a:off x="2660039" y="2280907"/>
              <a:ext cx="162731" cy="149599"/>
            </a:xfrm>
            <a:prstGeom prst="ellipse">
              <a:avLst/>
            </a:prstGeom>
            <a:solidFill>
              <a:schemeClr val="accent2"/>
            </a:solidFill>
            <a:ln>
              <a:solidFill>
                <a:schemeClr val="bg1"/>
              </a:solidFill>
            </a:ln>
          </p:spPr>
          <p:txBody>
            <a:bodyPr/>
            <a:lstStyle/>
            <a:p>
              <a:endParaRPr lang="en-US"/>
            </a:p>
          </p:txBody>
        </p:sp>
        <p:sp>
          <p:nvSpPr>
            <p:cNvPr id="185" name="Oval 184"/>
            <p:cNvSpPr/>
            <p:nvPr/>
          </p:nvSpPr>
          <p:spPr>
            <a:xfrm>
              <a:off x="2401362" y="2377907"/>
              <a:ext cx="162731" cy="149599"/>
            </a:xfrm>
            <a:prstGeom prst="ellipse">
              <a:avLst/>
            </a:prstGeom>
            <a:solidFill>
              <a:schemeClr val="accent2"/>
            </a:solidFill>
            <a:ln>
              <a:solidFill>
                <a:schemeClr val="bg1"/>
              </a:solidFill>
            </a:ln>
          </p:spPr>
          <p:txBody>
            <a:bodyPr/>
            <a:lstStyle/>
            <a:p>
              <a:endParaRPr lang="en-US"/>
            </a:p>
          </p:txBody>
        </p:sp>
        <p:sp>
          <p:nvSpPr>
            <p:cNvPr id="186" name="Oval 185"/>
            <p:cNvSpPr/>
            <p:nvPr/>
          </p:nvSpPr>
          <p:spPr>
            <a:xfrm>
              <a:off x="2778549" y="2077052"/>
              <a:ext cx="162731" cy="149599"/>
            </a:xfrm>
            <a:prstGeom prst="ellipse">
              <a:avLst/>
            </a:prstGeom>
            <a:solidFill>
              <a:schemeClr val="accent2"/>
            </a:solidFill>
            <a:ln>
              <a:solidFill>
                <a:schemeClr val="bg1"/>
              </a:solidFill>
            </a:ln>
          </p:spPr>
          <p:txBody>
            <a:bodyPr/>
            <a:lstStyle/>
            <a:p>
              <a:endParaRPr lang="en-US"/>
            </a:p>
          </p:txBody>
        </p:sp>
        <p:sp>
          <p:nvSpPr>
            <p:cNvPr id="187" name="Oval 186"/>
            <p:cNvSpPr/>
            <p:nvPr/>
          </p:nvSpPr>
          <p:spPr>
            <a:xfrm>
              <a:off x="2918716" y="2417282"/>
              <a:ext cx="162731" cy="149599"/>
            </a:xfrm>
            <a:prstGeom prst="ellipse">
              <a:avLst/>
            </a:prstGeom>
            <a:solidFill>
              <a:schemeClr val="accent2"/>
            </a:solidFill>
            <a:ln>
              <a:solidFill>
                <a:schemeClr val="bg1"/>
              </a:solidFill>
            </a:ln>
          </p:spPr>
          <p:txBody>
            <a:bodyPr/>
            <a:lstStyle/>
            <a:p>
              <a:endParaRPr lang="en-US"/>
            </a:p>
          </p:txBody>
        </p:sp>
        <p:sp>
          <p:nvSpPr>
            <p:cNvPr id="227" name="Oval 226"/>
            <p:cNvSpPr/>
            <p:nvPr/>
          </p:nvSpPr>
          <p:spPr>
            <a:xfrm>
              <a:off x="2738007" y="2587552"/>
              <a:ext cx="162731" cy="149599"/>
            </a:xfrm>
            <a:prstGeom prst="ellipse">
              <a:avLst/>
            </a:prstGeom>
            <a:solidFill>
              <a:schemeClr val="accent2"/>
            </a:solidFill>
            <a:ln>
              <a:solidFill>
                <a:schemeClr val="bg1"/>
              </a:solidFill>
            </a:ln>
          </p:spPr>
          <p:txBody>
            <a:bodyPr/>
            <a:lstStyle/>
            <a:p>
              <a:endParaRPr lang="en-US"/>
            </a:p>
          </p:txBody>
        </p:sp>
        <p:sp>
          <p:nvSpPr>
            <p:cNvPr id="233" name="Oval 232"/>
            <p:cNvSpPr/>
            <p:nvPr/>
          </p:nvSpPr>
          <p:spPr>
            <a:xfrm>
              <a:off x="2059655" y="1637403"/>
              <a:ext cx="162731" cy="149599"/>
            </a:xfrm>
            <a:prstGeom prst="ellipse">
              <a:avLst/>
            </a:prstGeom>
            <a:solidFill>
              <a:schemeClr val="accent2"/>
            </a:solidFill>
            <a:ln>
              <a:solidFill>
                <a:schemeClr val="bg1"/>
              </a:solidFill>
            </a:ln>
          </p:spPr>
          <p:txBody>
            <a:bodyPr/>
            <a:lstStyle/>
            <a:p>
              <a:endParaRPr lang="en-US"/>
            </a:p>
          </p:txBody>
        </p:sp>
      </p:grpSp>
      <p:cxnSp>
        <p:nvCxnSpPr>
          <p:cNvPr id="6" name="Straight Arrow Connector 5">
            <a:extLst>
              <a:ext uri="{FF2B5EF4-FFF2-40B4-BE49-F238E27FC236}">
                <a16:creationId xmlns:a16="http://schemas.microsoft.com/office/drawing/2014/main" id="{D4A69CEE-ECF1-B24F-8849-488F72E4D513}"/>
              </a:ext>
            </a:extLst>
          </p:cNvPr>
          <p:cNvCxnSpPr>
            <a:cxnSpLocks/>
          </p:cNvCxnSpPr>
          <p:nvPr/>
        </p:nvCxnSpPr>
        <p:spPr>
          <a:xfrm flipH="1" flipV="1">
            <a:off x="6667289" y="1419728"/>
            <a:ext cx="21862" cy="244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450F331-CE8C-244F-B052-5273681E9F4B}"/>
              </a:ext>
            </a:extLst>
          </p:cNvPr>
          <p:cNvCxnSpPr>
            <a:cxnSpLocks/>
          </p:cNvCxnSpPr>
          <p:nvPr/>
        </p:nvCxnSpPr>
        <p:spPr>
          <a:xfrm>
            <a:off x="6689151" y="3859862"/>
            <a:ext cx="40833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DE95DF0-0E76-B242-9590-5288DE96A11B}"/>
              </a:ext>
            </a:extLst>
          </p:cNvPr>
          <p:cNvGrpSpPr/>
          <p:nvPr/>
        </p:nvGrpSpPr>
        <p:grpSpPr>
          <a:xfrm>
            <a:off x="7168421" y="2569222"/>
            <a:ext cx="956310" cy="718407"/>
            <a:chOff x="1080417" y="2416822"/>
            <a:chExt cx="956310" cy="718407"/>
          </a:xfrm>
        </p:grpSpPr>
        <p:sp>
          <p:nvSpPr>
            <p:cNvPr id="114" name="Oval 113"/>
            <p:cNvSpPr/>
            <p:nvPr/>
          </p:nvSpPr>
          <p:spPr>
            <a:xfrm>
              <a:off x="1161784" y="2416822"/>
              <a:ext cx="162731" cy="149599"/>
            </a:xfrm>
            <a:prstGeom prst="ellipse">
              <a:avLst/>
            </a:prstGeom>
            <a:solidFill>
              <a:schemeClr val="accent2"/>
            </a:solidFill>
            <a:ln>
              <a:solidFill>
                <a:schemeClr val="bg1"/>
              </a:solidFill>
            </a:ln>
          </p:spPr>
          <p:txBody>
            <a:bodyPr/>
            <a:lstStyle/>
            <a:p>
              <a:endParaRPr lang="en-US"/>
            </a:p>
          </p:txBody>
        </p:sp>
        <p:sp>
          <p:nvSpPr>
            <p:cNvPr id="124" name="Oval 123"/>
            <p:cNvSpPr/>
            <p:nvPr/>
          </p:nvSpPr>
          <p:spPr>
            <a:xfrm>
              <a:off x="1243149" y="2601123"/>
              <a:ext cx="162731" cy="149599"/>
            </a:xfrm>
            <a:prstGeom prst="ellipse">
              <a:avLst/>
            </a:prstGeom>
            <a:solidFill>
              <a:schemeClr val="accent2"/>
            </a:solidFill>
            <a:ln>
              <a:solidFill>
                <a:schemeClr val="bg1"/>
              </a:solidFill>
            </a:ln>
          </p:spPr>
          <p:txBody>
            <a:bodyPr/>
            <a:lstStyle/>
            <a:p>
              <a:endParaRPr lang="en-US"/>
            </a:p>
          </p:txBody>
        </p:sp>
        <p:sp>
          <p:nvSpPr>
            <p:cNvPr id="175" name="Oval 174"/>
            <p:cNvSpPr/>
            <p:nvPr/>
          </p:nvSpPr>
          <p:spPr>
            <a:xfrm>
              <a:off x="1405880" y="2491621"/>
              <a:ext cx="162731" cy="149599"/>
            </a:xfrm>
            <a:prstGeom prst="ellipse">
              <a:avLst/>
            </a:prstGeom>
            <a:solidFill>
              <a:schemeClr val="accent2"/>
            </a:solidFill>
            <a:ln>
              <a:solidFill>
                <a:schemeClr val="bg1"/>
              </a:solidFill>
            </a:ln>
          </p:spPr>
          <p:txBody>
            <a:bodyPr/>
            <a:lstStyle/>
            <a:p>
              <a:endParaRPr lang="en-US"/>
            </a:p>
          </p:txBody>
        </p:sp>
        <p:sp>
          <p:nvSpPr>
            <p:cNvPr id="176" name="Oval 175"/>
            <p:cNvSpPr/>
            <p:nvPr/>
          </p:nvSpPr>
          <p:spPr>
            <a:xfrm>
              <a:off x="1568611" y="2733479"/>
              <a:ext cx="162731" cy="149599"/>
            </a:xfrm>
            <a:prstGeom prst="ellipse">
              <a:avLst/>
            </a:prstGeom>
            <a:solidFill>
              <a:schemeClr val="accent2"/>
            </a:solidFill>
            <a:ln>
              <a:solidFill>
                <a:schemeClr val="bg1"/>
              </a:solidFill>
            </a:ln>
          </p:spPr>
          <p:txBody>
            <a:bodyPr/>
            <a:lstStyle/>
            <a:p>
              <a:endParaRPr lang="en-US"/>
            </a:p>
          </p:txBody>
        </p:sp>
        <p:sp>
          <p:nvSpPr>
            <p:cNvPr id="179" name="Oval 178"/>
            <p:cNvSpPr/>
            <p:nvPr/>
          </p:nvSpPr>
          <p:spPr>
            <a:xfrm>
              <a:off x="1324514" y="2814399"/>
              <a:ext cx="162731" cy="149599"/>
            </a:xfrm>
            <a:prstGeom prst="ellipse">
              <a:avLst/>
            </a:prstGeom>
            <a:solidFill>
              <a:schemeClr val="accent2"/>
            </a:solidFill>
            <a:ln>
              <a:solidFill>
                <a:schemeClr val="bg1"/>
              </a:solidFill>
            </a:ln>
          </p:spPr>
          <p:txBody>
            <a:bodyPr/>
            <a:lstStyle/>
            <a:p>
              <a:endParaRPr lang="en-US"/>
            </a:p>
          </p:txBody>
        </p:sp>
        <p:sp>
          <p:nvSpPr>
            <p:cNvPr id="181" name="Oval 180"/>
            <p:cNvSpPr/>
            <p:nvPr/>
          </p:nvSpPr>
          <p:spPr>
            <a:xfrm>
              <a:off x="1661616" y="2985630"/>
              <a:ext cx="162731" cy="149599"/>
            </a:xfrm>
            <a:prstGeom prst="ellipse">
              <a:avLst/>
            </a:prstGeom>
            <a:solidFill>
              <a:schemeClr val="accent2"/>
            </a:solidFill>
            <a:ln>
              <a:solidFill>
                <a:schemeClr val="bg1"/>
              </a:solidFill>
            </a:ln>
          </p:spPr>
          <p:txBody>
            <a:bodyPr/>
            <a:lstStyle/>
            <a:p>
              <a:endParaRPr lang="en-US" dirty="0"/>
            </a:p>
          </p:txBody>
        </p:sp>
        <p:sp>
          <p:nvSpPr>
            <p:cNvPr id="235" name="Oval 234"/>
            <p:cNvSpPr/>
            <p:nvPr/>
          </p:nvSpPr>
          <p:spPr>
            <a:xfrm>
              <a:off x="1873996" y="2824380"/>
              <a:ext cx="162731" cy="149599"/>
            </a:xfrm>
            <a:prstGeom prst="ellipse">
              <a:avLst/>
            </a:prstGeom>
            <a:solidFill>
              <a:schemeClr val="accent2"/>
            </a:solidFill>
            <a:ln>
              <a:solidFill>
                <a:schemeClr val="bg1"/>
              </a:solidFill>
            </a:ln>
          </p:spPr>
          <p:txBody>
            <a:bodyPr/>
            <a:lstStyle/>
            <a:p>
              <a:endParaRPr lang="en-US" dirty="0"/>
            </a:p>
          </p:txBody>
        </p:sp>
        <p:sp>
          <p:nvSpPr>
            <p:cNvPr id="236" name="Oval 235"/>
            <p:cNvSpPr/>
            <p:nvPr/>
          </p:nvSpPr>
          <p:spPr>
            <a:xfrm>
              <a:off x="1080417" y="2925905"/>
              <a:ext cx="162731" cy="149599"/>
            </a:xfrm>
            <a:prstGeom prst="ellipse">
              <a:avLst/>
            </a:prstGeom>
            <a:solidFill>
              <a:schemeClr val="accent2"/>
            </a:solidFill>
            <a:ln>
              <a:solidFill>
                <a:schemeClr val="bg1"/>
              </a:solidFill>
            </a:ln>
          </p:spPr>
          <p:txBody>
            <a:bodyPr/>
            <a:lstStyle/>
            <a:p>
              <a:endParaRPr lang="en-US"/>
            </a:p>
          </p:txBody>
        </p:sp>
        <p:sp>
          <p:nvSpPr>
            <p:cNvPr id="126" name="Oval 125">
              <a:extLst>
                <a:ext uri="{FF2B5EF4-FFF2-40B4-BE49-F238E27FC236}">
                  <a16:creationId xmlns:a16="http://schemas.microsoft.com/office/drawing/2014/main" id="{20606FE4-7BFC-AE40-8A6D-26F1EF005692}"/>
                </a:ext>
              </a:extLst>
            </p:cNvPr>
            <p:cNvSpPr/>
            <p:nvPr/>
          </p:nvSpPr>
          <p:spPr>
            <a:xfrm>
              <a:off x="1792631" y="2529591"/>
              <a:ext cx="162731" cy="149599"/>
            </a:xfrm>
            <a:prstGeom prst="ellipse">
              <a:avLst/>
            </a:prstGeom>
            <a:solidFill>
              <a:schemeClr val="accent2"/>
            </a:solidFill>
            <a:ln>
              <a:solidFill>
                <a:schemeClr val="bg1"/>
              </a:solidFill>
            </a:ln>
          </p:spPr>
          <p:txBody>
            <a:bodyPr/>
            <a:lstStyle/>
            <a:p>
              <a:endParaRPr lang="en-US" dirty="0"/>
            </a:p>
          </p:txBody>
        </p:sp>
      </p:grpSp>
      <p:grpSp>
        <p:nvGrpSpPr>
          <p:cNvPr id="128" name="Group 127">
            <a:extLst>
              <a:ext uri="{FF2B5EF4-FFF2-40B4-BE49-F238E27FC236}">
                <a16:creationId xmlns:a16="http://schemas.microsoft.com/office/drawing/2014/main" id="{CBACA68A-E0DD-EC43-9A83-6F64F24C03A7}"/>
              </a:ext>
            </a:extLst>
          </p:cNvPr>
          <p:cNvGrpSpPr/>
          <p:nvPr/>
        </p:nvGrpSpPr>
        <p:grpSpPr>
          <a:xfrm>
            <a:off x="2212055" y="1789803"/>
            <a:ext cx="1021792" cy="1099748"/>
            <a:chOff x="2059655" y="1637403"/>
            <a:chExt cx="1021792" cy="1099748"/>
          </a:xfrm>
        </p:grpSpPr>
        <p:sp>
          <p:nvSpPr>
            <p:cNvPr id="142" name="Oval 141">
              <a:extLst>
                <a:ext uri="{FF2B5EF4-FFF2-40B4-BE49-F238E27FC236}">
                  <a16:creationId xmlns:a16="http://schemas.microsoft.com/office/drawing/2014/main" id="{928E3150-8ECB-704B-A2DA-062420876B5A}"/>
                </a:ext>
              </a:extLst>
            </p:cNvPr>
            <p:cNvSpPr/>
            <p:nvPr/>
          </p:nvSpPr>
          <p:spPr>
            <a:xfrm>
              <a:off x="2059656" y="1824542"/>
              <a:ext cx="162731" cy="149599"/>
            </a:xfrm>
            <a:prstGeom prst="ellipse">
              <a:avLst/>
            </a:prstGeom>
            <a:solidFill>
              <a:srgbClr val="00B050"/>
            </a:solidFill>
            <a:ln>
              <a:solidFill>
                <a:schemeClr val="bg1"/>
              </a:solidFill>
            </a:ln>
          </p:spPr>
          <p:txBody>
            <a:bodyPr/>
            <a:lstStyle/>
            <a:p>
              <a:endParaRPr lang="en-US"/>
            </a:p>
          </p:txBody>
        </p:sp>
        <p:sp>
          <p:nvSpPr>
            <p:cNvPr id="143" name="Oval 142">
              <a:extLst>
                <a:ext uri="{FF2B5EF4-FFF2-40B4-BE49-F238E27FC236}">
                  <a16:creationId xmlns:a16="http://schemas.microsoft.com/office/drawing/2014/main" id="{8F48EF30-168E-BF46-B645-78DFE78B1CE0}"/>
                </a:ext>
              </a:extLst>
            </p:cNvPr>
            <p:cNvSpPr/>
            <p:nvPr/>
          </p:nvSpPr>
          <p:spPr>
            <a:xfrm>
              <a:off x="2157606" y="1984703"/>
              <a:ext cx="162731" cy="149599"/>
            </a:xfrm>
            <a:prstGeom prst="ellipse">
              <a:avLst/>
            </a:prstGeom>
            <a:solidFill>
              <a:srgbClr val="00B050"/>
            </a:solidFill>
            <a:ln>
              <a:solidFill>
                <a:schemeClr val="bg1"/>
              </a:solidFill>
            </a:ln>
          </p:spPr>
          <p:txBody>
            <a:bodyPr/>
            <a:lstStyle/>
            <a:p>
              <a:endParaRPr lang="en-US"/>
            </a:p>
          </p:txBody>
        </p:sp>
        <p:sp>
          <p:nvSpPr>
            <p:cNvPr id="144" name="Oval 143">
              <a:extLst>
                <a:ext uri="{FF2B5EF4-FFF2-40B4-BE49-F238E27FC236}">
                  <a16:creationId xmlns:a16="http://schemas.microsoft.com/office/drawing/2014/main" id="{E25E946D-2491-4B40-BFEE-645151415CA3}"/>
                </a:ext>
              </a:extLst>
            </p:cNvPr>
            <p:cNvSpPr/>
            <p:nvPr/>
          </p:nvSpPr>
          <p:spPr>
            <a:xfrm>
              <a:off x="2468147" y="2136777"/>
              <a:ext cx="162731" cy="149599"/>
            </a:xfrm>
            <a:prstGeom prst="ellipse">
              <a:avLst/>
            </a:prstGeom>
            <a:solidFill>
              <a:srgbClr val="00B050"/>
            </a:solidFill>
            <a:ln>
              <a:solidFill>
                <a:schemeClr val="bg1"/>
              </a:solidFill>
            </a:ln>
          </p:spPr>
          <p:txBody>
            <a:bodyPr/>
            <a:lstStyle/>
            <a:p>
              <a:endParaRPr lang="en-US"/>
            </a:p>
          </p:txBody>
        </p:sp>
        <p:sp>
          <p:nvSpPr>
            <p:cNvPr id="145" name="Oval 144">
              <a:extLst>
                <a:ext uri="{FF2B5EF4-FFF2-40B4-BE49-F238E27FC236}">
                  <a16:creationId xmlns:a16="http://schemas.microsoft.com/office/drawing/2014/main" id="{5FBA2F4C-4063-2840-B5DE-BA04B4AB2071}"/>
                </a:ext>
              </a:extLst>
            </p:cNvPr>
            <p:cNvSpPr/>
            <p:nvPr/>
          </p:nvSpPr>
          <p:spPr>
            <a:xfrm>
              <a:off x="2386781" y="1909903"/>
              <a:ext cx="162731" cy="149599"/>
            </a:xfrm>
            <a:prstGeom prst="ellipse">
              <a:avLst/>
            </a:prstGeom>
            <a:solidFill>
              <a:srgbClr val="00B050"/>
            </a:solidFill>
            <a:ln>
              <a:solidFill>
                <a:schemeClr val="bg1"/>
              </a:solidFill>
            </a:ln>
          </p:spPr>
          <p:txBody>
            <a:bodyPr/>
            <a:lstStyle/>
            <a:p>
              <a:endParaRPr lang="en-US"/>
            </a:p>
          </p:txBody>
        </p:sp>
        <p:sp>
          <p:nvSpPr>
            <p:cNvPr id="146" name="Oval 145">
              <a:extLst>
                <a:ext uri="{FF2B5EF4-FFF2-40B4-BE49-F238E27FC236}">
                  <a16:creationId xmlns:a16="http://schemas.microsoft.com/office/drawing/2014/main" id="{8484A3A0-DF38-F14C-BD92-D118C51E3A45}"/>
                </a:ext>
              </a:extLst>
            </p:cNvPr>
            <p:cNvSpPr/>
            <p:nvPr/>
          </p:nvSpPr>
          <p:spPr>
            <a:xfrm>
              <a:off x="2660039" y="2280907"/>
              <a:ext cx="162731" cy="149599"/>
            </a:xfrm>
            <a:prstGeom prst="ellipse">
              <a:avLst/>
            </a:prstGeom>
            <a:solidFill>
              <a:srgbClr val="00B050"/>
            </a:solidFill>
            <a:ln>
              <a:solidFill>
                <a:schemeClr val="bg1"/>
              </a:solidFill>
            </a:ln>
          </p:spPr>
          <p:txBody>
            <a:bodyPr/>
            <a:lstStyle/>
            <a:p>
              <a:endParaRPr lang="en-US"/>
            </a:p>
          </p:txBody>
        </p:sp>
        <p:sp>
          <p:nvSpPr>
            <p:cNvPr id="147" name="Oval 146">
              <a:extLst>
                <a:ext uri="{FF2B5EF4-FFF2-40B4-BE49-F238E27FC236}">
                  <a16:creationId xmlns:a16="http://schemas.microsoft.com/office/drawing/2014/main" id="{9EABF418-A5EF-1F4B-8911-E8A08E71B848}"/>
                </a:ext>
              </a:extLst>
            </p:cNvPr>
            <p:cNvSpPr/>
            <p:nvPr/>
          </p:nvSpPr>
          <p:spPr>
            <a:xfrm>
              <a:off x="2401362" y="2377907"/>
              <a:ext cx="162731" cy="149599"/>
            </a:xfrm>
            <a:prstGeom prst="ellipse">
              <a:avLst/>
            </a:prstGeom>
            <a:solidFill>
              <a:srgbClr val="00B050"/>
            </a:solidFill>
            <a:ln>
              <a:solidFill>
                <a:schemeClr val="bg1"/>
              </a:solidFill>
            </a:ln>
          </p:spPr>
          <p:txBody>
            <a:bodyPr/>
            <a:lstStyle/>
            <a:p>
              <a:endParaRPr lang="en-US"/>
            </a:p>
          </p:txBody>
        </p:sp>
        <p:sp>
          <p:nvSpPr>
            <p:cNvPr id="148" name="Oval 147">
              <a:extLst>
                <a:ext uri="{FF2B5EF4-FFF2-40B4-BE49-F238E27FC236}">
                  <a16:creationId xmlns:a16="http://schemas.microsoft.com/office/drawing/2014/main" id="{E0B307E7-0A68-E148-9A61-2EAE8269FD54}"/>
                </a:ext>
              </a:extLst>
            </p:cNvPr>
            <p:cNvSpPr/>
            <p:nvPr/>
          </p:nvSpPr>
          <p:spPr>
            <a:xfrm>
              <a:off x="2778549" y="2077052"/>
              <a:ext cx="162731" cy="149599"/>
            </a:xfrm>
            <a:prstGeom prst="ellipse">
              <a:avLst/>
            </a:prstGeom>
            <a:solidFill>
              <a:srgbClr val="00B050"/>
            </a:solidFill>
            <a:ln>
              <a:solidFill>
                <a:schemeClr val="bg1"/>
              </a:solidFill>
            </a:ln>
          </p:spPr>
          <p:txBody>
            <a:bodyPr/>
            <a:lstStyle/>
            <a:p>
              <a:endParaRPr lang="en-US"/>
            </a:p>
          </p:txBody>
        </p:sp>
        <p:sp>
          <p:nvSpPr>
            <p:cNvPr id="149" name="Oval 148">
              <a:extLst>
                <a:ext uri="{FF2B5EF4-FFF2-40B4-BE49-F238E27FC236}">
                  <a16:creationId xmlns:a16="http://schemas.microsoft.com/office/drawing/2014/main" id="{AEED1993-CC70-0443-9E05-398C94D2786F}"/>
                </a:ext>
              </a:extLst>
            </p:cNvPr>
            <p:cNvSpPr/>
            <p:nvPr/>
          </p:nvSpPr>
          <p:spPr>
            <a:xfrm>
              <a:off x="2918716" y="2417282"/>
              <a:ext cx="162731" cy="149599"/>
            </a:xfrm>
            <a:prstGeom prst="ellipse">
              <a:avLst/>
            </a:prstGeom>
            <a:solidFill>
              <a:srgbClr val="00B050"/>
            </a:solidFill>
            <a:ln>
              <a:solidFill>
                <a:schemeClr val="bg1"/>
              </a:solidFill>
            </a:ln>
          </p:spPr>
          <p:txBody>
            <a:bodyPr/>
            <a:lstStyle/>
            <a:p>
              <a:endParaRPr lang="en-US"/>
            </a:p>
          </p:txBody>
        </p:sp>
        <p:sp>
          <p:nvSpPr>
            <p:cNvPr id="150" name="Oval 149">
              <a:extLst>
                <a:ext uri="{FF2B5EF4-FFF2-40B4-BE49-F238E27FC236}">
                  <a16:creationId xmlns:a16="http://schemas.microsoft.com/office/drawing/2014/main" id="{BADB035D-869C-B742-BCE1-8E83D96A9136}"/>
                </a:ext>
              </a:extLst>
            </p:cNvPr>
            <p:cNvSpPr/>
            <p:nvPr/>
          </p:nvSpPr>
          <p:spPr>
            <a:xfrm>
              <a:off x="2738007" y="2587552"/>
              <a:ext cx="162731" cy="149599"/>
            </a:xfrm>
            <a:prstGeom prst="ellipse">
              <a:avLst/>
            </a:prstGeom>
            <a:solidFill>
              <a:srgbClr val="00B050"/>
            </a:solidFill>
            <a:ln>
              <a:solidFill>
                <a:schemeClr val="bg1"/>
              </a:solidFill>
            </a:ln>
          </p:spPr>
          <p:txBody>
            <a:bodyPr/>
            <a:lstStyle/>
            <a:p>
              <a:endParaRPr lang="en-US"/>
            </a:p>
          </p:txBody>
        </p:sp>
        <p:sp>
          <p:nvSpPr>
            <p:cNvPr id="151" name="Oval 150">
              <a:extLst>
                <a:ext uri="{FF2B5EF4-FFF2-40B4-BE49-F238E27FC236}">
                  <a16:creationId xmlns:a16="http://schemas.microsoft.com/office/drawing/2014/main" id="{17CACE59-3008-7D43-9345-5879AA40133A}"/>
                </a:ext>
              </a:extLst>
            </p:cNvPr>
            <p:cNvSpPr/>
            <p:nvPr/>
          </p:nvSpPr>
          <p:spPr>
            <a:xfrm>
              <a:off x="2059655" y="1637403"/>
              <a:ext cx="162731" cy="149599"/>
            </a:xfrm>
            <a:prstGeom prst="ellipse">
              <a:avLst/>
            </a:prstGeom>
            <a:solidFill>
              <a:srgbClr val="00B050"/>
            </a:solidFill>
            <a:ln>
              <a:solidFill>
                <a:schemeClr val="bg1"/>
              </a:solidFill>
            </a:ln>
          </p:spPr>
          <p:txBody>
            <a:bodyPr/>
            <a:lstStyle/>
            <a:p>
              <a:endParaRPr lang="en-US"/>
            </a:p>
          </p:txBody>
        </p:sp>
      </p:grpSp>
      <p:grpSp>
        <p:nvGrpSpPr>
          <p:cNvPr id="26" name="Group 25">
            <a:extLst>
              <a:ext uri="{FF2B5EF4-FFF2-40B4-BE49-F238E27FC236}">
                <a16:creationId xmlns:a16="http://schemas.microsoft.com/office/drawing/2014/main" id="{C73A41E4-35F0-FE46-B261-DFA7E905B8AD}"/>
              </a:ext>
            </a:extLst>
          </p:cNvPr>
          <p:cNvGrpSpPr/>
          <p:nvPr/>
        </p:nvGrpSpPr>
        <p:grpSpPr>
          <a:xfrm>
            <a:off x="731685" y="1419728"/>
            <a:ext cx="4105257" cy="2440134"/>
            <a:chOff x="731685" y="1419728"/>
            <a:chExt cx="4105257" cy="2440134"/>
          </a:xfrm>
        </p:grpSpPr>
        <p:cxnSp>
          <p:nvCxnSpPr>
            <p:cNvPr id="140" name="Straight Arrow Connector 139">
              <a:extLst>
                <a:ext uri="{FF2B5EF4-FFF2-40B4-BE49-F238E27FC236}">
                  <a16:creationId xmlns:a16="http://schemas.microsoft.com/office/drawing/2014/main" id="{E0090D86-5FB2-884A-BBB2-C8DBC37FB08A}"/>
                </a:ext>
              </a:extLst>
            </p:cNvPr>
            <p:cNvCxnSpPr>
              <a:cxnSpLocks/>
            </p:cNvCxnSpPr>
            <p:nvPr/>
          </p:nvCxnSpPr>
          <p:spPr>
            <a:xfrm flipH="1" flipV="1">
              <a:off x="731685" y="1419728"/>
              <a:ext cx="21862" cy="244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93F21D45-AFC7-9F49-9B97-AA86D37DC41E}"/>
                </a:ext>
              </a:extLst>
            </p:cNvPr>
            <p:cNvCxnSpPr>
              <a:cxnSpLocks/>
            </p:cNvCxnSpPr>
            <p:nvPr/>
          </p:nvCxnSpPr>
          <p:spPr>
            <a:xfrm>
              <a:off x="753547" y="3859862"/>
              <a:ext cx="408339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0" name="Group 129">
            <a:extLst>
              <a:ext uri="{FF2B5EF4-FFF2-40B4-BE49-F238E27FC236}">
                <a16:creationId xmlns:a16="http://schemas.microsoft.com/office/drawing/2014/main" id="{4D99977F-1371-EE4C-8660-6C58108C2E8C}"/>
              </a:ext>
            </a:extLst>
          </p:cNvPr>
          <p:cNvGrpSpPr/>
          <p:nvPr/>
        </p:nvGrpSpPr>
        <p:grpSpPr>
          <a:xfrm>
            <a:off x="1232817" y="2569222"/>
            <a:ext cx="956310" cy="718407"/>
            <a:chOff x="1080417" y="2416822"/>
            <a:chExt cx="956310" cy="718407"/>
          </a:xfrm>
        </p:grpSpPr>
        <p:sp>
          <p:nvSpPr>
            <p:cNvPr id="131" name="Oval 130">
              <a:extLst>
                <a:ext uri="{FF2B5EF4-FFF2-40B4-BE49-F238E27FC236}">
                  <a16:creationId xmlns:a16="http://schemas.microsoft.com/office/drawing/2014/main" id="{55040E77-4919-584B-B150-54030A587B01}"/>
                </a:ext>
              </a:extLst>
            </p:cNvPr>
            <p:cNvSpPr/>
            <p:nvPr/>
          </p:nvSpPr>
          <p:spPr>
            <a:xfrm>
              <a:off x="1161784" y="2416822"/>
              <a:ext cx="162731" cy="149599"/>
            </a:xfrm>
            <a:prstGeom prst="ellipse">
              <a:avLst/>
            </a:prstGeom>
            <a:solidFill>
              <a:srgbClr val="C00000"/>
            </a:solidFill>
            <a:ln>
              <a:solidFill>
                <a:schemeClr val="bg1"/>
              </a:solidFill>
            </a:ln>
          </p:spPr>
          <p:txBody>
            <a:bodyPr/>
            <a:lstStyle/>
            <a:p>
              <a:endParaRPr lang="en-US"/>
            </a:p>
          </p:txBody>
        </p:sp>
        <p:sp>
          <p:nvSpPr>
            <p:cNvPr id="132" name="Oval 131">
              <a:extLst>
                <a:ext uri="{FF2B5EF4-FFF2-40B4-BE49-F238E27FC236}">
                  <a16:creationId xmlns:a16="http://schemas.microsoft.com/office/drawing/2014/main" id="{7FAC4981-0197-1D4E-9CAD-FEEB87FDBE50}"/>
                </a:ext>
              </a:extLst>
            </p:cNvPr>
            <p:cNvSpPr/>
            <p:nvPr/>
          </p:nvSpPr>
          <p:spPr>
            <a:xfrm>
              <a:off x="1243149" y="2601123"/>
              <a:ext cx="162731" cy="149599"/>
            </a:xfrm>
            <a:prstGeom prst="ellipse">
              <a:avLst/>
            </a:prstGeom>
            <a:solidFill>
              <a:srgbClr val="C00000"/>
            </a:solidFill>
            <a:ln>
              <a:solidFill>
                <a:schemeClr val="bg1"/>
              </a:solidFill>
            </a:ln>
          </p:spPr>
          <p:txBody>
            <a:bodyPr/>
            <a:lstStyle/>
            <a:p>
              <a:endParaRPr lang="en-US"/>
            </a:p>
          </p:txBody>
        </p:sp>
        <p:sp>
          <p:nvSpPr>
            <p:cNvPr id="133" name="Oval 132">
              <a:extLst>
                <a:ext uri="{FF2B5EF4-FFF2-40B4-BE49-F238E27FC236}">
                  <a16:creationId xmlns:a16="http://schemas.microsoft.com/office/drawing/2014/main" id="{A4C6B8C5-4942-8641-8FD4-5F18106BF830}"/>
                </a:ext>
              </a:extLst>
            </p:cNvPr>
            <p:cNvSpPr/>
            <p:nvPr/>
          </p:nvSpPr>
          <p:spPr>
            <a:xfrm>
              <a:off x="1405880" y="2491621"/>
              <a:ext cx="162731" cy="149599"/>
            </a:xfrm>
            <a:prstGeom prst="ellipse">
              <a:avLst/>
            </a:prstGeom>
            <a:solidFill>
              <a:srgbClr val="C00000"/>
            </a:solidFill>
            <a:ln>
              <a:solidFill>
                <a:schemeClr val="bg1"/>
              </a:solidFill>
            </a:ln>
          </p:spPr>
          <p:txBody>
            <a:bodyPr/>
            <a:lstStyle/>
            <a:p>
              <a:endParaRPr lang="en-US"/>
            </a:p>
          </p:txBody>
        </p:sp>
        <p:sp>
          <p:nvSpPr>
            <p:cNvPr id="134" name="Oval 133">
              <a:extLst>
                <a:ext uri="{FF2B5EF4-FFF2-40B4-BE49-F238E27FC236}">
                  <a16:creationId xmlns:a16="http://schemas.microsoft.com/office/drawing/2014/main" id="{1A69C802-CE93-9D44-95AE-5228FAB14019}"/>
                </a:ext>
              </a:extLst>
            </p:cNvPr>
            <p:cNvSpPr/>
            <p:nvPr/>
          </p:nvSpPr>
          <p:spPr>
            <a:xfrm>
              <a:off x="1568611" y="2733479"/>
              <a:ext cx="162731" cy="149599"/>
            </a:xfrm>
            <a:prstGeom prst="ellipse">
              <a:avLst/>
            </a:prstGeom>
            <a:solidFill>
              <a:srgbClr val="C00000"/>
            </a:solidFill>
            <a:ln>
              <a:solidFill>
                <a:schemeClr val="bg1"/>
              </a:solidFill>
            </a:ln>
          </p:spPr>
          <p:txBody>
            <a:bodyPr/>
            <a:lstStyle/>
            <a:p>
              <a:endParaRPr lang="en-US"/>
            </a:p>
          </p:txBody>
        </p:sp>
        <p:sp>
          <p:nvSpPr>
            <p:cNvPr id="135" name="Oval 134">
              <a:extLst>
                <a:ext uri="{FF2B5EF4-FFF2-40B4-BE49-F238E27FC236}">
                  <a16:creationId xmlns:a16="http://schemas.microsoft.com/office/drawing/2014/main" id="{FD7EB4A5-CF94-CA46-B224-594836E55E0D}"/>
                </a:ext>
              </a:extLst>
            </p:cNvPr>
            <p:cNvSpPr/>
            <p:nvPr/>
          </p:nvSpPr>
          <p:spPr>
            <a:xfrm>
              <a:off x="1324514" y="2814399"/>
              <a:ext cx="162731" cy="149599"/>
            </a:xfrm>
            <a:prstGeom prst="ellipse">
              <a:avLst/>
            </a:prstGeom>
            <a:solidFill>
              <a:srgbClr val="C00000"/>
            </a:solidFill>
            <a:ln>
              <a:solidFill>
                <a:schemeClr val="bg1"/>
              </a:solidFill>
            </a:ln>
          </p:spPr>
          <p:txBody>
            <a:bodyPr/>
            <a:lstStyle/>
            <a:p>
              <a:endParaRPr lang="en-US"/>
            </a:p>
          </p:txBody>
        </p:sp>
        <p:sp>
          <p:nvSpPr>
            <p:cNvPr id="136" name="Oval 135">
              <a:extLst>
                <a:ext uri="{FF2B5EF4-FFF2-40B4-BE49-F238E27FC236}">
                  <a16:creationId xmlns:a16="http://schemas.microsoft.com/office/drawing/2014/main" id="{C1AA786C-2F37-6644-89F9-7B5F47CDDE47}"/>
                </a:ext>
              </a:extLst>
            </p:cNvPr>
            <p:cNvSpPr/>
            <p:nvPr/>
          </p:nvSpPr>
          <p:spPr>
            <a:xfrm>
              <a:off x="1661616" y="2985630"/>
              <a:ext cx="162731" cy="149599"/>
            </a:xfrm>
            <a:prstGeom prst="ellipse">
              <a:avLst/>
            </a:prstGeom>
            <a:solidFill>
              <a:srgbClr val="C00000"/>
            </a:solidFill>
            <a:ln>
              <a:solidFill>
                <a:schemeClr val="bg1"/>
              </a:solidFill>
            </a:ln>
          </p:spPr>
          <p:txBody>
            <a:bodyPr/>
            <a:lstStyle/>
            <a:p>
              <a:endParaRPr lang="en-US"/>
            </a:p>
          </p:txBody>
        </p:sp>
        <p:sp>
          <p:nvSpPr>
            <p:cNvPr id="137" name="Oval 136">
              <a:extLst>
                <a:ext uri="{FF2B5EF4-FFF2-40B4-BE49-F238E27FC236}">
                  <a16:creationId xmlns:a16="http://schemas.microsoft.com/office/drawing/2014/main" id="{5829107B-5AE7-BB41-A35F-0850B9ACA15C}"/>
                </a:ext>
              </a:extLst>
            </p:cNvPr>
            <p:cNvSpPr/>
            <p:nvPr/>
          </p:nvSpPr>
          <p:spPr>
            <a:xfrm>
              <a:off x="1873996" y="2824380"/>
              <a:ext cx="162731" cy="149599"/>
            </a:xfrm>
            <a:prstGeom prst="ellipse">
              <a:avLst/>
            </a:prstGeom>
            <a:solidFill>
              <a:srgbClr val="C00000"/>
            </a:solidFill>
            <a:ln>
              <a:solidFill>
                <a:schemeClr val="bg1"/>
              </a:solidFill>
            </a:ln>
          </p:spPr>
          <p:txBody>
            <a:bodyPr/>
            <a:lstStyle/>
            <a:p>
              <a:endParaRPr lang="en-US" dirty="0"/>
            </a:p>
          </p:txBody>
        </p:sp>
        <p:sp>
          <p:nvSpPr>
            <p:cNvPr id="138" name="Oval 137">
              <a:extLst>
                <a:ext uri="{FF2B5EF4-FFF2-40B4-BE49-F238E27FC236}">
                  <a16:creationId xmlns:a16="http://schemas.microsoft.com/office/drawing/2014/main" id="{E585A042-1CEC-A34F-9EAB-9A11B4135FE1}"/>
                </a:ext>
              </a:extLst>
            </p:cNvPr>
            <p:cNvSpPr/>
            <p:nvPr/>
          </p:nvSpPr>
          <p:spPr>
            <a:xfrm>
              <a:off x="1080417" y="2925905"/>
              <a:ext cx="162731" cy="149599"/>
            </a:xfrm>
            <a:prstGeom prst="ellipse">
              <a:avLst/>
            </a:prstGeom>
            <a:solidFill>
              <a:srgbClr val="C00000"/>
            </a:solidFill>
            <a:ln>
              <a:solidFill>
                <a:schemeClr val="bg1"/>
              </a:solidFill>
            </a:ln>
          </p:spPr>
          <p:txBody>
            <a:bodyPr/>
            <a:lstStyle/>
            <a:p>
              <a:endParaRPr lang="en-US"/>
            </a:p>
          </p:txBody>
        </p:sp>
        <p:sp>
          <p:nvSpPr>
            <p:cNvPr id="139" name="Oval 138">
              <a:extLst>
                <a:ext uri="{FF2B5EF4-FFF2-40B4-BE49-F238E27FC236}">
                  <a16:creationId xmlns:a16="http://schemas.microsoft.com/office/drawing/2014/main" id="{DA2B9FFD-C612-AF42-8EF6-4C5F94B37FB7}"/>
                </a:ext>
              </a:extLst>
            </p:cNvPr>
            <p:cNvSpPr/>
            <p:nvPr/>
          </p:nvSpPr>
          <p:spPr>
            <a:xfrm>
              <a:off x="1792631" y="2529591"/>
              <a:ext cx="162731" cy="149599"/>
            </a:xfrm>
            <a:prstGeom prst="ellipse">
              <a:avLst/>
            </a:prstGeom>
            <a:solidFill>
              <a:srgbClr val="C00000"/>
            </a:solidFill>
            <a:ln>
              <a:solidFill>
                <a:schemeClr val="bg1"/>
              </a:solidFill>
            </a:ln>
          </p:spPr>
          <p:txBody>
            <a:bodyPr/>
            <a:lstStyle/>
            <a:p>
              <a:endParaRPr lang="en-US" dirty="0"/>
            </a:p>
          </p:txBody>
        </p:sp>
      </p:grpSp>
      <p:cxnSp>
        <p:nvCxnSpPr>
          <p:cNvPr id="16" name="Straight Connector 15">
            <a:extLst>
              <a:ext uri="{FF2B5EF4-FFF2-40B4-BE49-F238E27FC236}">
                <a16:creationId xmlns:a16="http://schemas.microsoft.com/office/drawing/2014/main" id="{3AF9D907-463B-E24F-803D-A9C817540FE3}"/>
              </a:ext>
            </a:extLst>
          </p:cNvPr>
          <p:cNvCxnSpPr>
            <a:cxnSpLocks/>
          </p:cNvCxnSpPr>
          <p:nvPr/>
        </p:nvCxnSpPr>
        <p:spPr>
          <a:xfrm>
            <a:off x="1172015" y="2261393"/>
            <a:ext cx="1294494" cy="1411330"/>
          </a:xfrm>
          <a:prstGeom prst="line">
            <a:avLst/>
          </a:prstGeom>
          <a:ln w="50800">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E485F32-6658-874E-B9B0-DB81B943BF77}"/>
              </a:ext>
            </a:extLst>
          </p:cNvPr>
          <p:cNvCxnSpPr/>
          <p:nvPr/>
        </p:nvCxnSpPr>
        <p:spPr>
          <a:xfrm>
            <a:off x="2026396" y="1419728"/>
            <a:ext cx="1335782" cy="1706651"/>
          </a:xfrm>
          <a:prstGeom prst="line">
            <a:avLst/>
          </a:prstGeom>
          <a:ln w="50800">
            <a:solidFill>
              <a:srgbClr val="92D050"/>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0A59A31-0985-DD40-BB0C-41186F3E9E62}"/>
              </a:ext>
            </a:extLst>
          </p:cNvPr>
          <p:cNvCxnSpPr/>
          <p:nvPr/>
        </p:nvCxnSpPr>
        <p:spPr>
          <a:xfrm flipV="1">
            <a:off x="6977575" y="1789803"/>
            <a:ext cx="2419643" cy="1628646"/>
          </a:xfrm>
          <a:prstGeom prst="line">
            <a:avLst/>
          </a:prstGeom>
          <a:ln w="50800">
            <a:solidFill>
              <a:schemeClr val="accent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24" name="Right Arrow 23">
            <a:extLst>
              <a:ext uri="{FF2B5EF4-FFF2-40B4-BE49-F238E27FC236}">
                <a16:creationId xmlns:a16="http://schemas.microsoft.com/office/drawing/2014/main" id="{CC3A589F-2F1A-EF4D-95CF-1114E3AB0A53}"/>
              </a:ext>
            </a:extLst>
          </p:cNvPr>
          <p:cNvSpPr/>
          <p:nvPr/>
        </p:nvSpPr>
        <p:spPr>
          <a:xfrm>
            <a:off x="5176911" y="2433307"/>
            <a:ext cx="1081902" cy="360313"/>
          </a:xfrm>
          <a:prstGeom prst="rightArrow">
            <a:avLst/>
          </a:prstGeom>
          <a:solidFill>
            <a:srgbClr val="FFFF00"/>
          </a:solidFill>
          <a:ln>
            <a:solidFill>
              <a:srgbClr val="FFC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6" name="Title 2">
            <a:extLst>
              <a:ext uri="{FF2B5EF4-FFF2-40B4-BE49-F238E27FC236}">
                <a16:creationId xmlns:a16="http://schemas.microsoft.com/office/drawing/2014/main" id="{BC95991C-41E1-7847-90A8-BF3B718F45E0}"/>
              </a:ext>
            </a:extLst>
          </p:cNvPr>
          <p:cNvSpPr txBox="1">
            <a:spLocks/>
          </p:cNvSpPr>
          <p:nvPr/>
        </p:nvSpPr>
        <p:spPr>
          <a:xfrm>
            <a:off x="325256" y="4198328"/>
            <a:ext cx="11866744" cy="24198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28600" indent="-228600">
              <a:buAutoNum type="arabicParenR"/>
            </a:pPr>
            <a:endParaRPr lang="en-US" sz="1600" dirty="0"/>
          </a:p>
          <a:p>
            <a:pPr marL="228600" indent="-228600">
              <a:buFont typeface="Arial" panose="020B0604020202020204" pitchFamily="34" charset="0"/>
              <a:buChar char="•"/>
            </a:pPr>
            <a:r>
              <a:rPr lang="en-US" sz="1600" b="1" dirty="0">
                <a:solidFill>
                  <a:schemeClr val="accent2"/>
                </a:solidFill>
              </a:rPr>
              <a:t>When using the statistics or probability or frequency to find the trend or an inference. It is important to be aware of </a:t>
            </a:r>
            <a:r>
              <a:rPr lang="en-US" sz="1600" b="1" dirty="0" err="1">
                <a:solidFill>
                  <a:schemeClr val="accent2"/>
                </a:solidFill>
              </a:rPr>
              <a:t>simpson</a:t>
            </a:r>
            <a:r>
              <a:rPr lang="en-US" sz="1600" b="1" dirty="0">
                <a:solidFill>
                  <a:schemeClr val="accent2"/>
                </a:solidFill>
              </a:rPr>
              <a:t> paradox and it can be illustrated here using hypothetical example.</a:t>
            </a:r>
          </a:p>
          <a:p>
            <a:pPr marL="228600" indent="-228600">
              <a:buFont typeface="Arial" panose="020B0604020202020204" pitchFamily="34" charset="0"/>
              <a:buChar char="•"/>
            </a:pPr>
            <a:endParaRPr lang="en-US" sz="1600" b="1" dirty="0">
              <a:solidFill>
                <a:schemeClr val="accent2"/>
              </a:solidFill>
            </a:endParaRPr>
          </a:p>
          <a:p>
            <a:pPr marL="228600" indent="-228600">
              <a:buFont typeface="Arial" panose="020B0604020202020204" pitchFamily="34" charset="0"/>
              <a:buChar char="•"/>
            </a:pPr>
            <a:r>
              <a:rPr lang="en-US" sz="1600" b="1" dirty="0">
                <a:solidFill>
                  <a:schemeClr val="accent2"/>
                </a:solidFill>
              </a:rPr>
              <a:t>Lets say y axis represent liking and x axis represent weight of people</a:t>
            </a:r>
          </a:p>
          <a:p>
            <a:pPr marL="228600" indent="-228600">
              <a:buFont typeface="Arial" panose="020B0604020202020204" pitchFamily="34" charset="0"/>
              <a:buChar char="•"/>
            </a:pPr>
            <a:endParaRPr lang="en-US" sz="1600" b="1" dirty="0">
              <a:solidFill>
                <a:schemeClr val="accent2"/>
              </a:solidFill>
            </a:endParaRPr>
          </a:p>
          <a:p>
            <a:pPr marL="228600" indent="-228600">
              <a:buFont typeface="Arial" panose="020B0604020202020204" pitchFamily="34" charset="0"/>
              <a:buChar char="•"/>
            </a:pPr>
            <a:r>
              <a:rPr lang="en-US" sz="1600" b="1" dirty="0">
                <a:solidFill>
                  <a:schemeClr val="accent2"/>
                </a:solidFill>
              </a:rPr>
              <a:t>We can collect data for example with two variables and we only consider one group then it has negative trend say for men</a:t>
            </a:r>
          </a:p>
          <a:p>
            <a:pPr marL="228600" indent="-228600">
              <a:buFont typeface="Arial" panose="020B0604020202020204" pitchFamily="34" charset="0"/>
              <a:buChar char="•"/>
            </a:pPr>
            <a:endParaRPr lang="en-US" sz="1600" b="1" dirty="0">
              <a:solidFill>
                <a:schemeClr val="accent2"/>
              </a:solidFill>
            </a:endParaRPr>
          </a:p>
          <a:p>
            <a:pPr marL="228600" indent="-228600">
              <a:buFont typeface="Arial" panose="020B0604020202020204" pitchFamily="34" charset="0"/>
              <a:buChar char="•"/>
            </a:pPr>
            <a:r>
              <a:rPr lang="en-US" sz="1600" b="1" dirty="0">
                <a:solidFill>
                  <a:schemeClr val="accent2"/>
                </a:solidFill>
              </a:rPr>
              <a:t>For another group it is also has negative trend for women</a:t>
            </a:r>
          </a:p>
          <a:p>
            <a:pPr marL="228600" indent="-228600">
              <a:buFont typeface="Arial" panose="020B0604020202020204" pitchFamily="34" charset="0"/>
              <a:buChar char="•"/>
            </a:pPr>
            <a:endParaRPr lang="en-US" sz="1600" b="1" dirty="0">
              <a:solidFill>
                <a:schemeClr val="accent2"/>
              </a:solidFill>
            </a:endParaRPr>
          </a:p>
          <a:p>
            <a:pPr marL="228600" indent="-228600">
              <a:buFont typeface="Arial" panose="020B0604020202020204" pitchFamily="34" charset="0"/>
              <a:buChar char="•"/>
            </a:pPr>
            <a:r>
              <a:rPr lang="en-US" sz="1600" b="1" dirty="0">
                <a:solidFill>
                  <a:schemeClr val="accent2"/>
                </a:solidFill>
              </a:rPr>
              <a:t>But if your product is gender neutral say popcorn then you may have to see the trend as the whole (If we see this as the whole it gives a positive trends.)</a:t>
            </a:r>
          </a:p>
        </p:txBody>
      </p:sp>
    </p:spTree>
    <p:custDataLst>
      <p:tags r:id="rId1"/>
    </p:custDataLst>
    <p:extLst>
      <p:ext uri="{BB962C8B-B14F-4D97-AF65-F5344CB8AC3E}">
        <p14:creationId xmlns:p14="http://schemas.microsoft.com/office/powerpoint/2010/main" val="404617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blinds(horizontal)">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blinds(horizontal)">
                                      <p:cBhvr>
                                        <p:cTn id="22" dur="500"/>
                                        <p:tgtEl>
                                          <p:spTgt spid="12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blinds(horizontal)">
                                      <p:cBhvr>
                                        <p:cTn id="35" dur="500"/>
                                        <p:tgtEl>
                                          <p:spTgt spid="12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par>
                                <p:cTn id="44" presetID="3" presetClass="entr" presetSubtype="1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linds(horizont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linds(horizontal)">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241625"/>
            <a:ext cx="10082948" cy="508000"/>
          </a:xfrm>
        </p:spPr>
        <p:txBody>
          <a:bodyPr/>
          <a:lstStyle/>
          <a:p>
            <a:r>
              <a:rPr lang="en-US" b="1" dirty="0">
                <a:latin typeface="IBM Plex Sans" charset="0"/>
                <a:ea typeface="IBM Plex Sans" charset="0"/>
                <a:cs typeface="IBM Plex Sans" charset="0"/>
              </a:rPr>
              <a:t>Beware of Simpson Paradox (Continue…) </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58</a:t>
            </a:fld>
            <a:endParaRPr lang="en-US"/>
          </a:p>
        </p:txBody>
      </p:sp>
      <p:sp>
        <p:nvSpPr>
          <p:cNvPr id="2" name="TextBox 1">
            <a:extLst>
              <a:ext uri="{FF2B5EF4-FFF2-40B4-BE49-F238E27FC236}">
                <a16:creationId xmlns:a16="http://schemas.microsoft.com/office/drawing/2014/main" id="{C835B216-6B93-FC46-BEB8-AFFCDD5DA0E8}"/>
              </a:ext>
            </a:extLst>
          </p:cNvPr>
          <p:cNvSpPr txBox="1"/>
          <p:nvPr/>
        </p:nvSpPr>
        <p:spPr>
          <a:xfrm>
            <a:off x="3826412" y="2743200"/>
            <a:ext cx="6595075" cy="923330"/>
          </a:xfrm>
          <a:prstGeom prst="rect">
            <a:avLst/>
          </a:prstGeom>
          <a:noFill/>
        </p:spPr>
        <p:txBody>
          <a:bodyPr wrap="none" rtlCol="0">
            <a:spAutoFit/>
          </a:bodyPr>
          <a:lstStyle/>
          <a:p>
            <a:r>
              <a:rPr lang="en-US" dirty="0"/>
              <a:t>TBD.</a:t>
            </a:r>
          </a:p>
          <a:p>
            <a:pPr marL="342900" indent="-342900">
              <a:buAutoNum type="arabicParenR"/>
            </a:pPr>
            <a:r>
              <a:rPr lang="en-US" dirty="0"/>
              <a:t>Explain using vector diagram of probability how it manifest</a:t>
            </a:r>
          </a:p>
          <a:p>
            <a:pPr marL="342900" indent="-342900">
              <a:buAutoNum type="arabicParenR"/>
            </a:pPr>
            <a:r>
              <a:rPr lang="en-US" dirty="0"/>
              <a:t>Thus one solution of how to solve it</a:t>
            </a:r>
          </a:p>
        </p:txBody>
      </p:sp>
    </p:spTree>
    <p:custDataLst>
      <p:tags r:id="rId1"/>
    </p:custDataLst>
    <p:extLst>
      <p:ext uri="{BB962C8B-B14F-4D97-AF65-F5344CB8AC3E}">
        <p14:creationId xmlns:p14="http://schemas.microsoft.com/office/powerpoint/2010/main" val="1564467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86CB4B4D-7CA3-9044-876B-883B54F8677D}" type="slidenum">
              <a:rPr lang="uk-UA" smtClean="0"/>
              <a:pPr/>
              <a:t>59</a:t>
            </a:fld>
            <a:endParaRPr lang="uk-UA"/>
          </a:p>
        </p:txBody>
      </p:sp>
      <p:sp>
        <p:nvSpPr>
          <p:cNvPr id="309" name="Shape 309"/>
          <p:cNvSpPr txBox="1">
            <a:spLocks noGrp="1"/>
          </p:cNvSpPr>
          <p:nvPr>
            <p:ph type="title"/>
          </p:nvPr>
        </p:nvSpPr>
        <p:spPr>
          <a:xfrm>
            <a:off x="389205" y="99412"/>
            <a:ext cx="6764629" cy="5991669"/>
          </a:xfrm>
        </p:spPr>
        <p:txBody>
          <a:bodyPr/>
          <a:lstStyle/>
          <a:p>
            <a:pPr marL="457200" indent="-457200">
              <a:buFont typeface="Arial" panose="020B0604020202020204" pitchFamily="34" charset="0"/>
              <a:buChar char="•"/>
            </a:pPr>
            <a:r>
              <a:rPr lang="en-US" dirty="0"/>
              <a:t>Section:</a:t>
            </a:r>
            <a:r>
              <a:rPr lang="en-US" sz="5400" b="1" dirty="0">
                <a:solidFill>
                  <a:srgbClr val="FFFF00"/>
                </a:solidFill>
              </a:rPr>
              <a:t> </a:t>
            </a:r>
            <a:br>
              <a:rPr lang="en-US" sz="5400" b="1" dirty="0">
                <a:solidFill>
                  <a:srgbClr val="FFFF00"/>
                </a:solidFill>
              </a:rPr>
            </a:br>
            <a:r>
              <a:rPr lang="en-US" sz="5400" b="1" dirty="0">
                <a:solidFill>
                  <a:srgbClr val="FFFF00"/>
                </a:solidFill>
              </a:rPr>
              <a:t>ML Application of Probability </a:t>
            </a:r>
            <a:br>
              <a:rPr lang="en-US" sz="5400" b="1" dirty="0">
                <a:solidFill>
                  <a:srgbClr val="FFFF00"/>
                </a:solidFill>
              </a:rPr>
            </a:br>
            <a:r>
              <a:rPr lang="en-US" sz="5400" b="1" dirty="0">
                <a:solidFill>
                  <a:srgbClr val="FFFF00"/>
                </a:solidFill>
              </a:rPr>
              <a:t> </a:t>
            </a:r>
            <a:r>
              <a:rPr lang="en-US" sz="4000" b="1" dirty="0">
                <a:solidFill>
                  <a:srgbClr val="FFC000"/>
                </a:solidFill>
              </a:rPr>
              <a:t>. Regression, </a:t>
            </a:r>
            <a:br>
              <a:rPr lang="en-US" sz="4000" b="1" dirty="0">
                <a:solidFill>
                  <a:srgbClr val="FFC000"/>
                </a:solidFill>
              </a:rPr>
            </a:br>
            <a:r>
              <a:rPr lang="en-US" sz="4000" b="1" dirty="0">
                <a:solidFill>
                  <a:srgbClr val="FFC000"/>
                </a:solidFill>
              </a:rPr>
              <a:t> . Classification and</a:t>
            </a:r>
            <a:br>
              <a:rPr lang="en-US" sz="4000" b="1" dirty="0">
                <a:solidFill>
                  <a:srgbClr val="FFC000"/>
                </a:solidFill>
              </a:rPr>
            </a:br>
            <a:r>
              <a:rPr lang="en-US" sz="4000" b="1" dirty="0">
                <a:solidFill>
                  <a:srgbClr val="FFC000"/>
                </a:solidFill>
              </a:rPr>
              <a:t> . Clustering</a:t>
            </a:r>
            <a:r>
              <a:rPr lang="en-US" sz="4000" b="1" dirty="0">
                <a:solidFill>
                  <a:srgbClr val="FFFF00"/>
                </a:solidFill>
              </a:rPr>
              <a:t> </a:t>
            </a:r>
            <a:endParaRPr lang="en-US" sz="4000" b="1" dirty="0">
              <a:solidFill>
                <a:srgbClr val="FFC000"/>
              </a:solidFill>
            </a:endParaRPr>
          </a:p>
        </p:txBody>
      </p:sp>
      <p:pic>
        <p:nvPicPr>
          <p:cNvPr id="5" name="Picture 4">
            <a:extLst>
              <a:ext uri="{FF2B5EF4-FFF2-40B4-BE49-F238E27FC236}">
                <a16:creationId xmlns:a16="http://schemas.microsoft.com/office/drawing/2014/main" id="{46C9B85B-70C1-5148-A47F-E0EE4EF2FECA}"/>
              </a:ext>
            </a:extLst>
          </p:cNvPr>
          <p:cNvPicPr>
            <a:picLocks noChangeAspect="1"/>
          </p:cNvPicPr>
          <p:nvPr/>
        </p:nvPicPr>
        <p:blipFill>
          <a:blip r:embed="rId3"/>
          <a:stretch>
            <a:fillRect/>
          </a:stretch>
        </p:blipFill>
        <p:spPr>
          <a:xfrm>
            <a:off x="8108182" y="4038986"/>
            <a:ext cx="2025967" cy="1452580"/>
          </a:xfrm>
          <a:prstGeom prst="rect">
            <a:avLst/>
          </a:prstGeom>
        </p:spPr>
      </p:pic>
      <p:pic>
        <p:nvPicPr>
          <p:cNvPr id="7" name="Picture 6">
            <a:extLst>
              <a:ext uri="{FF2B5EF4-FFF2-40B4-BE49-F238E27FC236}">
                <a16:creationId xmlns:a16="http://schemas.microsoft.com/office/drawing/2014/main" id="{EC6D83E1-8AD8-AB44-92F1-64778E3B76D3}"/>
              </a:ext>
            </a:extLst>
          </p:cNvPr>
          <p:cNvPicPr>
            <a:picLocks noChangeAspect="1"/>
          </p:cNvPicPr>
          <p:nvPr/>
        </p:nvPicPr>
        <p:blipFill>
          <a:blip r:embed="rId4"/>
          <a:stretch>
            <a:fillRect/>
          </a:stretch>
        </p:blipFill>
        <p:spPr>
          <a:xfrm>
            <a:off x="9144000" y="1378987"/>
            <a:ext cx="1980299" cy="1716259"/>
          </a:xfrm>
          <a:prstGeom prst="rect">
            <a:avLst/>
          </a:prstGeom>
          <a:solidFill>
            <a:schemeClr val="bg2"/>
          </a:solidFill>
        </p:spPr>
      </p:pic>
    </p:spTree>
    <p:extLst>
      <p:ext uri="{BB962C8B-B14F-4D97-AF65-F5344CB8AC3E}">
        <p14:creationId xmlns:p14="http://schemas.microsoft.com/office/powerpoint/2010/main" val="381776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241625"/>
            <a:ext cx="10082948" cy="508000"/>
          </a:xfrm>
        </p:spPr>
        <p:txBody>
          <a:bodyPr/>
          <a:lstStyle/>
          <a:p>
            <a:r>
              <a:rPr lang="en-US" b="1" dirty="0">
                <a:latin typeface="IBM Plex Sans" charset="0"/>
                <a:ea typeface="IBM Plex Sans" charset="0"/>
                <a:cs typeface="IBM Plex Sans" charset="0"/>
              </a:rPr>
              <a:t>Joint, Marginal and Conditional Measurement</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6</a:t>
            </a:fld>
            <a:endParaRPr lang="en-US"/>
          </a:p>
        </p:txBody>
      </p:sp>
      <p:grpSp>
        <p:nvGrpSpPr>
          <p:cNvPr id="54" name="Group 53"/>
          <p:cNvGrpSpPr/>
          <p:nvPr/>
        </p:nvGrpSpPr>
        <p:grpSpPr>
          <a:xfrm>
            <a:off x="7920236" y="4540747"/>
            <a:ext cx="636806" cy="1110963"/>
            <a:chOff x="209473" y="1334242"/>
            <a:chExt cx="636806" cy="1110963"/>
          </a:xfrm>
        </p:grpSpPr>
        <p:sp>
          <p:nvSpPr>
            <p:cNvPr id="28" name="TextBox 27"/>
            <p:cNvSpPr txBox="1"/>
            <p:nvPr/>
          </p:nvSpPr>
          <p:spPr>
            <a:xfrm>
              <a:off x="209473" y="1334242"/>
              <a:ext cx="636805" cy="369332"/>
            </a:xfrm>
            <a:prstGeom prst="rect">
              <a:avLst/>
            </a:prstGeom>
            <a:noFill/>
          </p:spPr>
          <p:txBody>
            <a:bodyPr wrap="square" rtlCol="0">
              <a:spAutoFit/>
            </a:bodyPr>
            <a:lstStyle/>
            <a:p>
              <a:r>
                <a:rPr lang="en-US" b="1" dirty="0">
                  <a:solidFill>
                    <a:srgbClr val="0000FF"/>
                  </a:solidFill>
                </a:rPr>
                <a:t>y1</a:t>
              </a:r>
            </a:p>
          </p:txBody>
        </p:sp>
        <p:sp>
          <p:nvSpPr>
            <p:cNvPr id="30" name="TextBox 29"/>
            <p:cNvSpPr txBox="1"/>
            <p:nvPr/>
          </p:nvSpPr>
          <p:spPr>
            <a:xfrm>
              <a:off x="209474" y="2075873"/>
              <a:ext cx="636805" cy="369332"/>
            </a:xfrm>
            <a:prstGeom prst="rect">
              <a:avLst/>
            </a:prstGeom>
            <a:noFill/>
          </p:spPr>
          <p:txBody>
            <a:bodyPr wrap="square" rtlCol="0">
              <a:spAutoFit/>
            </a:bodyPr>
            <a:lstStyle/>
            <a:p>
              <a:r>
                <a:rPr lang="en-US" b="1" dirty="0">
                  <a:solidFill>
                    <a:srgbClr val="0000FF"/>
                  </a:solidFill>
                </a:rPr>
                <a:t>y2</a:t>
              </a:r>
            </a:p>
          </p:txBody>
        </p:sp>
      </p:grpSp>
      <p:grpSp>
        <p:nvGrpSpPr>
          <p:cNvPr id="53" name="Group 52"/>
          <p:cNvGrpSpPr/>
          <p:nvPr/>
        </p:nvGrpSpPr>
        <p:grpSpPr>
          <a:xfrm>
            <a:off x="1058411" y="927995"/>
            <a:ext cx="4823614" cy="391844"/>
            <a:chOff x="1067822" y="760431"/>
            <a:chExt cx="4823614" cy="391844"/>
          </a:xfrm>
        </p:grpSpPr>
        <p:sp>
          <p:nvSpPr>
            <p:cNvPr id="31" name="TextBox 30"/>
            <p:cNvSpPr txBox="1"/>
            <p:nvPr/>
          </p:nvSpPr>
          <p:spPr>
            <a:xfrm>
              <a:off x="5410711" y="782943"/>
              <a:ext cx="480725" cy="369332"/>
            </a:xfrm>
            <a:prstGeom prst="rect">
              <a:avLst/>
            </a:prstGeom>
            <a:noFill/>
          </p:spPr>
          <p:txBody>
            <a:bodyPr wrap="square" rtlCol="0">
              <a:spAutoFit/>
            </a:bodyPr>
            <a:lstStyle/>
            <a:p>
              <a:r>
                <a:rPr lang="en-US" b="1" dirty="0">
                  <a:solidFill>
                    <a:srgbClr val="008000"/>
                  </a:solidFill>
                </a:rPr>
                <a:t>x6</a:t>
              </a:r>
            </a:p>
          </p:txBody>
        </p:sp>
        <p:sp>
          <p:nvSpPr>
            <p:cNvPr id="32" name="TextBox 31"/>
            <p:cNvSpPr txBox="1"/>
            <p:nvPr/>
          </p:nvSpPr>
          <p:spPr>
            <a:xfrm>
              <a:off x="4527814" y="760431"/>
              <a:ext cx="480725" cy="369332"/>
            </a:xfrm>
            <a:prstGeom prst="rect">
              <a:avLst/>
            </a:prstGeom>
            <a:noFill/>
          </p:spPr>
          <p:txBody>
            <a:bodyPr wrap="square" rtlCol="0">
              <a:spAutoFit/>
            </a:bodyPr>
            <a:lstStyle/>
            <a:p>
              <a:r>
                <a:rPr lang="en-US" b="1" dirty="0">
                  <a:solidFill>
                    <a:srgbClr val="008000"/>
                  </a:solidFill>
                </a:rPr>
                <a:t>x5</a:t>
              </a:r>
            </a:p>
          </p:txBody>
        </p:sp>
        <p:sp>
          <p:nvSpPr>
            <p:cNvPr id="33" name="TextBox 32"/>
            <p:cNvSpPr txBox="1"/>
            <p:nvPr/>
          </p:nvSpPr>
          <p:spPr>
            <a:xfrm>
              <a:off x="3738607" y="764252"/>
              <a:ext cx="480725" cy="369332"/>
            </a:xfrm>
            <a:prstGeom prst="rect">
              <a:avLst/>
            </a:prstGeom>
            <a:noFill/>
          </p:spPr>
          <p:txBody>
            <a:bodyPr wrap="square" rtlCol="0">
              <a:spAutoFit/>
            </a:bodyPr>
            <a:lstStyle/>
            <a:p>
              <a:r>
                <a:rPr lang="en-US" b="1" dirty="0">
                  <a:solidFill>
                    <a:srgbClr val="008000"/>
                  </a:solidFill>
                </a:rPr>
                <a:t>x4</a:t>
              </a:r>
            </a:p>
          </p:txBody>
        </p:sp>
        <p:sp>
          <p:nvSpPr>
            <p:cNvPr id="34" name="TextBox 33"/>
            <p:cNvSpPr txBox="1"/>
            <p:nvPr/>
          </p:nvSpPr>
          <p:spPr>
            <a:xfrm>
              <a:off x="2872484" y="764252"/>
              <a:ext cx="480725" cy="369332"/>
            </a:xfrm>
            <a:prstGeom prst="rect">
              <a:avLst/>
            </a:prstGeom>
            <a:noFill/>
          </p:spPr>
          <p:txBody>
            <a:bodyPr wrap="square" rtlCol="0">
              <a:spAutoFit/>
            </a:bodyPr>
            <a:lstStyle/>
            <a:p>
              <a:r>
                <a:rPr lang="en-US" b="1" dirty="0">
                  <a:solidFill>
                    <a:srgbClr val="008000"/>
                  </a:solidFill>
                </a:rPr>
                <a:t>x3</a:t>
              </a:r>
            </a:p>
          </p:txBody>
        </p:sp>
        <p:sp>
          <p:nvSpPr>
            <p:cNvPr id="35" name="TextBox 34"/>
            <p:cNvSpPr txBox="1"/>
            <p:nvPr/>
          </p:nvSpPr>
          <p:spPr>
            <a:xfrm>
              <a:off x="1943967" y="765418"/>
              <a:ext cx="480725" cy="369332"/>
            </a:xfrm>
            <a:prstGeom prst="rect">
              <a:avLst/>
            </a:prstGeom>
            <a:noFill/>
          </p:spPr>
          <p:txBody>
            <a:bodyPr wrap="square" rtlCol="0">
              <a:spAutoFit/>
            </a:bodyPr>
            <a:lstStyle/>
            <a:p>
              <a:r>
                <a:rPr lang="en-US" b="1" dirty="0">
                  <a:solidFill>
                    <a:srgbClr val="008000"/>
                  </a:solidFill>
                </a:rPr>
                <a:t>x2</a:t>
              </a:r>
            </a:p>
          </p:txBody>
        </p:sp>
        <p:sp>
          <p:nvSpPr>
            <p:cNvPr id="36" name="TextBox 35"/>
            <p:cNvSpPr txBox="1"/>
            <p:nvPr/>
          </p:nvSpPr>
          <p:spPr>
            <a:xfrm>
              <a:off x="1067822" y="771382"/>
              <a:ext cx="480725" cy="369332"/>
            </a:xfrm>
            <a:prstGeom prst="rect">
              <a:avLst/>
            </a:prstGeom>
            <a:noFill/>
          </p:spPr>
          <p:txBody>
            <a:bodyPr wrap="square" rtlCol="0">
              <a:spAutoFit/>
            </a:bodyPr>
            <a:lstStyle/>
            <a:p>
              <a:r>
                <a:rPr lang="en-US" b="1" dirty="0">
                  <a:solidFill>
                    <a:srgbClr val="008000"/>
                  </a:solidFill>
                </a:rPr>
                <a:t>x1</a:t>
              </a:r>
            </a:p>
          </p:txBody>
        </p:sp>
      </p:grpSp>
      <p:grpSp>
        <p:nvGrpSpPr>
          <p:cNvPr id="249" name="Group 248"/>
          <p:cNvGrpSpPr/>
          <p:nvPr/>
        </p:nvGrpSpPr>
        <p:grpSpPr>
          <a:xfrm>
            <a:off x="8712995" y="1293114"/>
            <a:ext cx="924017" cy="1584378"/>
            <a:chOff x="8744997" y="1271541"/>
            <a:chExt cx="924017" cy="1584378"/>
          </a:xfrm>
        </p:grpSpPr>
        <p:sp>
          <p:nvSpPr>
            <p:cNvPr id="5" name="Rectangle 4"/>
            <p:cNvSpPr/>
            <p:nvPr/>
          </p:nvSpPr>
          <p:spPr>
            <a:xfrm>
              <a:off x="8744997" y="1271541"/>
              <a:ext cx="924017"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7" name="Straight Connector 6"/>
            <p:cNvCxnSpPr>
              <a:stCxn id="5" idx="1"/>
              <a:endCxn id="5" idx="3"/>
            </p:cNvCxnSpPr>
            <p:nvPr/>
          </p:nvCxnSpPr>
          <p:spPr>
            <a:xfrm>
              <a:off x="8744997" y="2063730"/>
              <a:ext cx="924017"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76" name="Group 75"/>
          <p:cNvGrpSpPr/>
          <p:nvPr/>
        </p:nvGrpSpPr>
        <p:grpSpPr>
          <a:xfrm>
            <a:off x="1299950" y="1464549"/>
            <a:ext cx="4361504" cy="1148577"/>
            <a:chOff x="1211938" y="1389867"/>
            <a:chExt cx="4361504" cy="1148577"/>
          </a:xfrm>
        </p:grpSpPr>
        <p:sp>
          <p:nvSpPr>
            <p:cNvPr id="56" name="Oval 55"/>
            <p:cNvSpPr/>
            <p:nvPr/>
          </p:nvSpPr>
          <p:spPr>
            <a:xfrm>
              <a:off x="1211938" y="2224571"/>
              <a:ext cx="162731" cy="149599"/>
            </a:xfrm>
            <a:prstGeom prst="ellipse">
              <a:avLst/>
            </a:prstGeom>
            <a:solidFill>
              <a:srgbClr val="FEBE39"/>
            </a:solidFill>
            <a:ln>
              <a:solidFill>
                <a:schemeClr val="bg1"/>
              </a:solidFill>
            </a:ln>
          </p:spPr>
          <p:txBody>
            <a:bodyPr/>
            <a:lstStyle/>
            <a:p>
              <a:endParaRPr lang="en-US"/>
            </a:p>
          </p:txBody>
        </p:sp>
        <p:sp>
          <p:nvSpPr>
            <p:cNvPr id="58" name="Oval 57"/>
            <p:cNvSpPr/>
            <p:nvPr/>
          </p:nvSpPr>
          <p:spPr>
            <a:xfrm>
              <a:off x="1996335" y="1514693"/>
              <a:ext cx="162731" cy="149599"/>
            </a:xfrm>
            <a:prstGeom prst="ellipse">
              <a:avLst/>
            </a:prstGeom>
            <a:solidFill>
              <a:srgbClr val="FEBE39"/>
            </a:solidFill>
            <a:ln>
              <a:solidFill>
                <a:schemeClr val="bg1"/>
              </a:solidFill>
            </a:ln>
          </p:spPr>
          <p:txBody>
            <a:bodyPr/>
            <a:lstStyle/>
            <a:p>
              <a:endParaRPr lang="en-US"/>
            </a:p>
          </p:txBody>
        </p:sp>
        <p:sp>
          <p:nvSpPr>
            <p:cNvPr id="59" name="Oval 58"/>
            <p:cNvSpPr/>
            <p:nvPr/>
          </p:nvSpPr>
          <p:spPr>
            <a:xfrm>
              <a:off x="1840048" y="1681023"/>
              <a:ext cx="162731" cy="149599"/>
            </a:xfrm>
            <a:prstGeom prst="ellipse">
              <a:avLst/>
            </a:prstGeom>
            <a:solidFill>
              <a:srgbClr val="FEBE39"/>
            </a:solidFill>
            <a:ln>
              <a:solidFill>
                <a:schemeClr val="bg1"/>
              </a:solidFill>
            </a:ln>
          </p:spPr>
          <p:txBody>
            <a:bodyPr/>
            <a:lstStyle/>
            <a:p>
              <a:endParaRPr lang="en-US"/>
            </a:p>
          </p:txBody>
        </p:sp>
        <p:sp>
          <p:nvSpPr>
            <p:cNvPr id="60" name="Oval 59"/>
            <p:cNvSpPr/>
            <p:nvPr/>
          </p:nvSpPr>
          <p:spPr>
            <a:xfrm>
              <a:off x="3738607" y="2299370"/>
              <a:ext cx="162731" cy="149599"/>
            </a:xfrm>
            <a:prstGeom prst="ellipse">
              <a:avLst/>
            </a:prstGeom>
            <a:solidFill>
              <a:srgbClr val="FEBE39"/>
            </a:solidFill>
            <a:ln>
              <a:solidFill>
                <a:schemeClr val="bg1"/>
              </a:solidFill>
            </a:ln>
          </p:spPr>
          <p:txBody>
            <a:bodyPr/>
            <a:lstStyle/>
            <a:p>
              <a:endParaRPr lang="en-US"/>
            </a:p>
          </p:txBody>
        </p:sp>
        <p:sp>
          <p:nvSpPr>
            <p:cNvPr id="61" name="Oval 60"/>
            <p:cNvSpPr/>
            <p:nvPr/>
          </p:nvSpPr>
          <p:spPr>
            <a:xfrm>
              <a:off x="2999825" y="2295606"/>
              <a:ext cx="162731" cy="149599"/>
            </a:xfrm>
            <a:prstGeom prst="ellipse">
              <a:avLst/>
            </a:prstGeom>
            <a:solidFill>
              <a:srgbClr val="FEBE39"/>
            </a:solidFill>
            <a:ln>
              <a:solidFill>
                <a:schemeClr val="bg1"/>
              </a:solidFill>
            </a:ln>
          </p:spPr>
          <p:txBody>
            <a:bodyPr/>
            <a:lstStyle/>
            <a:p>
              <a:endParaRPr lang="en-US"/>
            </a:p>
          </p:txBody>
        </p:sp>
        <p:sp>
          <p:nvSpPr>
            <p:cNvPr id="62" name="Oval 61"/>
            <p:cNvSpPr/>
            <p:nvPr/>
          </p:nvSpPr>
          <p:spPr>
            <a:xfrm>
              <a:off x="3846003" y="2116800"/>
              <a:ext cx="162731" cy="149599"/>
            </a:xfrm>
            <a:prstGeom prst="ellipse">
              <a:avLst/>
            </a:prstGeom>
            <a:solidFill>
              <a:srgbClr val="FEBE39"/>
            </a:solidFill>
            <a:ln>
              <a:solidFill>
                <a:schemeClr val="bg1"/>
              </a:solidFill>
            </a:ln>
          </p:spPr>
          <p:txBody>
            <a:bodyPr/>
            <a:lstStyle/>
            <a:p>
              <a:endParaRPr lang="en-US"/>
            </a:p>
          </p:txBody>
        </p:sp>
        <p:sp>
          <p:nvSpPr>
            <p:cNvPr id="63" name="Oval 62"/>
            <p:cNvSpPr/>
            <p:nvPr/>
          </p:nvSpPr>
          <p:spPr>
            <a:xfrm>
              <a:off x="4825045" y="2388845"/>
              <a:ext cx="162731" cy="149599"/>
            </a:xfrm>
            <a:prstGeom prst="ellipse">
              <a:avLst/>
            </a:prstGeom>
            <a:solidFill>
              <a:srgbClr val="FEBE39"/>
            </a:solidFill>
            <a:ln>
              <a:solidFill>
                <a:schemeClr val="bg1"/>
              </a:solidFill>
            </a:ln>
          </p:spPr>
          <p:txBody>
            <a:bodyPr/>
            <a:lstStyle/>
            <a:p>
              <a:endParaRPr lang="en-US"/>
            </a:p>
          </p:txBody>
        </p:sp>
        <p:sp>
          <p:nvSpPr>
            <p:cNvPr id="64" name="Oval 63"/>
            <p:cNvSpPr/>
            <p:nvPr/>
          </p:nvSpPr>
          <p:spPr>
            <a:xfrm>
              <a:off x="4487616" y="2149171"/>
              <a:ext cx="162731" cy="149599"/>
            </a:xfrm>
            <a:prstGeom prst="ellipse">
              <a:avLst/>
            </a:prstGeom>
            <a:solidFill>
              <a:srgbClr val="FEBE39"/>
            </a:solidFill>
            <a:ln>
              <a:solidFill>
                <a:schemeClr val="bg1"/>
              </a:solidFill>
            </a:ln>
          </p:spPr>
          <p:txBody>
            <a:bodyPr/>
            <a:lstStyle/>
            <a:p>
              <a:endParaRPr lang="en-US"/>
            </a:p>
          </p:txBody>
        </p:sp>
        <p:sp>
          <p:nvSpPr>
            <p:cNvPr id="65" name="Oval 64"/>
            <p:cNvSpPr/>
            <p:nvPr/>
          </p:nvSpPr>
          <p:spPr>
            <a:xfrm>
              <a:off x="4532928" y="2388845"/>
              <a:ext cx="162731" cy="149599"/>
            </a:xfrm>
            <a:prstGeom prst="ellipse">
              <a:avLst/>
            </a:prstGeom>
            <a:solidFill>
              <a:srgbClr val="FEBE39"/>
            </a:solidFill>
            <a:ln>
              <a:solidFill>
                <a:schemeClr val="bg1"/>
              </a:solidFill>
            </a:ln>
          </p:spPr>
          <p:txBody>
            <a:bodyPr/>
            <a:lstStyle/>
            <a:p>
              <a:endParaRPr lang="en-US"/>
            </a:p>
          </p:txBody>
        </p:sp>
        <p:sp>
          <p:nvSpPr>
            <p:cNvPr id="66" name="Oval 65"/>
            <p:cNvSpPr/>
            <p:nvPr/>
          </p:nvSpPr>
          <p:spPr>
            <a:xfrm>
              <a:off x="4735803" y="2158628"/>
              <a:ext cx="162731" cy="149599"/>
            </a:xfrm>
            <a:prstGeom prst="ellipse">
              <a:avLst/>
            </a:prstGeom>
            <a:solidFill>
              <a:srgbClr val="FEBE39"/>
            </a:solidFill>
            <a:ln>
              <a:solidFill>
                <a:schemeClr val="bg1"/>
              </a:solidFill>
            </a:ln>
          </p:spPr>
          <p:txBody>
            <a:bodyPr/>
            <a:lstStyle/>
            <a:p>
              <a:endParaRPr lang="en-US"/>
            </a:p>
          </p:txBody>
        </p:sp>
        <p:sp>
          <p:nvSpPr>
            <p:cNvPr id="67" name="Oval 66"/>
            <p:cNvSpPr/>
            <p:nvPr/>
          </p:nvSpPr>
          <p:spPr>
            <a:xfrm>
              <a:off x="4008734" y="2308227"/>
              <a:ext cx="162731" cy="149599"/>
            </a:xfrm>
            <a:prstGeom prst="ellipse">
              <a:avLst/>
            </a:prstGeom>
            <a:solidFill>
              <a:srgbClr val="FEBE39"/>
            </a:solidFill>
            <a:ln>
              <a:solidFill>
                <a:schemeClr val="bg1"/>
              </a:solidFill>
            </a:ln>
          </p:spPr>
          <p:txBody>
            <a:bodyPr/>
            <a:lstStyle/>
            <a:p>
              <a:endParaRPr lang="en-US"/>
            </a:p>
          </p:txBody>
        </p:sp>
        <p:sp>
          <p:nvSpPr>
            <p:cNvPr id="68" name="Oval 67"/>
            <p:cNvSpPr/>
            <p:nvPr/>
          </p:nvSpPr>
          <p:spPr>
            <a:xfrm>
              <a:off x="3846003" y="1389867"/>
              <a:ext cx="162731" cy="149599"/>
            </a:xfrm>
            <a:prstGeom prst="ellipse">
              <a:avLst/>
            </a:prstGeom>
            <a:solidFill>
              <a:srgbClr val="FEBE39"/>
            </a:solidFill>
            <a:ln>
              <a:solidFill>
                <a:schemeClr val="bg1"/>
              </a:solidFill>
            </a:ln>
          </p:spPr>
          <p:txBody>
            <a:bodyPr/>
            <a:lstStyle/>
            <a:p>
              <a:endParaRPr lang="en-US"/>
            </a:p>
          </p:txBody>
        </p:sp>
        <p:sp>
          <p:nvSpPr>
            <p:cNvPr id="69" name="Oval 68"/>
            <p:cNvSpPr/>
            <p:nvPr/>
          </p:nvSpPr>
          <p:spPr>
            <a:xfrm>
              <a:off x="3683272" y="1618717"/>
              <a:ext cx="162731" cy="149599"/>
            </a:xfrm>
            <a:prstGeom prst="ellipse">
              <a:avLst/>
            </a:prstGeom>
            <a:solidFill>
              <a:srgbClr val="FEBE39"/>
            </a:solidFill>
            <a:ln>
              <a:solidFill>
                <a:schemeClr val="bg1"/>
              </a:solidFill>
            </a:ln>
          </p:spPr>
          <p:txBody>
            <a:bodyPr/>
            <a:lstStyle/>
            <a:p>
              <a:endParaRPr lang="en-US"/>
            </a:p>
          </p:txBody>
        </p:sp>
        <p:sp>
          <p:nvSpPr>
            <p:cNvPr id="70" name="Oval 69"/>
            <p:cNvSpPr/>
            <p:nvPr/>
          </p:nvSpPr>
          <p:spPr>
            <a:xfrm>
              <a:off x="3981220" y="1681023"/>
              <a:ext cx="162731" cy="149599"/>
            </a:xfrm>
            <a:prstGeom prst="ellipse">
              <a:avLst/>
            </a:prstGeom>
            <a:solidFill>
              <a:srgbClr val="FEBE39"/>
            </a:solidFill>
            <a:ln>
              <a:solidFill>
                <a:schemeClr val="bg1"/>
              </a:solidFill>
            </a:ln>
          </p:spPr>
          <p:txBody>
            <a:bodyPr/>
            <a:lstStyle/>
            <a:p>
              <a:endParaRPr lang="en-US"/>
            </a:p>
          </p:txBody>
        </p:sp>
        <p:sp>
          <p:nvSpPr>
            <p:cNvPr id="72" name="Oval 71"/>
            <p:cNvSpPr/>
            <p:nvPr/>
          </p:nvSpPr>
          <p:spPr>
            <a:xfrm>
              <a:off x="5410711" y="1389867"/>
              <a:ext cx="162731" cy="149599"/>
            </a:xfrm>
            <a:prstGeom prst="ellipse">
              <a:avLst/>
            </a:prstGeom>
            <a:solidFill>
              <a:srgbClr val="FEBE39"/>
            </a:solidFill>
            <a:ln>
              <a:solidFill>
                <a:schemeClr val="bg1"/>
              </a:solidFill>
            </a:ln>
          </p:spPr>
          <p:txBody>
            <a:bodyPr/>
            <a:lstStyle/>
            <a:p>
              <a:endParaRPr lang="en-US"/>
            </a:p>
          </p:txBody>
        </p:sp>
      </p:grpSp>
      <p:grpSp>
        <p:nvGrpSpPr>
          <p:cNvPr id="77" name="Group 76"/>
          <p:cNvGrpSpPr/>
          <p:nvPr/>
        </p:nvGrpSpPr>
        <p:grpSpPr>
          <a:xfrm>
            <a:off x="998679" y="1285984"/>
            <a:ext cx="5162986" cy="1603069"/>
            <a:chOff x="846279" y="1133584"/>
            <a:chExt cx="5162986" cy="1603069"/>
          </a:xfrm>
        </p:grpSpPr>
        <p:sp>
          <p:nvSpPr>
            <p:cNvPr id="78" name="Rectangle 77"/>
            <p:cNvSpPr/>
            <p:nvPr/>
          </p:nvSpPr>
          <p:spPr>
            <a:xfrm>
              <a:off x="846279" y="1152275"/>
              <a:ext cx="5162986"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79" name="Straight Connector 78"/>
            <p:cNvCxnSpPr>
              <a:stCxn id="78" idx="1"/>
            </p:cNvCxnSpPr>
            <p:nvPr/>
          </p:nvCxnSpPr>
          <p:spPr>
            <a:xfrm>
              <a:off x="846279" y="1944464"/>
              <a:ext cx="516298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546201" y="1165369"/>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636510" y="114071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529132"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332454"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231102" y="113358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64" name="Group 163"/>
          <p:cNvGrpSpPr/>
          <p:nvPr/>
        </p:nvGrpSpPr>
        <p:grpSpPr>
          <a:xfrm>
            <a:off x="992668" y="4760349"/>
            <a:ext cx="5162986" cy="794529"/>
            <a:chOff x="975998" y="3827665"/>
            <a:chExt cx="5162986" cy="794529"/>
          </a:xfrm>
        </p:grpSpPr>
        <p:sp>
          <p:nvSpPr>
            <p:cNvPr id="86" name="Rectangle 85"/>
            <p:cNvSpPr/>
            <p:nvPr/>
          </p:nvSpPr>
          <p:spPr>
            <a:xfrm>
              <a:off x="975998" y="3846356"/>
              <a:ext cx="5162986" cy="77583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88" name="Straight Connector 87"/>
            <p:cNvCxnSpPr/>
            <p:nvPr/>
          </p:nvCxnSpPr>
          <p:spPr>
            <a:xfrm>
              <a:off x="2675920" y="3859450"/>
              <a:ext cx="0" cy="76274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766229" y="3834795"/>
              <a:ext cx="0" cy="787399"/>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658851" y="3846356"/>
              <a:ext cx="0" cy="77583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62173" y="3846356"/>
              <a:ext cx="0" cy="77583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5360821" y="3827665"/>
              <a:ext cx="0" cy="794529"/>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02" name="Group 201"/>
          <p:cNvGrpSpPr/>
          <p:nvPr/>
        </p:nvGrpSpPr>
        <p:grpSpPr>
          <a:xfrm>
            <a:off x="8788540" y="1371003"/>
            <a:ext cx="774735" cy="1428600"/>
            <a:chOff x="8810509" y="1334242"/>
            <a:chExt cx="774735" cy="1428600"/>
          </a:xfrm>
        </p:grpSpPr>
        <p:sp>
          <p:nvSpPr>
            <p:cNvPr id="71" name="Oval 70"/>
            <p:cNvSpPr/>
            <p:nvPr/>
          </p:nvSpPr>
          <p:spPr>
            <a:xfrm>
              <a:off x="9062634" y="1334242"/>
              <a:ext cx="162731" cy="149599"/>
            </a:xfrm>
            <a:prstGeom prst="ellipse">
              <a:avLst/>
            </a:prstGeom>
            <a:solidFill>
              <a:srgbClr val="FEBE39"/>
            </a:solidFill>
            <a:ln>
              <a:solidFill>
                <a:schemeClr val="bg1"/>
              </a:solidFill>
            </a:ln>
          </p:spPr>
          <p:txBody>
            <a:bodyPr/>
            <a:lstStyle/>
            <a:p>
              <a:endParaRPr lang="en-US"/>
            </a:p>
          </p:txBody>
        </p:sp>
        <p:sp>
          <p:nvSpPr>
            <p:cNvPr id="73" name="Oval 72"/>
            <p:cNvSpPr/>
            <p:nvPr/>
          </p:nvSpPr>
          <p:spPr>
            <a:xfrm>
              <a:off x="9125640" y="1606223"/>
              <a:ext cx="162731" cy="149599"/>
            </a:xfrm>
            <a:prstGeom prst="ellipse">
              <a:avLst/>
            </a:prstGeom>
            <a:solidFill>
              <a:srgbClr val="FEBE39"/>
            </a:solidFill>
            <a:ln>
              <a:solidFill>
                <a:schemeClr val="bg1"/>
              </a:solidFill>
            </a:ln>
          </p:spPr>
          <p:txBody>
            <a:bodyPr/>
            <a:lstStyle/>
            <a:p>
              <a:endParaRPr lang="en-US"/>
            </a:p>
          </p:txBody>
        </p:sp>
        <p:sp>
          <p:nvSpPr>
            <p:cNvPr id="74" name="Oval 73"/>
            <p:cNvSpPr/>
            <p:nvPr/>
          </p:nvSpPr>
          <p:spPr>
            <a:xfrm>
              <a:off x="8899903" y="1823228"/>
              <a:ext cx="162731" cy="149599"/>
            </a:xfrm>
            <a:prstGeom prst="ellipse">
              <a:avLst/>
            </a:prstGeom>
            <a:solidFill>
              <a:srgbClr val="FEBE39"/>
            </a:solidFill>
            <a:ln>
              <a:solidFill>
                <a:schemeClr val="bg1"/>
              </a:solidFill>
            </a:ln>
          </p:spPr>
          <p:txBody>
            <a:bodyPr/>
            <a:lstStyle/>
            <a:p>
              <a:endParaRPr lang="en-US"/>
            </a:p>
          </p:txBody>
        </p:sp>
        <p:sp>
          <p:nvSpPr>
            <p:cNvPr id="75" name="Oval 74"/>
            <p:cNvSpPr/>
            <p:nvPr/>
          </p:nvSpPr>
          <p:spPr>
            <a:xfrm>
              <a:off x="8810509" y="2119021"/>
              <a:ext cx="162731" cy="149599"/>
            </a:xfrm>
            <a:prstGeom prst="ellipse">
              <a:avLst/>
            </a:prstGeom>
            <a:solidFill>
              <a:srgbClr val="FEBE39"/>
            </a:solidFill>
            <a:ln>
              <a:solidFill>
                <a:schemeClr val="bg1"/>
              </a:solidFill>
            </a:ln>
          </p:spPr>
          <p:txBody>
            <a:bodyPr/>
            <a:lstStyle/>
            <a:p>
              <a:endParaRPr lang="en-US"/>
            </a:p>
          </p:txBody>
        </p:sp>
        <p:sp>
          <p:nvSpPr>
            <p:cNvPr id="111" name="Oval 110"/>
            <p:cNvSpPr/>
            <p:nvPr/>
          </p:nvSpPr>
          <p:spPr>
            <a:xfrm>
              <a:off x="9341148" y="1409041"/>
              <a:ext cx="162731" cy="149599"/>
            </a:xfrm>
            <a:prstGeom prst="ellipse">
              <a:avLst/>
            </a:prstGeom>
            <a:solidFill>
              <a:srgbClr val="FEBE39"/>
            </a:solidFill>
            <a:ln>
              <a:solidFill>
                <a:schemeClr val="bg1"/>
              </a:solidFill>
            </a:ln>
          </p:spPr>
          <p:txBody>
            <a:bodyPr/>
            <a:lstStyle/>
            <a:p>
              <a:endParaRPr lang="en-US"/>
            </a:p>
          </p:txBody>
        </p:sp>
        <p:sp>
          <p:nvSpPr>
            <p:cNvPr id="112" name="Oval 111"/>
            <p:cNvSpPr/>
            <p:nvPr/>
          </p:nvSpPr>
          <p:spPr>
            <a:xfrm>
              <a:off x="8858274" y="1589492"/>
              <a:ext cx="162731" cy="149599"/>
            </a:xfrm>
            <a:prstGeom prst="ellipse">
              <a:avLst/>
            </a:prstGeom>
            <a:solidFill>
              <a:srgbClr val="FEBE39"/>
            </a:solidFill>
            <a:ln>
              <a:solidFill>
                <a:schemeClr val="bg1"/>
              </a:solidFill>
            </a:ln>
          </p:spPr>
          <p:txBody>
            <a:bodyPr/>
            <a:lstStyle/>
            <a:p>
              <a:endParaRPr lang="en-US"/>
            </a:p>
          </p:txBody>
        </p:sp>
        <p:sp>
          <p:nvSpPr>
            <p:cNvPr id="113" name="Oval 112"/>
            <p:cNvSpPr/>
            <p:nvPr/>
          </p:nvSpPr>
          <p:spPr>
            <a:xfrm>
              <a:off x="9422513" y="1589492"/>
              <a:ext cx="162731" cy="149599"/>
            </a:xfrm>
            <a:prstGeom prst="ellipse">
              <a:avLst/>
            </a:prstGeom>
            <a:solidFill>
              <a:srgbClr val="FEBE39"/>
            </a:solidFill>
            <a:ln>
              <a:solidFill>
                <a:schemeClr val="bg1"/>
              </a:solidFill>
            </a:ln>
          </p:spPr>
          <p:txBody>
            <a:bodyPr/>
            <a:lstStyle/>
            <a:p>
              <a:endParaRPr lang="en-US"/>
            </a:p>
          </p:txBody>
        </p:sp>
        <p:sp>
          <p:nvSpPr>
            <p:cNvPr id="115" name="Oval 114"/>
            <p:cNvSpPr/>
            <p:nvPr/>
          </p:nvSpPr>
          <p:spPr>
            <a:xfrm>
              <a:off x="8810509" y="1348726"/>
              <a:ext cx="162731" cy="149599"/>
            </a:xfrm>
            <a:prstGeom prst="ellipse">
              <a:avLst/>
            </a:prstGeom>
            <a:solidFill>
              <a:srgbClr val="FEBE39"/>
            </a:solidFill>
            <a:ln>
              <a:solidFill>
                <a:schemeClr val="bg1"/>
              </a:solidFill>
            </a:ln>
          </p:spPr>
          <p:txBody>
            <a:bodyPr/>
            <a:lstStyle/>
            <a:p>
              <a:endParaRPr lang="en-US"/>
            </a:p>
          </p:txBody>
        </p:sp>
        <p:sp>
          <p:nvSpPr>
            <p:cNvPr id="116" name="Oval 115"/>
            <p:cNvSpPr/>
            <p:nvPr/>
          </p:nvSpPr>
          <p:spPr>
            <a:xfrm>
              <a:off x="9125640" y="2613243"/>
              <a:ext cx="162731" cy="149599"/>
            </a:xfrm>
            <a:prstGeom prst="ellipse">
              <a:avLst/>
            </a:prstGeom>
            <a:solidFill>
              <a:srgbClr val="FEBE39"/>
            </a:solidFill>
            <a:ln>
              <a:solidFill>
                <a:schemeClr val="bg1"/>
              </a:solidFill>
            </a:ln>
          </p:spPr>
          <p:txBody>
            <a:bodyPr/>
            <a:lstStyle/>
            <a:p>
              <a:endParaRPr lang="en-US"/>
            </a:p>
          </p:txBody>
        </p:sp>
        <p:sp>
          <p:nvSpPr>
            <p:cNvPr id="117" name="Oval 116"/>
            <p:cNvSpPr/>
            <p:nvPr/>
          </p:nvSpPr>
          <p:spPr>
            <a:xfrm>
              <a:off x="9097460" y="2121637"/>
              <a:ext cx="162731" cy="149599"/>
            </a:xfrm>
            <a:prstGeom prst="ellipse">
              <a:avLst/>
            </a:prstGeom>
            <a:solidFill>
              <a:srgbClr val="FEBE39"/>
            </a:solidFill>
            <a:ln>
              <a:solidFill>
                <a:schemeClr val="bg1"/>
              </a:solidFill>
            </a:ln>
          </p:spPr>
          <p:txBody>
            <a:bodyPr/>
            <a:lstStyle/>
            <a:p>
              <a:endParaRPr lang="en-US"/>
            </a:p>
          </p:txBody>
        </p:sp>
        <p:sp>
          <p:nvSpPr>
            <p:cNvPr id="118" name="Oval 117"/>
            <p:cNvSpPr/>
            <p:nvPr/>
          </p:nvSpPr>
          <p:spPr>
            <a:xfrm>
              <a:off x="9341147" y="2119021"/>
              <a:ext cx="162731" cy="149599"/>
            </a:xfrm>
            <a:prstGeom prst="ellipse">
              <a:avLst/>
            </a:prstGeom>
            <a:solidFill>
              <a:srgbClr val="FEBE39"/>
            </a:solidFill>
            <a:ln>
              <a:solidFill>
                <a:schemeClr val="bg1"/>
              </a:solidFill>
            </a:ln>
          </p:spPr>
          <p:txBody>
            <a:bodyPr/>
            <a:lstStyle/>
            <a:p>
              <a:endParaRPr lang="en-US"/>
            </a:p>
          </p:txBody>
        </p:sp>
        <p:sp>
          <p:nvSpPr>
            <p:cNvPr id="119" name="Oval 118"/>
            <p:cNvSpPr/>
            <p:nvPr/>
          </p:nvSpPr>
          <p:spPr>
            <a:xfrm>
              <a:off x="8810509" y="2370405"/>
              <a:ext cx="162731" cy="149599"/>
            </a:xfrm>
            <a:prstGeom prst="ellipse">
              <a:avLst/>
            </a:prstGeom>
            <a:solidFill>
              <a:srgbClr val="FEBE39"/>
            </a:solidFill>
            <a:ln>
              <a:solidFill>
                <a:schemeClr val="bg1"/>
              </a:solidFill>
            </a:ln>
          </p:spPr>
          <p:txBody>
            <a:bodyPr/>
            <a:lstStyle/>
            <a:p>
              <a:endParaRPr lang="en-US"/>
            </a:p>
          </p:txBody>
        </p:sp>
        <p:sp>
          <p:nvSpPr>
            <p:cNvPr id="120" name="Oval 119"/>
            <p:cNvSpPr/>
            <p:nvPr/>
          </p:nvSpPr>
          <p:spPr>
            <a:xfrm>
              <a:off x="9103188" y="2370405"/>
              <a:ext cx="162731" cy="149599"/>
            </a:xfrm>
            <a:prstGeom prst="ellipse">
              <a:avLst/>
            </a:prstGeom>
            <a:solidFill>
              <a:srgbClr val="FEBE39"/>
            </a:solidFill>
            <a:ln>
              <a:solidFill>
                <a:schemeClr val="bg1"/>
              </a:solidFill>
            </a:ln>
          </p:spPr>
          <p:txBody>
            <a:bodyPr/>
            <a:lstStyle/>
            <a:p>
              <a:endParaRPr lang="en-US"/>
            </a:p>
          </p:txBody>
        </p:sp>
        <p:sp>
          <p:nvSpPr>
            <p:cNvPr id="121" name="Oval 120"/>
            <p:cNvSpPr/>
            <p:nvPr/>
          </p:nvSpPr>
          <p:spPr>
            <a:xfrm>
              <a:off x="9369736" y="2385466"/>
              <a:ext cx="162731" cy="149599"/>
            </a:xfrm>
            <a:prstGeom prst="ellipse">
              <a:avLst/>
            </a:prstGeom>
            <a:solidFill>
              <a:srgbClr val="FEBE39"/>
            </a:solidFill>
            <a:ln>
              <a:solidFill>
                <a:schemeClr val="bg1"/>
              </a:solidFill>
            </a:ln>
          </p:spPr>
          <p:txBody>
            <a:bodyPr/>
            <a:lstStyle/>
            <a:p>
              <a:endParaRPr lang="en-US"/>
            </a:p>
          </p:txBody>
        </p:sp>
        <p:sp>
          <p:nvSpPr>
            <p:cNvPr id="122" name="Oval 121"/>
            <p:cNvSpPr/>
            <p:nvPr/>
          </p:nvSpPr>
          <p:spPr>
            <a:xfrm>
              <a:off x="8819662" y="2613243"/>
              <a:ext cx="162731" cy="149599"/>
            </a:xfrm>
            <a:prstGeom prst="ellipse">
              <a:avLst/>
            </a:prstGeom>
            <a:solidFill>
              <a:srgbClr val="FEBE39"/>
            </a:solidFill>
            <a:ln>
              <a:solidFill>
                <a:schemeClr val="bg1"/>
              </a:solidFill>
            </a:ln>
          </p:spPr>
          <p:txBody>
            <a:bodyPr/>
            <a:lstStyle/>
            <a:p>
              <a:endParaRPr lang="en-US"/>
            </a:p>
          </p:txBody>
        </p:sp>
        <p:sp>
          <p:nvSpPr>
            <p:cNvPr id="123" name="Oval 122"/>
            <p:cNvSpPr/>
            <p:nvPr/>
          </p:nvSpPr>
          <p:spPr>
            <a:xfrm>
              <a:off x="9369736" y="2613243"/>
              <a:ext cx="162731" cy="149599"/>
            </a:xfrm>
            <a:prstGeom prst="ellipse">
              <a:avLst/>
            </a:prstGeom>
            <a:solidFill>
              <a:srgbClr val="FEBE39"/>
            </a:solidFill>
            <a:ln>
              <a:solidFill>
                <a:schemeClr val="bg1"/>
              </a:solidFill>
            </a:ln>
          </p:spPr>
          <p:txBody>
            <a:bodyPr/>
            <a:lstStyle/>
            <a:p>
              <a:endParaRPr lang="en-US"/>
            </a:p>
          </p:txBody>
        </p:sp>
      </p:grpSp>
      <p:grpSp>
        <p:nvGrpSpPr>
          <p:cNvPr id="201" name="Group 200"/>
          <p:cNvGrpSpPr/>
          <p:nvPr/>
        </p:nvGrpSpPr>
        <p:grpSpPr>
          <a:xfrm>
            <a:off x="1288393" y="4824337"/>
            <a:ext cx="4593632" cy="659453"/>
            <a:chOff x="1211938" y="3915196"/>
            <a:chExt cx="4593632" cy="659453"/>
          </a:xfrm>
        </p:grpSpPr>
        <p:sp>
          <p:nvSpPr>
            <p:cNvPr id="114" name="Oval 113"/>
            <p:cNvSpPr/>
            <p:nvPr/>
          </p:nvSpPr>
          <p:spPr>
            <a:xfrm>
              <a:off x="1211938" y="4204718"/>
              <a:ext cx="162731" cy="149599"/>
            </a:xfrm>
            <a:prstGeom prst="ellipse">
              <a:avLst/>
            </a:prstGeom>
            <a:solidFill>
              <a:srgbClr val="FEBE39"/>
            </a:solidFill>
            <a:ln>
              <a:solidFill>
                <a:schemeClr val="bg1"/>
              </a:solidFill>
            </a:ln>
          </p:spPr>
          <p:txBody>
            <a:bodyPr/>
            <a:lstStyle/>
            <a:p>
              <a:endParaRPr lang="en-US"/>
            </a:p>
          </p:txBody>
        </p:sp>
        <p:sp>
          <p:nvSpPr>
            <p:cNvPr id="124" name="Oval 123"/>
            <p:cNvSpPr/>
            <p:nvPr/>
          </p:nvSpPr>
          <p:spPr>
            <a:xfrm>
              <a:off x="1996335" y="4279517"/>
              <a:ext cx="162731" cy="149599"/>
            </a:xfrm>
            <a:prstGeom prst="ellipse">
              <a:avLst/>
            </a:prstGeom>
            <a:solidFill>
              <a:srgbClr val="FEBE39"/>
            </a:solidFill>
            <a:ln>
              <a:solidFill>
                <a:schemeClr val="bg1"/>
              </a:solidFill>
            </a:ln>
          </p:spPr>
          <p:txBody>
            <a:bodyPr/>
            <a:lstStyle/>
            <a:p>
              <a:endParaRPr lang="en-US"/>
            </a:p>
          </p:txBody>
        </p:sp>
        <p:sp>
          <p:nvSpPr>
            <p:cNvPr id="175" name="Oval 174"/>
            <p:cNvSpPr/>
            <p:nvPr/>
          </p:nvSpPr>
          <p:spPr>
            <a:xfrm>
              <a:off x="2196141" y="4064795"/>
              <a:ext cx="162731" cy="149599"/>
            </a:xfrm>
            <a:prstGeom prst="ellipse">
              <a:avLst/>
            </a:prstGeom>
            <a:solidFill>
              <a:srgbClr val="FEBE39"/>
            </a:solidFill>
            <a:ln>
              <a:solidFill>
                <a:schemeClr val="bg1"/>
              </a:solidFill>
            </a:ln>
          </p:spPr>
          <p:txBody>
            <a:bodyPr/>
            <a:lstStyle/>
            <a:p>
              <a:endParaRPr lang="en-US"/>
            </a:p>
          </p:txBody>
        </p:sp>
        <p:sp>
          <p:nvSpPr>
            <p:cNvPr id="176" name="Oval 175"/>
            <p:cNvSpPr/>
            <p:nvPr/>
          </p:nvSpPr>
          <p:spPr>
            <a:xfrm>
              <a:off x="3068608" y="4229021"/>
              <a:ext cx="162731" cy="149599"/>
            </a:xfrm>
            <a:prstGeom prst="ellipse">
              <a:avLst/>
            </a:prstGeom>
            <a:solidFill>
              <a:srgbClr val="FEBE39"/>
            </a:solidFill>
            <a:ln>
              <a:solidFill>
                <a:schemeClr val="bg1"/>
              </a:solidFill>
            </a:ln>
          </p:spPr>
          <p:txBody>
            <a:bodyPr/>
            <a:lstStyle/>
            <a:p>
              <a:endParaRPr lang="en-US"/>
            </a:p>
          </p:txBody>
        </p:sp>
        <p:sp>
          <p:nvSpPr>
            <p:cNvPr id="177" name="Oval 176"/>
            <p:cNvSpPr/>
            <p:nvPr/>
          </p:nvSpPr>
          <p:spPr>
            <a:xfrm>
              <a:off x="3783866" y="3915196"/>
              <a:ext cx="162731" cy="149599"/>
            </a:xfrm>
            <a:prstGeom prst="ellipse">
              <a:avLst/>
            </a:prstGeom>
            <a:solidFill>
              <a:srgbClr val="FEBE39"/>
            </a:solidFill>
            <a:ln>
              <a:solidFill>
                <a:schemeClr val="bg1"/>
              </a:solidFill>
            </a:ln>
          </p:spPr>
          <p:txBody>
            <a:bodyPr/>
            <a:lstStyle/>
            <a:p>
              <a:endParaRPr lang="en-US"/>
            </a:p>
          </p:txBody>
        </p:sp>
        <p:sp>
          <p:nvSpPr>
            <p:cNvPr id="178" name="Oval 177"/>
            <p:cNvSpPr/>
            <p:nvPr/>
          </p:nvSpPr>
          <p:spPr>
            <a:xfrm>
              <a:off x="4008734" y="3915196"/>
              <a:ext cx="162731" cy="149599"/>
            </a:xfrm>
            <a:prstGeom prst="ellipse">
              <a:avLst/>
            </a:prstGeom>
            <a:solidFill>
              <a:srgbClr val="FEBE39"/>
            </a:solidFill>
            <a:ln>
              <a:solidFill>
                <a:schemeClr val="bg1"/>
              </a:solidFill>
            </a:ln>
          </p:spPr>
          <p:txBody>
            <a:bodyPr/>
            <a:lstStyle/>
            <a:p>
              <a:endParaRPr lang="en-US"/>
            </a:p>
          </p:txBody>
        </p:sp>
        <p:sp>
          <p:nvSpPr>
            <p:cNvPr id="179" name="Oval 178"/>
            <p:cNvSpPr/>
            <p:nvPr/>
          </p:nvSpPr>
          <p:spPr>
            <a:xfrm>
              <a:off x="3846003" y="4154221"/>
              <a:ext cx="162731" cy="149599"/>
            </a:xfrm>
            <a:prstGeom prst="ellipse">
              <a:avLst/>
            </a:prstGeom>
            <a:solidFill>
              <a:srgbClr val="FEBE39"/>
            </a:solidFill>
            <a:ln>
              <a:solidFill>
                <a:schemeClr val="bg1"/>
              </a:solidFill>
            </a:ln>
          </p:spPr>
          <p:txBody>
            <a:bodyPr/>
            <a:lstStyle/>
            <a:p>
              <a:endParaRPr lang="en-US"/>
            </a:p>
          </p:txBody>
        </p:sp>
        <p:sp>
          <p:nvSpPr>
            <p:cNvPr id="180" name="Oval 179"/>
            <p:cNvSpPr/>
            <p:nvPr/>
          </p:nvSpPr>
          <p:spPr>
            <a:xfrm>
              <a:off x="4093883" y="4146518"/>
              <a:ext cx="162731" cy="149599"/>
            </a:xfrm>
            <a:prstGeom prst="ellipse">
              <a:avLst/>
            </a:prstGeom>
            <a:solidFill>
              <a:srgbClr val="FEBE39"/>
            </a:solidFill>
            <a:ln>
              <a:solidFill>
                <a:schemeClr val="bg1"/>
              </a:solidFill>
            </a:ln>
          </p:spPr>
          <p:txBody>
            <a:bodyPr/>
            <a:lstStyle/>
            <a:p>
              <a:endParaRPr lang="en-US"/>
            </a:p>
          </p:txBody>
        </p:sp>
        <p:sp>
          <p:nvSpPr>
            <p:cNvPr id="181" name="Oval 180"/>
            <p:cNvSpPr/>
            <p:nvPr/>
          </p:nvSpPr>
          <p:spPr>
            <a:xfrm>
              <a:off x="3783866" y="4354317"/>
              <a:ext cx="162731" cy="149599"/>
            </a:xfrm>
            <a:prstGeom prst="ellipse">
              <a:avLst/>
            </a:prstGeom>
            <a:solidFill>
              <a:srgbClr val="FEBE39"/>
            </a:solidFill>
            <a:ln>
              <a:solidFill>
                <a:schemeClr val="bg1"/>
              </a:solidFill>
            </a:ln>
          </p:spPr>
          <p:txBody>
            <a:bodyPr/>
            <a:lstStyle/>
            <a:p>
              <a:endParaRPr lang="en-US"/>
            </a:p>
          </p:txBody>
        </p:sp>
        <p:sp>
          <p:nvSpPr>
            <p:cNvPr id="182" name="Oval 181"/>
            <p:cNvSpPr/>
            <p:nvPr/>
          </p:nvSpPr>
          <p:spPr>
            <a:xfrm>
              <a:off x="4095109" y="4425050"/>
              <a:ext cx="162731" cy="149599"/>
            </a:xfrm>
            <a:prstGeom prst="ellipse">
              <a:avLst/>
            </a:prstGeom>
            <a:solidFill>
              <a:srgbClr val="FEBE39"/>
            </a:solidFill>
            <a:ln>
              <a:solidFill>
                <a:schemeClr val="bg1"/>
              </a:solidFill>
            </a:ln>
          </p:spPr>
          <p:txBody>
            <a:bodyPr/>
            <a:lstStyle/>
            <a:p>
              <a:endParaRPr lang="en-US"/>
            </a:p>
          </p:txBody>
        </p:sp>
        <p:sp>
          <p:nvSpPr>
            <p:cNvPr id="183" name="Oval 182"/>
            <p:cNvSpPr/>
            <p:nvPr/>
          </p:nvSpPr>
          <p:spPr>
            <a:xfrm>
              <a:off x="4614293" y="4004622"/>
              <a:ext cx="162731" cy="149599"/>
            </a:xfrm>
            <a:prstGeom prst="ellipse">
              <a:avLst/>
            </a:prstGeom>
            <a:solidFill>
              <a:srgbClr val="FEBE39"/>
            </a:solidFill>
            <a:ln>
              <a:solidFill>
                <a:schemeClr val="bg1"/>
              </a:solidFill>
            </a:ln>
          </p:spPr>
          <p:txBody>
            <a:bodyPr/>
            <a:lstStyle/>
            <a:p>
              <a:endParaRPr lang="en-US"/>
            </a:p>
          </p:txBody>
        </p:sp>
        <p:sp>
          <p:nvSpPr>
            <p:cNvPr id="184" name="Oval 183"/>
            <p:cNvSpPr/>
            <p:nvPr/>
          </p:nvSpPr>
          <p:spPr>
            <a:xfrm>
              <a:off x="4906410" y="4004622"/>
              <a:ext cx="162731" cy="149599"/>
            </a:xfrm>
            <a:prstGeom prst="ellipse">
              <a:avLst/>
            </a:prstGeom>
            <a:solidFill>
              <a:srgbClr val="FEBE39"/>
            </a:solidFill>
            <a:ln>
              <a:solidFill>
                <a:schemeClr val="bg1"/>
              </a:solidFill>
            </a:ln>
          </p:spPr>
          <p:txBody>
            <a:bodyPr/>
            <a:lstStyle/>
            <a:p>
              <a:endParaRPr lang="en-US"/>
            </a:p>
          </p:txBody>
        </p:sp>
        <p:sp>
          <p:nvSpPr>
            <p:cNvPr id="185" name="Oval 184"/>
            <p:cNvSpPr/>
            <p:nvPr/>
          </p:nvSpPr>
          <p:spPr>
            <a:xfrm>
              <a:off x="4654437" y="4236957"/>
              <a:ext cx="162731" cy="149599"/>
            </a:xfrm>
            <a:prstGeom prst="ellipse">
              <a:avLst/>
            </a:prstGeom>
            <a:solidFill>
              <a:srgbClr val="FEBE39"/>
            </a:solidFill>
            <a:ln>
              <a:solidFill>
                <a:schemeClr val="bg1"/>
              </a:solidFill>
            </a:ln>
          </p:spPr>
          <p:txBody>
            <a:bodyPr/>
            <a:lstStyle/>
            <a:p>
              <a:endParaRPr lang="en-US"/>
            </a:p>
          </p:txBody>
        </p:sp>
        <p:sp>
          <p:nvSpPr>
            <p:cNvPr id="186" name="Oval 185"/>
            <p:cNvSpPr/>
            <p:nvPr/>
          </p:nvSpPr>
          <p:spPr>
            <a:xfrm>
              <a:off x="4927173" y="4311756"/>
              <a:ext cx="162731" cy="149599"/>
            </a:xfrm>
            <a:prstGeom prst="ellipse">
              <a:avLst/>
            </a:prstGeom>
            <a:solidFill>
              <a:srgbClr val="FEBE39"/>
            </a:solidFill>
            <a:ln>
              <a:solidFill>
                <a:schemeClr val="bg1"/>
              </a:solidFill>
            </a:ln>
          </p:spPr>
          <p:txBody>
            <a:bodyPr/>
            <a:lstStyle/>
            <a:p>
              <a:endParaRPr lang="en-US"/>
            </a:p>
          </p:txBody>
        </p:sp>
        <p:sp>
          <p:nvSpPr>
            <p:cNvPr id="187" name="Oval 186"/>
            <p:cNvSpPr/>
            <p:nvPr/>
          </p:nvSpPr>
          <p:spPr>
            <a:xfrm>
              <a:off x="5642839" y="4139594"/>
              <a:ext cx="162731" cy="149599"/>
            </a:xfrm>
            <a:prstGeom prst="ellipse">
              <a:avLst/>
            </a:prstGeom>
            <a:solidFill>
              <a:srgbClr val="FEBE39"/>
            </a:solidFill>
            <a:ln>
              <a:solidFill>
                <a:schemeClr val="bg1"/>
              </a:solidFill>
            </a:ln>
          </p:spPr>
          <p:txBody>
            <a:bodyPr/>
            <a:lstStyle/>
            <a:p>
              <a:endParaRPr lang="en-US"/>
            </a:p>
          </p:txBody>
        </p:sp>
      </p:grpSp>
      <p:grpSp>
        <p:nvGrpSpPr>
          <p:cNvPr id="191" name="Group 190"/>
          <p:cNvGrpSpPr/>
          <p:nvPr/>
        </p:nvGrpSpPr>
        <p:grpSpPr>
          <a:xfrm>
            <a:off x="593747" y="1539466"/>
            <a:ext cx="636806" cy="1110963"/>
            <a:chOff x="209473" y="1334242"/>
            <a:chExt cx="636806" cy="1110963"/>
          </a:xfrm>
        </p:grpSpPr>
        <p:sp>
          <p:nvSpPr>
            <p:cNvPr id="192" name="TextBox 191"/>
            <p:cNvSpPr txBox="1"/>
            <p:nvPr/>
          </p:nvSpPr>
          <p:spPr>
            <a:xfrm>
              <a:off x="209473" y="1334242"/>
              <a:ext cx="636805" cy="369332"/>
            </a:xfrm>
            <a:prstGeom prst="rect">
              <a:avLst/>
            </a:prstGeom>
            <a:noFill/>
          </p:spPr>
          <p:txBody>
            <a:bodyPr wrap="square" rtlCol="0">
              <a:spAutoFit/>
            </a:bodyPr>
            <a:lstStyle/>
            <a:p>
              <a:r>
                <a:rPr lang="en-US" b="1" dirty="0">
                  <a:solidFill>
                    <a:srgbClr val="0000FF"/>
                  </a:solidFill>
                </a:rPr>
                <a:t>y1</a:t>
              </a:r>
            </a:p>
          </p:txBody>
        </p:sp>
        <p:sp>
          <p:nvSpPr>
            <p:cNvPr id="193" name="TextBox 192"/>
            <p:cNvSpPr txBox="1"/>
            <p:nvPr/>
          </p:nvSpPr>
          <p:spPr>
            <a:xfrm>
              <a:off x="209474" y="2075873"/>
              <a:ext cx="636805" cy="369332"/>
            </a:xfrm>
            <a:prstGeom prst="rect">
              <a:avLst/>
            </a:prstGeom>
            <a:noFill/>
          </p:spPr>
          <p:txBody>
            <a:bodyPr wrap="square" rtlCol="0">
              <a:spAutoFit/>
            </a:bodyPr>
            <a:lstStyle/>
            <a:p>
              <a:r>
                <a:rPr lang="en-US" b="1" dirty="0">
                  <a:solidFill>
                    <a:srgbClr val="0000FF"/>
                  </a:solidFill>
                </a:rPr>
                <a:t>y2</a:t>
              </a:r>
            </a:p>
          </p:txBody>
        </p:sp>
      </p:grpSp>
      <p:grpSp>
        <p:nvGrpSpPr>
          <p:cNvPr id="194" name="Group 193"/>
          <p:cNvGrpSpPr/>
          <p:nvPr/>
        </p:nvGrpSpPr>
        <p:grpSpPr>
          <a:xfrm>
            <a:off x="1230552" y="4350535"/>
            <a:ext cx="4823614" cy="391844"/>
            <a:chOff x="1067822" y="760431"/>
            <a:chExt cx="4823614" cy="391844"/>
          </a:xfrm>
        </p:grpSpPr>
        <p:sp>
          <p:nvSpPr>
            <p:cNvPr id="195" name="TextBox 194"/>
            <p:cNvSpPr txBox="1"/>
            <p:nvPr/>
          </p:nvSpPr>
          <p:spPr>
            <a:xfrm>
              <a:off x="5410711" y="782943"/>
              <a:ext cx="480725" cy="369332"/>
            </a:xfrm>
            <a:prstGeom prst="rect">
              <a:avLst/>
            </a:prstGeom>
            <a:noFill/>
          </p:spPr>
          <p:txBody>
            <a:bodyPr wrap="square" rtlCol="0">
              <a:spAutoFit/>
            </a:bodyPr>
            <a:lstStyle/>
            <a:p>
              <a:r>
                <a:rPr lang="en-US" b="1" dirty="0">
                  <a:solidFill>
                    <a:srgbClr val="008000"/>
                  </a:solidFill>
                </a:rPr>
                <a:t>x6</a:t>
              </a:r>
            </a:p>
          </p:txBody>
        </p:sp>
        <p:sp>
          <p:nvSpPr>
            <p:cNvPr id="196" name="TextBox 195"/>
            <p:cNvSpPr txBox="1"/>
            <p:nvPr/>
          </p:nvSpPr>
          <p:spPr>
            <a:xfrm>
              <a:off x="4527814" y="760431"/>
              <a:ext cx="480725" cy="369332"/>
            </a:xfrm>
            <a:prstGeom prst="rect">
              <a:avLst/>
            </a:prstGeom>
            <a:noFill/>
          </p:spPr>
          <p:txBody>
            <a:bodyPr wrap="square" rtlCol="0">
              <a:spAutoFit/>
            </a:bodyPr>
            <a:lstStyle/>
            <a:p>
              <a:r>
                <a:rPr lang="en-US" b="1" dirty="0">
                  <a:solidFill>
                    <a:srgbClr val="008000"/>
                  </a:solidFill>
                </a:rPr>
                <a:t>x5</a:t>
              </a:r>
            </a:p>
          </p:txBody>
        </p:sp>
        <p:sp>
          <p:nvSpPr>
            <p:cNvPr id="197" name="TextBox 196"/>
            <p:cNvSpPr txBox="1"/>
            <p:nvPr/>
          </p:nvSpPr>
          <p:spPr>
            <a:xfrm>
              <a:off x="3738607" y="764252"/>
              <a:ext cx="480725" cy="369332"/>
            </a:xfrm>
            <a:prstGeom prst="rect">
              <a:avLst/>
            </a:prstGeom>
            <a:noFill/>
          </p:spPr>
          <p:txBody>
            <a:bodyPr wrap="square" rtlCol="0">
              <a:spAutoFit/>
            </a:bodyPr>
            <a:lstStyle/>
            <a:p>
              <a:r>
                <a:rPr lang="en-US" b="1" dirty="0">
                  <a:solidFill>
                    <a:srgbClr val="008000"/>
                  </a:solidFill>
                </a:rPr>
                <a:t>x4</a:t>
              </a:r>
            </a:p>
          </p:txBody>
        </p:sp>
        <p:sp>
          <p:nvSpPr>
            <p:cNvPr id="198" name="TextBox 197"/>
            <p:cNvSpPr txBox="1"/>
            <p:nvPr/>
          </p:nvSpPr>
          <p:spPr>
            <a:xfrm>
              <a:off x="2872484" y="764252"/>
              <a:ext cx="480725" cy="369332"/>
            </a:xfrm>
            <a:prstGeom prst="rect">
              <a:avLst/>
            </a:prstGeom>
            <a:noFill/>
          </p:spPr>
          <p:txBody>
            <a:bodyPr wrap="square" rtlCol="0">
              <a:spAutoFit/>
            </a:bodyPr>
            <a:lstStyle/>
            <a:p>
              <a:r>
                <a:rPr lang="en-US" b="1" dirty="0">
                  <a:solidFill>
                    <a:srgbClr val="008000"/>
                  </a:solidFill>
                </a:rPr>
                <a:t>x3</a:t>
              </a:r>
            </a:p>
          </p:txBody>
        </p:sp>
        <p:sp>
          <p:nvSpPr>
            <p:cNvPr id="199" name="TextBox 198"/>
            <p:cNvSpPr txBox="1"/>
            <p:nvPr/>
          </p:nvSpPr>
          <p:spPr>
            <a:xfrm>
              <a:off x="1943967" y="765418"/>
              <a:ext cx="480725" cy="369332"/>
            </a:xfrm>
            <a:prstGeom prst="rect">
              <a:avLst/>
            </a:prstGeom>
            <a:noFill/>
          </p:spPr>
          <p:txBody>
            <a:bodyPr wrap="square" rtlCol="0">
              <a:spAutoFit/>
            </a:bodyPr>
            <a:lstStyle/>
            <a:p>
              <a:r>
                <a:rPr lang="en-US" b="1" dirty="0">
                  <a:solidFill>
                    <a:srgbClr val="008000"/>
                  </a:solidFill>
                </a:rPr>
                <a:t>x2</a:t>
              </a:r>
            </a:p>
          </p:txBody>
        </p:sp>
        <p:sp>
          <p:nvSpPr>
            <p:cNvPr id="200" name="TextBox 199"/>
            <p:cNvSpPr txBox="1"/>
            <p:nvPr/>
          </p:nvSpPr>
          <p:spPr>
            <a:xfrm>
              <a:off x="1067822" y="771382"/>
              <a:ext cx="480725" cy="369332"/>
            </a:xfrm>
            <a:prstGeom prst="rect">
              <a:avLst/>
            </a:prstGeom>
            <a:noFill/>
          </p:spPr>
          <p:txBody>
            <a:bodyPr wrap="square" rtlCol="0">
              <a:spAutoFit/>
            </a:bodyPr>
            <a:lstStyle/>
            <a:p>
              <a:r>
                <a:rPr lang="en-US" b="1" dirty="0">
                  <a:solidFill>
                    <a:srgbClr val="008000"/>
                  </a:solidFill>
                </a:rPr>
                <a:t>x1</a:t>
              </a:r>
            </a:p>
          </p:txBody>
        </p:sp>
      </p:grpSp>
      <p:grpSp>
        <p:nvGrpSpPr>
          <p:cNvPr id="217" name="Group 216"/>
          <p:cNvGrpSpPr/>
          <p:nvPr/>
        </p:nvGrpSpPr>
        <p:grpSpPr>
          <a:xfrm rot="5400000">
            <a:off x="2930042" y="3547745"/>
            <a:ext cx="1793154" cy="449582"/>
            <a:chOff x="6380549" y="1614148"/>
            <a:chExt cx="1793154" cy="449582"/>
          </a:xfrm>
        </p:grpSpPr>
        <p:cxnSp>
          <p:nvCxnSpPr>
            <p:cNvPr id="208" name="Straight Arrow Connector 207"/>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6" name="TextBox 215"/>
            <p:cNvSpPr txBox="1"/>
            <p:nvPr/>
          </p:nvSpPr>
          <p:spPr>
            <a:xfrm>
              <a:off x="6380549" y="1614148"/>
              <a:ext cx="1673410" cy="369332"/>
            </a:xfrm>
            <a:prstGeom prst="rect">
              <a:avLst/>
            </a:prstGeom>
            <a:noFill/>
          </p:spPr>
          <p:txBody>
            <a:bodyPr wrap="square" rtlCol="0">
              <a:spAutoFit/>
            </a:bodyPr>
            <a:lstStyle/>
            <a:p>
              <a:r>
                <a:rPr lang="en-US" dirty="0"/>
                <a:t>Column Sum</a:t>
              </a:r>
            </a:p>
          </p:txBody>
        </p:sp>
      </p:grpSp>
      <p:grpSp>
        <p:nvGrpSpPr>
          <p:cNvPr id="218" name="Group 217"/>
          <p:cNvGrpSpPr/>
          <p:nvPr/>
        </p:nvGrpSpPr>
        <p:grpSpPr>
          <a:xfrm>
            <a:off x="6606796" y="1766548"/>
            <a:ext cx="1719307" cy="449582"/>
            <a:chOff x="6454396" y="1614148"/>
            <a:chExt cx="1719307" cy="449582"/>
          </a:xfrm>
        </p:grpSpPr>
        <p:cxnSp>
          <p:nvCxnSpPr>
            <p:cNvPr id="219" name="Straight Arrow Connector 218"/>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a:off x="6611501" y="1614148"/>
              <a:ext cx="1277991" cy="369332"/>
            </a:xfrm>
            <a:prstGeom prst="rect">
              <a:avLst/>
            </a:prstGeom>
            <a:noFill/>
          </p:spPr>
          <p:txBody>
            <a:bodyPr wrap="square" rtlCol="0">
              <a:spAutoFit/>
            </a:bodyPr>
            <a:lstStyle/>
            <a:p>
              <a:r>
                <a:rPr lang="en-US" dirty="0"/>
                <a:t>Row Sum</a:t>
              </a:r>
            </a:p>
          </p:txBody>
        </p:sp>
      </p:grpSp>
      <p:grpSp>
        <p:nvGrpSpPr>
          <p:cNvPr id="250" name="Group 249"/>
          <p:cNvGrpSpPr/>
          <p:nvPr/>
        </p:nvGrpSpPr>
        <p:grpSpPr>
          <a:xfrm>
            <a:off x="8304668" y="4208564"/>
            <a:ext cx="924017" cy="1584378"/>
            <a:chOff x="8304668" y="4208564"/>
            <a:chExt cx="924017" cy="1584378"/>
          </a:xfrm>
        </p:grpSpPr>
        <p:sp>
          <p:nvSpPr>
            <p:cNvPr id="221" name="Rectangle 220"/>
            <p:cNvSpPr/>
            <p:nvPr/>
          </p:nvSpPr>
          <p:spPr>
            <a:xfrm>
              <a:off x="8304668" y="4208564"/>
              <a:ext cx="924017"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222" name="Straight Connector 221"/>
            <p:cNvCxnSpPr>
              <a:stCxn id="221" idx="1"/>
              <a:endCxn id="221" idx="3"/>
            </p:cNvCxnSpPr>
            <p:nvPr/>
          </p:nvCxnSpPr>
          <p:spPr>
            <a:xfrm>
              <a:off x="8304668" y="5000753"/>
              <a:ext cx="924017"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3" name="Group 222"/>
          <p:cNvGrpSpPr/>
          <p:nvPr/>
        </p:nvGrpSpPr>
        <p:grpSpPr>
          <a:xfrm>
            <a:off x="8567008" y="5119851"/>
            <a:ext cx="455410" cy="400983"/>
            <a:chOff x="8810509" y="2119021"/>
            <a:chExt cx="455410" cy="400983"/>
          </a:xfrm>
        </p:grpSpPr>
        <p:sp>
          <p:nvSpPr>
            <p:cNvPr id="227" name="Oval 226"/>
            <p:cNvSpPr/>
            <p:nvPr/>
          </p:nvSpPr>
          <p:spPr>
            <a:xfrm>
              <a:off x="8810509" y="2119021"/>
              <a:ext cx="162731" cy="149599"/>
            </a:xfrm>
            <a:prstGeom prst="ellipse">
              <a:avLst/>
            </a:prstGeom>
            <a:solidFill>
              <a:srgbClr val="FEBE39"/>
            </a:solidFill>
            <a:ln>
              <a:solidFill>
                <a:schemeClr val="bg1"/>
              </a:solidFill>
            </a:ln>
          </p:spPr>
          <p:txBody>
            <a:bodyPr/>
            <a:lstStyle/>
            <a:p>
              <a:endParaRPr lang="en-US"/>
            </a:p>
          </p:txBody>
        </p:sp>
        <p:sp>
          <p:nvSpPr>
            <p:cNvPr id="233" name="Oval 232"/>
            <p:cNvSpPr/>
            <p:nvPr/>
          </p:nvSpPr>
          <p:spPr>
            <a:xfrm>
              <a:off x="9097460" y="2121637"/>
              <a:ext cx="162731" cy="149599"/>
            </a:xfrm>
            <a:prstGeom prst="ellipse">
              <a:avLst/>
            </a:prstGeom>
            <a:solidFill>
              <a:srgbClr val="FEBE39"/>
            </a:solidFill>
            <a:ln>
              <a:solidFill>
                <a:schemeClr val="bg1"/>
              </a:solidFill>
            </a:ln>
          </p:spPr>
          <p:txBody>
            <a:bodyPr/>
            <a:lstStyle/>
            <a:p>
              <a:endParaRPr lang="en-US"/>
            </a:p>
          </p:txBody>
        </p:sp>
        <p:sp>
          <p:nvSpPr>
            <p:cNvPr id="235" name="Oval 234"/>
            <p:cNvSpPr/>
            <p:nvPr/>
          </p:nvSpPr>
          <p:spPr>
            <a:xfrm>
              <a:off x="8810509" y="2370405"/>
              <a:ext cx="162731" cy="149599"/>
            </a:xfrm>
            <a:prstGeom prst="ellipse">
              <a:avLst/>
            </a:prstGeom>
            <a:solidFill>
              <a:srgbClr val="FEBE39"/>
            </a:solidFill>
            <a:ln>
              <a:solidFill>
                <a:schemeClr val="bg1"/>
              </a:solidFill>
            </a:ln>
          </p:spPr>
          <p:txBody>
            <a:bodyPr/>
            <a:lstStyle/>
            <a:p>
              <a:endParaRPr lang="en-US"/>
            </a:p>
          </p:txBody>
        </p:sp>
        <p:sp>
          <p:nvSpPr>
            <p:cNvPr id="236" name="Oval 235"/>
            <p:cNvSpPr/>
            <p:nvPr/>
          </p:nvSpPr>
          <p:spPr>
            <a:xfrm>
              <a:off x="9103188" y="2370405"/>
              <a:ext cx="162731" cy="149599"/>
            </a:xfrm>
            <a:prstGeom prst="ellipse">
              <a:avLst/>
            </a:prstGeom>
            <a:solidFill>
              <a:srgbClr val="FEBE39"/>
            </a:solidFill>
            <a:ln>
              <a:solidFill>
                <a:schemeClr val="bg1"/>
              </a:solidFill>
            </a:ln>
          </p:spPr>
          <p:txBody>
            <a:bodyPr/>
            <a:lstStyle/>
            <a:p>
              <a:endParaRPr lang="en-US"/>
            </a:p>
          </p:txBody>
        </p:sp>
      </p:grpSp>
      <p:grpSp>
        <p:nvGrpSpPr>
          <p:cNvPr id="243" name="Group 242"/>
          <p:cNvGrpSpPr/>
          <p:nvPr/>
        </p:nvGrpSpPr>
        <p:grpSpPr>
          <a:xfrm rot="2220000">
            <a:off x="4735687" y="3818996"/>
            <a:ext cx="4113428" cy="405693"/>
            <a:chOff x="6454396" y="1658037"/>
            <a:chExt cx="1869840" cy="405693"/>
          </a:xfrm>
        </p:grpSpPr>
        <p:cxnSp>
          <p:nvCxnSpPr>
            <p:cNvPr id="244" name="Straight Arrow Connector 243"/>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a:off x="6783469" y="1658037"/>
              <a:ext cx="1540767" cy="369332"/>
            </a:xfrm>
            <a:prstGeom prst="rect">
              <a:avLst/>
            </a:prstGeom>
            <a:noFill/>
          </p:spPr>
          <p:txBody>
            <a:bodyPr wrap="square" rtlCol="0">
              <a:spAutoFit/>
            </a:bodyPr>
            <a:lstStyle/>
            <a:p>
              <a:r>
                <a:rPr lang="en-US" dirty="0"/>
                <a:t>Select Col x5</a:t>
              </a:r>
            </a:p>
          </p:txBody>
        </p:sp>
      </p:grpSp>
      <p:grpSp>
        <p:nvGrpSpPr>
          <p:cNvPr id="246" name="Group 245"/>
          <p:cNvGrpSpPr/>
          <p:nvPr/>
        </p:nvGrpSpPr>
        <p:grpSpPr>
          <a:xfrm>
            <a:off x="8284101" y="1580398"/>
            <a:ext cx="636806" cy="1110963"/>
            <a:chOff x="209473" y="1334242"/>
            <a:chExt cx="636806" cy="1110963"/>
          </a:xfrm>
        </p:grpSpPr>
        <p:sp>
          <p:nvSpPr>
            <p:cNvPr id="247" name="TextBox 246"/>
            <p:cNvSpPr txBox="1"/>
            <p:nvPr/>
          </p:nvSpPr>
          <p:spPr>
            <a:xfrm>
              <a:off x="209473" y="1334242"/>
              <a:ext cx="636805" cy="369332"/>
            </a:xfrm>
            <a:prstGeom prst="rect">
              <a:avLst/>
            </a:prstGeom>
            <a:noFill/>
          </p:spPr>
          <p:txBody>
            <a:bodyPr wrap="square" rtlCol="0">
              <a:spAutoFit/>
            </a:bodyPr>
            <a:lstStyle/>
            <a:p>
              <a:r>
                <a:rPr lang="en-US" b="1" dirty="0">
                  <a:solidFill>
                    <a:srgbClr val="0000FF"/>
                  </a:solidFill>
                </a:rPr>
                <a:t>y1</a:t>
              </a:r>
            </a:p>
          </p:txBody>
        </p:sp>
        <p:sp>
          <p:nvSpPr>
            <p:cNvPr id="248" name="TextBox 247"/>
            <p:cNvSpPr txBox="1"/>
            <p:nvPr/>
          </p:nvSpPr>
          <p:spPr>
            <a:xfrm>
              <a:off x="209474" y="2075873"/>
              <a:ext cx="636805" cy="369332"/>
            </a:xfrm>
            <a:prstGeom prst="rect">
              <a:avLst/>
            </a:prstGeom>
            <a:noFill/>
          </p:spPr>
          <p:txBody>
            <a:bodyPr wrap="square" rtlCol="0">
              <a:spAutoFit/>
            </a:bodyPr>
            <a:lstStyle/>
            <a:p>
              <a:r>
                <a:rPr lang="en-US" b="1" dirty="0">
                  <a:solidFill>
                    <a:srgbClr val="0000FF"/>
                  </a:solidFill>
                </a:rPr>
                <a:t>y2</a:t>
              </a:r>
            </a:p>
          </p:txBody>
        </p:sp>
      </p:grpSp>
    </p:spTree>
    <p:custDataLst>
      <p:tags r:id="rId1"/>
    </p:custDataLst>
    <p:extLst>
      <p:ext uri="{BB962C8B-B14F-4D97-AF65-F5344CB8AC3E}">
        <p14:creationId xmlns:p14="http://schemas.microsoft.com/office/powerpoint/2010/main" val="207711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blinds(horizontal)">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blinds(horizontal)">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blinds(horizontal)">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8"/>
                                        </p:tgtEl>
                                        <p:attrNameLst>
                                          <p:attrName>style.visibility</p:attrName>
                                        </p:attrNameLst>
                                      </p:cBhvr>
                                      <p:to>
                                        <p:strVal val="visible"/>
                                      </p:to>
                                    </p:set>
                                    <p:animEffect transition="in" filter="blinds(horizontal)">
                                      <p:cBhvr>
                                        <p:cTn id="27" dur="500"/>
                                        <p:tgtEl>
                                          <p:spTgt spid="2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blinds(horizontal)">
                                      <p:cBhvr>
                                        <p:cTn id="32" dur="500"/>
                                        <p:tgtEl>
                                          <p:spTgt spid="2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blinds(horizontal)">
                                      <p:cBhvr>
                                        <p:cTn id="37" dur="500"/>
                                        <p:tgtEl>
                                          <p:spTgt spid="24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2"/>
                                        </p:tgtEl>
                                        <p:attrNameLst>
                                          <p:attrName>style.visibility</p:attrName>
                                        </p:attrNameLst>
                                      </p:cBhvr>
                                      <p:to>
                                        <p:strVal val="visible"/>
                                      </p:to>
                                    </p:set>
                                    <p:animEffect transition="in" filter="blinds(horizontal)">
                                      <p:cBhvr>
                                        <p:cTn id="42" dur="500"/>
                                        <p:tgtEl>
                                          <p:spTgt spid="20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7"/>
                                        </p:tgtEl>
                                        <p:attrNameLst>
                                          <p:attrName>style.visibility</p:attrName>
                                        </p:attrNameLst>
                                      </p:cBhvr>
                                      <p:to>
                                        <p:strVal val="visible"/>
                                      </p:to>
                                    </p:set>
                                    <p:animEffect transition="in" filter="blinds(horizontal)">
                                      <p:cBhvr>
                                        <p:cTn id="47" dur="500"/>
                                        <p:tgtEl>
                                          <p:spTgt spid="21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4"/>
                                        </p:tgtEl>
                                        <p:attrNameLst>
                                          <p:attrName>style.visibility</p:attrName>
                                        </p:attrNameLst>
                                      </p:cBhvr>
                                      <p:to>
                                        <p:strVal val="visible"/>
                                      </p:to>
                                    </p:set>
                                    <p:animEffect transition="in" filter="blinds(horizontal)">
                                      <p:cBhvr>
                                        <p:cTn id="52" dur="500"/>
                                        <p:tgtEl>
                                          <p:spTgt spid="19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64"/>
                                        </p:tgtEl>
                                        <p:attrNameLst>
                                          <p:attrName>style.visibility</p:attrName>
                                        </p:attrNameLst>
                                      </p:cBhvr>
                                      <p:to>
                                        <p:strVal val="visible"/>
                                      </p:to>
                                    </p:set>
                                    <p:animEffect transition="in" filter="blinds(horizontal)">
                                      <p:cBhvr>
                                        <p:cTn id="57" dur="500"/>
                                        <p:tgtEl>
                                          <p:spTgt spid="16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01"/>
                                        </p:tgtEl>
                                        <p:attrNameLst>
                                          <p:attrName>style.visibility</p:attrName>
                                        </p:attrNameLst>
                                      </p:cBhvr>
                                      <p:to>
                                        <p:strVal val="visible"/>
                                      </p:to>
                                    </p:set>
                                    <p:animEffect transition="in" filter="blinds(horizontal)">
                                      <p:cBhvr>
                                        <p:cTn id="62" dur="500"/>
                                        <p:tgtEl>
                                          <p:spTgt spid="20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43"/>
                                        </p:tgtEl>
                                        <p:attrNameLst>
                                          <p:attrName>style.visibility</p:attrName>
                                        </p:attrNameLst>
                                      </p:cBhvr>
                                      <p:to>
                                        <p:strVal val="visible"/>
                                      </p:to>
                                    </p:set>
                                    <p:animEffect transition="in" filter="blinds(horizontal)">
                                      <p:cBhvr>
                                        <p:cTn id="67" dur="500"/>
                                        <p:tgtEl>
                                          <p:spTgt spid="24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blinds(horizontal)">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250"/>
                                        </p:tgtEl>
                                        <p:attrNameLst>
                                          <p:attrName>style.visibility</p:attrName>
                                        </p:attrNameLst>
                                      </p:cBhvr>
                                      <p:to>
                                        <p:strVal val="visible"/>
                                      </p:to>
                                    </p:set>
                                    <p:animEffect transition="in" filter="blinds(horizontal)">
                                      <p:cBhvr>
                                        <p:cTn id="77" dur="500"/>
                                        <p:tgtEl>
                                          <p:spTgt spid="25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223"/>
                                        </p:tgtEl>
                                        <p:attrNameLst>
                                          <p:attrName>style.visibility</p:attrName>
                                        </p:attrNameLst>
                                      </p:cBhvr>
                                      <p:to>
                                        <p:strVal val="visible"/>
                                      </p:to>
                                    </p:set>
                                    <p:animEffect transition="in" filter="blinds(horizontal)">
                                      <p:cBhvr>
                                        <p:cTn id="8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dirty="0">
                <a:latin typeface="IBM Plex Sans" charset="0"/>
                <a:ea typeface="IBM Plex Sans" charset="0"/>
                <a:cs typeface="IBM Plex Sans" charset="0"/>
              </a:rPr>
              <a:t> </a:t>
            </a:r>
            <a:r>
              <a:rPr lang="en-US" b="1" dirty="0">
                <a:latin typeface="IBM Plex Sans" charset="0"/>
                <a:ea typeface="IBM Plex Sans" charset="0"/>
                <a:cs typeface="IBM Plex Sans" charset="0"/>
              </a:rPr>
              <a:t>Modelling</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60</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377765" y="1085377"/>
                <a:ext cx="5263980" cy="58747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85750" indent="-285750">
                  <a:buFont typeface="Arial" panose="020B0604020202020204" pitchFamily="34" charset="0"/>
                  <a:buChar char="•"/>
                </a:pPr>
                <a:r>
                  <a:rPr lang="en-US" sz="1800" b="1" dirty="0">
                    <a:solidFill>
                      <a:schemeClr val="accent2">
                        <a:lumMod val="75000"/>
                      </a:schemeClr>
                    </a:solidFill>
                  </a:rPr>
                  <a:t>Using the trick of IID, we can assume that all the dataset is drawn from some PDF, which is characterize with parameter vector </a:t>
                </a:r>
                <a14:m>
                  <m:oMath xmlns:m="http://schemas.openxmlformats.org/officeDocument/2006/math">
                    <m:r>
                      <a:rPr lang="en-US" sz="1800" b="1" i="1">
                        <a:solidFill>
                          <a:schemeClr val="accent2">
                            <a:lumMod val="75000"/>
                          </a:schemeClr>
                        </a:solidFill>
                        <a:latin typeface="Cambria Math" panose="02040503050406030204" pitchFamily="18" charset="0"/>
                      </a:rPr>
                      <m:t>𝜽</m:t>
                    </m:r>
                  </m:oMath>
                </a14:m>
                <a:r>
                  <a:rPr lang="en-US" sz="1800" b="1" dirty="0">
                    <a:solidFill>
                      <a:schemeClr val="accent2">
                        <a:lumMod val="75000"/>
                      </a:schemeClr>
                    </a:solidFill>
                  </a:rPr>
                  <a:t>.</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Using the CPD dependent on </a:t>
                </a:r>
                <a14:m>
                  <m:oMath xmlns:m="http://schemas.openxmlformats.org/officeDocument/2006/math">
                    <m:r>
                      <a:rPr lang="en-US" sz="1800" b="1" i="1">
                        <a:solidFill>
                          <a:schemeClr val="accent2">
                            <a:lumMod val="75000"/>
                          </a:schemeClr>
                        </a:solidFill>
                        <a:latin typeface="Cambria Math" panose="02040503050406030204" pitchFamily="18" charset="0"/>
                      </a:rPr>
                      <m:t>𝜽</m:t>
                    </m:r>
                  </m:oMath>
                </a14:m>
                <a:r>
                  <a:rPr lang="en-US" sz="1800" b="1" dirty="0">
                    <a:solidFill>
                      <a:schemeClr val="accent2">
                        <a:lumMod val="75000"/>
                      </a:schemeClr>
                    </a:solidFill>
                  </a:rPr>
                  <a:t>. We can create graphical model of a sample </a:t>
                </a:r>
                <a14:m>
                  <m:oMath xmlns:m="http://schemas.openxmlformats.org/officeDocument/2006/math">
                    <m:sSub>
                      <m:sSubPr>
                        <m:ctrlPr>
                          <a:rPr lang="en-US" sz="1800" b="1" i="1">
                            <a:solidFill>
                              <a:schemeClr val="accent5">
                                <a:lumMod val="75000"/>
                              </a:schemeClr>
                            </a:solidFill>
                            <a:latin typeface="Cambria Math" panose="02040503050406030204" pitchFamily="18" charset="0"/>
                          </a:rPr>
                        </m:ctrlPr>
                      </m:sSubPr>
                      <m:e>
                        <m:r>
                          <a:rPr lang="en-US" sz="1800" b="1" i="1">
                            <a:solidFill>
                              <a:schemeClr val="accent5">
                                <a:lumMod val="75000"/>
                              </a:schemeClr>
                            </a:solidFill>
                            <a:latin typeface="Cambria Math" panose="02040503050406030204" pitchFamily="18" charset="0"/>
                          </a:rPr>
                          <m:t>𝒙</m:t>
                        </m:r>
                      </m:e>
                      <m:sub>
                        <m:r>
                          <a:rPr lang="en-US" sz="1800" b="1" i="1" smtClean="0">
                            <a:solidFill>
                              <a:schemeClr val="accent5">
                                <a:lumMod val="75000"/>
                              </a:schemeClr>
                            </a:solidFill>
                            <a:latin typeface="Cambria Math" panose="02040503050406030204" pitchFamily="18" charset="0"/>
                          </a:rPr>
                          <m:t>𝒊</m:t>
                        </m:r>
                      </m:sub>
                    </m:sSub>
                    <m:r>
                      <a:rPr lang="en-US" sz="1800" b="1" i="1">
                        <a:solidFill>
                          <a:schemeClr val="accent5">
                            <a:lumMod val="75000"/>
                          </a:schemeClr>
                        </a:solidFill>
                        <a:latin typeface="Cambria Math" panose="02040503050406030204" pitchFamily="18" charset="0"/>
                      </a:rPr>
                      <m:t> </m:t>
                    </m:r>
                  </m:oMath>
                </a14:m>
                <a:r>
                  <a:rPr lang="en-US" sz="1800" b="1" dirty="0">
                    <a:solidFill>
                      <a:schemeClr val="accent2">
                        <a:lumMod val="75000"/>
                      </a:schemeClr>
                    </a:solidFill>
                  </a:rPr>
                  <a:t> for all </a:t>
                </a:r>
                <a:r>
                  <a:rPr lang="en-US" sz="1800" b="1" dirty="0" err="1">
                    <a:solidFill>
                      <a:schemeClr val="accent2">
                        <a:lumMod val="75000"/>
                      </a:schemeClr>
                    </a:solidFill>
                  </a:rPr>
                  <a:t>i</a:t>
                </a:r>
                <a:r>
                  <a:rPr lang="en-US" sz="1800" b="1" dirty="0">
                    <a:solidFill>
                      <a:schemeClr val="accent2">
                        <a:lumMod val="75000"/>
                      </a:schemeClr>
                    </a:solidFill>
                  </a:rPr>
                  <a:t>.</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Writing the joint PDF from graphical model, we get the PDF of whole dataset parameterized by </a:t>
                </a:r>
                <a14:m>
                  <m:oMath xmlns:m="http://schemas.openxmlformats.org/officeDocument/2006/math">
                    <m:r>
                      <a:rPr lang="en-US" sz="1800" b="1" i="1">
                        <a:solidFill>
                          <a:schemeClr val="accent2">
                            <a:lumMod val="75000"/>
                          </a:schemeClr>
                        </a:solidFill>
                        <a:latin typeface="Cambria Math" panose="02040503050406030204" pitchFamily="18" charset="0"/>
                      </a:rPr>
                      <m:t>𝜽</m:t>
                    </m:r>
                    <m:r>
                      <a:rPr lang="en-US" sz="1800" b="1" i="1" smtClean="0">
                        <a:solidFill>
                          <a:schemeClr val="accent2">
                            <a:lumMod val="75000"/>
                          </a:schemeClr>
                        </a:solidFill>
                        <a:latin typeface="Cambria Math" panose="02040503050406030204" pitchFamily="18" charset="0"/>
                      </a:rPr>
                      <m:t>.</m:t>
                    </m:r>
                  </m:oMath>
                </a14:m>
                <a:endParaRPr lang="en-US" sz="1800" b="1" dirty="0">
                  <a:solidFill>
                    <a:schemeClr val="accent2">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Thus, we can compactly model the whole dataset.</a:t>
                </a:r>
                <a:br>
                  <a:rPr lang="en-US" dirty="0">
                    <a:solidFill>
                      <a:schemeClr val="accent3"/>
                    </a:solidFill>
                  </a:rPr>
                </a:br>
                <a:endParaRPr lang="en-US" dirty="0">
                  <a:solidFill>
                    <a:schemeClr val="accent3"/>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377765" y="1085377"/>
                <a:ext cx="5263980" cy="5874760"/>
              </a:xfrm>
              <a:prstGeom prst="rect">
                <a:avLst/>
              </a:prstGeom>
              <a:blipFill>
                <a:blip r:embed="rId4"/>
                <a:stretch>
                  <a:fillRect l="-2410" t="-1509" r="-241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E7B0FB51-8F81-214C-985B-459BB3679843}"/>
              </a:ext>
            </a:extLst>
          </p:cNvPr>
          <p:cNvGrpSpPr/>
          <p:nvPr/>
        </p:nvGrpSpPr>
        <p:grpSpPr>
          <a:xfrm>
            <a:off x="8093019" y="652793"/>
            <a:ext cx="918713" cy="811198"/>
            <a:chOff x="7269480" y="941832"/>
            <a:chExt cx="969264" cy="850392"/>
          </a:xfrm>
          <a:solidFill>
            <a:srgbClr val="92D050"/>
          </a:solidFill>
        </p:grpSpPr>
        <p:sp>
          <p:nvSpPr>
            <p:cNvPr id="14" name="Oval 13">
              <a:extLst>
                <a:ext uri="{FF2B5EF4-FFF2-40B4-BE49-F238E27FC236}">
                  <a16:creationId xmlns:a16="http://schemas.microsoft.com/office/drawing/2014/main" id="{279C5010-CA03-044A-9DDD-4C8C1E7A36E3}"/>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360E2F-A12D-C641-94A8-5049A29F78F2}"/>
                    </a:ext>
                  </a:extLst>
                </p:cNvPr>
                <p:cNvSpPr txBox="1"/>
                <p:nvPr/>
              </p:nvSpPr>
              <p:spPr>
                <a:xfrm>
                  <a:off x="7443397" y="1115422"/>
                  <a:ext cx="622735" cy="548500"/>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2">
                                    <a:lumMod val="75000"/>
                                  </a:schemeClr>
                                </a:solidFill>
                                <a:latin typeface="Cambria Math" panose="02040503050406030204" pitchFamily="18" charset="0"/>
                              </a:rPr>
                            </m:ctrlPr>
                          </m:sSubPr>
                          <m:e>
                            <m:r>
                              <a:rPr lang="en-US" sz="2800" b="1" i="1" smtClean="0">
                                <a:solidFill>
                                  <a:schemeClr val="accent2">
                                    <a:lumMod val="75000"/>
                                  </a:schemeClr>
                                </a:solidFill>
                                <a:latin typeface="Cambria Math" panose="02040503050406030204" pitchFamily="18" charset="0"/>
                              </a:rPr>
                              <m:t>𝜽</m:t>
                            </m:r>
                          </m:e>
                          <m:sub/>
                        </m:sSub>
                      </m:oMath>
                    </m:oMathPara>
                  </a14:m>
                  <a:endParaRPr lang="en-US" sz="2800"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7443397" y="1115422"/>
                  <a:ext cx="622735" cy="548500"/>
                </a:xfrm>
                <a:prstGeom prst="rect">
                  <a:avLst/>
                </a:prstGeom>
                <a:blipFill>
                  <a:blip r:embed="rId5"/>
                  <a:stretch>
                    <a:fillRect l="-4255"/>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76065192-F824-9145-974E-D61AAE7A0B57}"/>
              </a:ext>
            </a:extLst>
          </p:cNvPr>
          <p:cNvGrpSpPr/>
          <p:nvPr/>
        </p:nvGrpSpPr>
        <p:grpSpPr>
          <a:xfrm>
            <a:off x="6794416" y="1705803"/>
            <a:ext cx="918444" cy="811198"/>
            <a:chOff x="805390" y="2342198"/>
            <a:chExt cx="918444" cy="811198"/>
          </a:xfrm>
        </p:grpSpPr>
        <p:sp>
          <p:nvSpPr>
            <p:cNvPr id="17" name="Oval 16">
              <a:extLst>
                <a:ext uri="{FF2B5EF4-FFF2-40B4-BE49-F238E27FC236}">
                  <a16:creationId xmlns:a16="http://schemas.microsoft.com/office/drawing/2014/main" id="{90318EF3-5517-E24A-AFC4-D95789422569}"/>
                </a:ext>
              </a:extLst>
            </p:cNvPr>
            <p:cNvSpPr/>
            <p:nvPr/>
          </p:nvSpPr>
          <p:spPr>
            <a:xfrm>
              <a:off x="805390"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F8B7F6-7862-3B4C-9F63-457789F8DEC7}"/>
                    </a:ext>
                  </a:extLst>
                </p:cNvPr>
                <p:cNvSpPr txBox="1"/>
                <p:nvPr/>
              </p:nvSpPr>
              <p:spPr>
                <a:xfrm>
                  <a:off x="96034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sub>
                        </m:sSub>
                      </m:oMath>
                    </m:oMathPara>
                  </a14:m>
                  <a:endParaRPr lang="en-US" sz="2800"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960344" y="2436235"/>
                  <a:ext cx="599957" cy="523220"/>
                </a:xfrm>
                <a:prstGeom prst="rect">
                  <a:avLst/>
                </a:prstGeom>
                <a:blipFill>
                  <a:blip r:embed="rId6"/>
                  <a:stretch>
                    <a:fillRect b="-2381"/>
                  </a:stretch>
                </a:blipFill>
              </p:spPr>
              <p:txBody>
                <a:bodyPr/>
                <a:lstStyle/>
                <a:p>
                  <a:r>
                    <a:rPr lang="en-US">
                      <a:noFill/>
                    </a:rPr>
                    <a:t> </a:t>
                  </a:r>
                </a:p>
              </p:txBody>
            </p:sp>
          </mc:Fallback>
        </mc:AlternateContent>
      </p:grpSp>
      <p:cxnSp>
        <p:nvCxnSpPr>
          <p:cNvPr id="19" name="Straight Arrow Connector 18">
            <a:extLst>
              <a:ext uri="{FF2B5EF4-FFF2-40B4-BE49-F238E27FC236}">
                <a16:creationId xmlns:a16="http://schemas.microsoft.com/office/drawing/2014/main" id="{5F3F0C02-EFDA-5E46-A29C-6BA31D4939BA}"/>
              </a:ext>
            </a:extLst>
          </p:cNvPr>
          <p:cNvCxnSpPr>
            <a:cxnSpLocks/>
          </p:cNvCxnSpPr>
          <p:nvPr/>
        </p:nvCxnSpPr>
        <p:spPr>
          <a:xfrm>
            <a:off x="9028285" y="1193851"/>
            <a:ext cx="1250618" cy="660333"/>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406B376E-4E8F-2D41-9976-B751A7723672}"/>
              </a:ext>
            </a:extLst>
          </p:cNvPr>
          <p:cNvGrpSpPr/>
          <p:nvPr/>
        </p:nvGrpSpPr>
        <p:grpSpPr>
          <a:xfrm>
            <a:off x="6165913" y="2383708"/>
            <a:ext cx="1426495" cy="999687"/>
            <a:chOff x="486972" y="3174242"/>
            <a:chExt cx="1426495" cy="999687"/>
          </a:xfrm>
        </p:grpSpPr>
        <p:sp>
          <p:nvSpPr>
            <p:cNvPr id="7" name="Up Arrow Callout 6">
              <a:extLst>
                <a:ext uri="{FF2B5EF4-FFF2-40B4-BE49-F238E27FC236}">
                  <a16:creationId xmlns:a16="http://schemas.microsoft.com/office/drawing/2014/main" id="{83A6F534-8777-8249-BB49-AA5AB9EC5C08}"/>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F4AD2D-3462-A34E-8881-C8DF15C768CF}"/>
                    </a:ext>
                  </a:extLst>
                </p:cNvPr>
                <p:cNvSpPr txBox="1"/>
                <p:nvPr/>
              </p:nvSpPr>
              <p:spPr>
                <a:xfrm>
                  <a:off x="559737" y="3608352"/>
                  <a:ext cx="13537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9" name="TextBox 8">
                  <a:extLst>
                    <a:ext uri="{FF2B5EF4-FFF2-40B4-BE49-F238E27FC236}">
                      <a16:creationId xmlns:a16="http://schemas.microsoft.com/office/drawing/2014/main" id="{54F4AD2D-3462-A34E-8881-C8DF15C768CF}"/>
                    </a:ext>
                  </a:extLst>
                </p:cNvPr>
                <p:cNvSpPr txBox="1">
                  <a:spLocks noRot="1" noChangeAspect="1" noMove="1" noResize="1" noEditPoints="1" noAdjustHandles="1" noChangeArrowheads="1" noChangeShapeType="1" noTextEdit="1"/>
                </p:cNvSpPr>
                <p:nvPr/>
              </p:nvSpPr>
              <p:spPr>
                <a:xfrm>
                  <a:off x="559737" y="3608352"/>
                  <a:ext cx="1353729" cy="430887"/>
                </a:xfrm>
                <a:prstGeom prst="rect">
                  <a:avLst/>
                </a:prstGeom>
                <a:blipFill>
                  <a:blip r:embed="rId7"/>
                  <a:stretch>
                    <a:fillRect l="-4630" r="-6481" b="-34286"/>
                  </a:stretch>
                </a:blipFill>
              </p:spPr>
              <p:txBody>
                <a:bodyPr/>
                <a:lstStyle/>
                <a:p>
                  <a:r>
                    <a:rPr lang="en-US">
                      <a:noFill/>
                    </a:rPr>
                    <a:t> </a:t>
                  </a:r>
                </a:p>
              </p:txBody>
            </p:sp>
          </mc:Fallback>
        </mc:AlternateContent>
      </p:grpSp>
      <p:grpSp>
        <p:nvGrpSpPr>
          <p:cNvPr id="49" name="Group 48">
            <a:extLst>
              <a:ext uri="{FF2B5EF4-FFF2-40B4-BE49-F238E27FC236}">
                <a16:creationId xmlns:a16="http://schemas.microsoft.com/office/drawing/2014/main" id="{9D88437C-7F39-3D47-A727-BD3D053B391C}"/>
              </a:ext>
            </a:extLst>
          </p:cNvPr>
          <p:cNvGrpSpPr/>
          <p:nvPr/>
        </p:nvGrpSpPr>
        <p:grpSpPr>
          <a:xfrm>
            <a:off x="7911377" y="1671856"/>
            <a:ext cx="918444" cy="811198"/>
            <a:chOff x="2259818" y="2342198"/>
            <a:chExt cx="918444" cy="811198"/>
          </a:xfrm>
        </p:grpSpPr>
        <p:sp>
          <p:nvSpPr>
            <p:cNvPr id="21" name="Oval 20">
              <a:extLst>
                <a:ext uri="{FF2B5EF4-FFF2-40B4-BE49-F238E27FC236}">
                  <a16:creationId xmlns:a16="http://schemas.microsoft.com/office/drawing/2014/main" id="{DD7A0D9E-151E-A543-A395-9FA87025A2AB}"/>
                </a:ext>
              </a:extLst>
            </p:cNvPr>
            <p:cNvSpPr/>
            <p:nvPr/>
          </p:nvSpPr>
          <p:spPr>
            <a:xfrm>
              <a:off x="2259818"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E8CE990-B099-EC4C-A7D5-7FD9B624F1EF}"/>
                    </a:ext>
                  </a:extLst>
                </p:cNvPr>
                <p:cNvSpPr txBox="1"/>
                <p:nvPr/>
              </p:nvSpPr>
              <p:spPr>
                <a:xfrm>
                  <a:off x="243500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𝟐</m:t>
                            </m:r>
                          </m:sub>
                        </m:sSub>
                      </m:oMath>
                    </m:oMathPara>
                  </a14:m>
                  <a:endParaRPr lang="en-US" sz="2800" b="1" dirty="0"/>
                </a:p>
              </p:txBody>
            </p:sp>
          </mc:Choice>
          <mc:Fallback xmlns="">
            <p:sp>
              <p:nvSpPr>
                <p:cNvPr id="22" name="TextBox 21">
                  <a:extLst>
                    <a:ext uri="{FF2B5EF4-FFF2-40B4-BE49-F238E27FC236}">
                      <a16:creationId xmlns:a16="http://schemas.microsoft.com/office/drawing/2014/main" id="{AE8CE990-B099-EC4C-A7D5-7FD9B624F1EF}"/>
                    </a:ext>
                  </a:extLst>
                </p:cNvPr>
                <p:cNvSpPr txBox="1">
                  <a:spLocks noRot="1" noChangeAspect="1" noMove="1" noResize="1" noEditPoints="1" noAdjustHandles="1" noChangeArrowheads="1" noChangeShapeType="1" noTextEdit="1"/>
                </p:cNvSpPr>
                <p:nvPr/>
              </p:nvSpPr>
              <p:spPr>
                <a:xfrm>
                  <a:off x="2435004" y="2436235"/>
                  <a:ext cx="599957" cy="523220"/>
                </a:xfrm>
                <a:prstGeom prst="rect">
                  <a:avLst/>
                </a:prstGeom>
                <a:blipFill>
                  <a:blip r:embed="rId8"/>
                  <a:stretch>
                    <a:fillRect b="-4762"/>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B65D89AE-295D-5C45-9E72-184CD5B44D0A}"/>
              </a:ext>
            </a:extLst>
          </p:cNvPr>
          <p:cNvGrpSpPr/>
          <p:nvPr/>
        </p:nvGrpSpPr>
        <p:grpSpPr>
          <a:xfrm>
            <a:off x="10119660" y="1705803"/>
            <a:ext cx="918444" cy="811198"/>
            <a:chOff x="4927818" y="2324719"/>
            <a:chExt cx="918444" cy="811198"/>
          </a:xfrm>
        </p:grpSpPr>
        <p:sp>
          <p:nvSpPr>
            <p:cNvPr id="23" name="Oval 22">
              <a:extLst>
                <a:ext uri="{FF2B5EF4-FFF2-40B4-BE49-F238E27FC236}">
                  <a16:creationId xmlns:a16="http://schemas.microsoft.com/office/drawing/2014/main" id="{E32D274F-9612-4942-9A7B-82258F0BC15E}"/>
                </a:ext>
              </a:extLst>
            </p:cNvPr>
            <p:cNvSpPr/>
            <p:nvPr/>
          </p:nvSpPr>
          <p:spPr>
            <a:xfrm>
              <a:off x="4927818" y="2324719"/>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B610AB-8739-B544-8C84-5F605CAE7A14}"/>
                    </a:ext>
                  </a:extLst>
                </p:cNvPr>
                <p:cNvSpPr txBox="1"/>
                <p:nvPr/>
              </p:nvSpPr>
              <p:spPr>
                <a:xfrm>
                  <a:off x="5087061"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sub>
                        </m:sSub>
                      </m:oMath>
                    </m:oMathPara>
                  </a14:m>
                  <a:endParaRPr lang="en-US" sz="2800" b="1" dirty="0"/>
                </a:p>
              </p:txBody>
            </p:sp>
          </mc:Choice>
          <mc:Fallback xmlns="">
            <p:sp>
              <p:nvSpPr>
                <p:cNvPr id="24" name="TextBox 23">
                  <a:extLst>
                    <a:ext uri="{FF2B5EF4-FFF2-40B4-BE49-F238E27FC236}">
                      <a16:creationId xmlns:a16="http://schemas.microsoft.com/office/drawing/2014/main" id="{26B610AB-8739-B544-8C84-5F605CAE7A14}"/>
                    </a:ext>
                  </a:extLst>
                </p:cNvPr>
                <p:cNvSpPr txBox="1">
                  <a:spLocks noRot="1" noChangeAspect="1" noMove="1" noResize="1" noEditPoints="1" noAdjustHandles="1" noChangeArrowheads="1" noChangeShapeType="1" noTextEdit="1"/>
                </p:cNvSpPr>
                <p:nvPr/>
              </p:nvSpPr>
              <p:spPr>
                <a:xfrm>
                  <a:off x="5087061" y="2436235"/>
                  <a:ext cx="599957" cy="523220"/>
                </a:xfrm>
                <a:prstGeom prst="rect">
                  <a:avLst/>
                </a:prstGeom>
                <a:blipFill>
                  <a:blip r:embed="rId9"/>
                  <a:stretch>
                    <a:fillRect/>
                  </a:stretch>
                </a:blipFill>
              </p:spPr>
              <p:txBody>
                <a:bodyPr/>
                <a:lstStyle/>
                <a:p>
                  <a:r>
                    <a:rPr lang="en-US">
                      <a:noFill/>
                    </a:rPr>
                    <a:t> </a:t>
                  </a:r>
                </a:p>
              </p:txBody>
            </p:sp>
          </mc:Fallback>
        </mc:AlternateContent>
      </p:grpSp>
      <p:cxnSp>
        <p:nvCxnSpPr>
          <p:cNvPr id="25" name="Straight Arrow Connector 24">
            <a:extLst>
              <a:ext uri="{FF2B5EF4-FFF2-40B4-BE49-F238E27FC236}">
                <a16:creationId xmlns:a16="http://schemas.microsoft.com/office/drawing/2014/main" id="{0FBED75A-C195-3C4E-9533-138FA9C47FFA}"/>
              </a:ext>
            </a:extLst>
          </p:cNvPr>
          <p:cNvCxnSpPr>
            <a:cxnSpLocks/>
            <a:stCxn id="14" idx="3"/>
          </p:cNvCxnSpPr>
          <p:nvPr/>
        </p:nvCxnSpPr>
        <p:spPr>
          <a:xfrm flipH="1">
            <a:off x="7287991" y="1345194"/>
            <a:ext cx="939570" cy="373004"/>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5CB4681-B79B-7442-98F9-2A5B04515C50}"/>
              </a:ext>
            </a:extLst>
          </p:cNvPr>
          <p:cNvCxnSpPr>
            <a:cxnSpLocks/>
          </p:cNvCxnSpPr>
          <p:nvPr/>
        </p:nvCxnSpPr>
        <p:spPr>
          <a:xfrm flipH="1">
            <a:off x="8279710" y="1448255"/>
            <a:ext cx="181777" cy="207865"/>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B2DDB7B9-D45F-0B44-BEFE-AAA825AF5BEA}"/>
              </a:ext>
            </a:extLst>
          </p:cNvPr>
          <p:cNvGrpSpPr/>
          <p:nvPr/>
        </p:nvGrpSpPr>
        <p:grpSpPr>
          <a:xfrm>
            <a:off x="9117001" y="2061450"/>
            <a:ext cx="752798" cy="152507"/>
            <a:chOff x="3587690" y="2730318"/>
            <a:chExt cx="752798" cy="152507"/>
          </a:xfrm>
        </p:grpSpPr>
        <p:sp>
          <p:nvSpPr>
            <p:cNvPr id="27" name="Oval 26">
              <a:extLst>
                <a:ext uri="{FF2B5EF4-FFF2-40B4-BE49-F238E27FC236}">
                  <a16:creationId xmlns:a16="http://schemas.microsoft.com/office/drawing/2014/main" id="{09C2046D-DB42-9041-89FD-B988E34E731B}"/>
                </a:ext>
              </a:extLst>
            </p:cNvPr>
            <p:cNvSpPr/>
            <p:nvPr/>
          </p:nvSpPr>
          <p:spPr>
            <a:xfrm>
              <a:off x="3587690" y="2733226"/>
              <a:ext cx="162731" cy="149599"/>
            </a:xfrm>
            <a:prstGeom prst="ellipse">
              <a:avLst/>
            </a:prstGeom>
            <a:solidFill>
              <a:srgbClr val="FEBE39"/>
            </a:solidFill>
            <a:ln>
              <a:solidFill>
                <a:schemeClr val="bg1"/>
              </a:solidFill>
            </a:ln>
          </p:spPr>
          <p:txBody>
            <a:bodyPr/>
            <a:lstStyle/>
            <a:p>
              <a:endParaRPr lang="en-US"/>
            </a:p>
          </p:txBody>
        </p:sp>
        <p:sp>
          <p:nvSpPr>
            <p:cNvPr id="28" name="Oval 27">
              <a:extLst>
                <a:ext uri="{FF2B5EF4-FFF2-40B4-BE49-F238E27FC236}">
                  <a16:creationId xmlns:a16="http://schemas.microsoft.com/office/drawing/2014/main" id="{B3CD00DB-DD73-2448-A95E-82B3F4E6ADAE}"/>
                </a:ext>
              </a:extLst>
            </p:cNvPr>
            <p:cNvSpPr/>
            <p:nvPr/>
          </p:nvSpPr>
          <p:spPr>
            <a:xfrm>
              <a:off x="3843220" y="2733226"/>
              <a:ext cx="162731" cy="149599"/>
            </a:xfrm>
            <a:prstGeom prst="ellipse">
              <a:avLst/>
            </a:prstGeom>
            <a:solidFill>
              <a:srgbClr val="FEBE39"/>
            </a:solidFill>
            <a:ln>
              <a:solidFill>
                <a:schemeClr val="bg1"/>
              </a:solidFill>
            </a:ln>
          </p:spPr>
          <p:txBody>
            <a:bodyPr/>
            <a:lstStyle/>
            <a:p>
              <a:endParaRPr lang="en-US"/>
            </a:p>
          </p:txBody>
        </p:sp>
        <p:sp>
          <p:nvSpPr>
            <p:cNvPr id="31" name="Oval 30">
              <a:extLst>
                <a:ext uri="{FF2B5EF4-FFF2-40B4-BE49-F238E27FC236}">
                  <a16:creationId xmlns:a16="http://schemas.microsoft.com/office/drawing/2014/main" id="{DCDDDB17-20E4-1A4D-92E6-36AC69032223}"/>
                </a:ext>
              </a:extLst>
            </p:cNvPr>
            <p:cNvSpPr/>
            <p:nvPr/>
          </p:nvSpPr>
          <p:spPr>
            <a:xfrm>
              <a:off x="4177757" y="2730318"/>
              <a:ext cx="162731" cy="149599"/>
            </a:xfrm>
            <a:prstGeom prst="ellipse">
              <a:avLst/>
            </a:prstGeom>
            <a:solidFill>
              <a:srgbClr val="FEBE39"/>
            </a:solidFill>
            <a:ln>
              <a:solidFill>
                <a:schemeClr val="bg1"/>
              </a:solidFill>
            </a:ln>
          </p:spPr>
          <p:txBody>
            <a:bodyPr/>
            <a:lstStyle/>
            <a:p>
              <a:endParaRPr lang="en-US"/>
            </a:p>
          </p:txBody>
        </p:sp>
      </p:grpSp>
      <p:grpSp>
        <p:nvGrpSpPr>
          <p:cNvPr id="38" name="Group 37">
            <a:extLst>
              <a:ext uri="{FF2B5EF4-FFF2-40B4-BE49-F238E27FC236}">
                <a16:creationId xmlns:a16="http://schemas.microsoft.com/office/drawing/2014/main" id="{F5A2DC08-6C2B-E049-BEDE-1FD18B64B735}"/>
              </a:ext>
            </a:extLst>
          </p:cNvPr>
          <p:cNvGrpSpPr/>
          <p:nvPr/>
        </p:nvGrpSpPr>
        <p:grpSpPr>
          <a:xfrm>
            <a:off x="7954635" y="2399546"/>
            <a:ext cx="1499261" cy="999687"/>
            <a:chOff x="486972" y="3174242"/>
            <a:chExt cx="1499261" cy="999687"/>
          </a:xfrm>
        </p:grpSpPr>
        <p:sp>
          <p:nvSpPr>
            <p:cNvPr id="39" name="Up Arrow Callout 38">
              <a:extLst>
                <a:ext uri="{FF2B5EF4-FFF2-40B4-BE49-F238E27FC236}">
                  <a16:creationId xmlns:a16="http://schemas.microsoft.com/office/drawing/2014/main" id="{3CF7054C-83D3-EE48-B924-D476C35552CB}"/>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B9356CF-A6DB-DC48-98EF-C613C481E43E}"/>
                    </a:ext>
                  </a:extLst>
                </p:cNvPr>
                <p:cNvSpPr txBox="1"/>
                <p:nvPr/>
              </p:nvSpPr>
              <p:spPr>
                <a:xfrm>
                  <a:off x="616058" y="3641360"/>
                  <a:ext cx="137017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𝟐</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40" name="TextBox 39">
                  <a:extLst>
                    <a:ext uri="{FF2B5EF4-FFF2-40B4-BE49-F238E27FC236}">
                      <a16:creationId xmlns:a16="http://schemas.microsoft.com/office/drawing/2014/main" id="{CB9356CF-A6DB-DC48-98EF-C613C481E43E}"/>
                    </a:ext>
                  </a:extLst>
                </p:cNvPr>
                <p:cNvSpPr txBox="1">
                  <a:spLocks noRot="1" noChangeAspect="1" noMove="1" noResize="1" noEditPoints="1" noAdjustHandles="1" noChangeArrowheads="1" noChangeShapeType="1" noTextEdit="1"/>
                </p:cNvSpPr>
                <p:nvPr/>
              </p:nvSpPr>
              <p:spPr>
                <a:xfrm>
                  <a:off x="616058" y="3641360"/>
                  <a:ext cx="1370175" cy="430887"/>
                </a:xfrm>
                <a:prstGeom prst="rect">
                  <a:avLst/>
                </a:prstGeom>
                <a:blipFill>
                  <a:blip r:embed="rId10"/>
                  <a:stretch>
                    <a:fillRect l="-3704" r="-7407" b="-34286"/>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A15E3DB6-3BE3-FC4F-ACB9-ABD2D06935B6}"/>
              </a:ext>
            </a:extLst>
          </p:cNvPr>
          <p:cNvGrpSpPr/>
          <p:nvPr/>
        </p:nvGrpSpPr>
        <p:grpSpPr>
          <a:xfrm>
            <a:off x="10221058" y="2382573"/>
            <a:ext cx="1426495" cy="999687"/>
            <a:chOff x="486972" y="3174242"/>
            <a:chExt cx="1426495" cy="999687"/>
          </a:xfrm>
        </p:grpSpPr>
        <p:sp>
          <p:nvSpPr>
            <p:cNvPr id="42" name="Up Arrow Callout 41">
              <a:extLst>
                <a:ext uri="{FF2B5EF4-FFF2-40B4-BE49-F238E27FC236}">
                  <a16:creationId xmlns:a16="http://schemas.microsoft.com/office/drawing/2014/main" id="{5FBC8BC3-C4E2-844F-BA1A-90A02ECF9CE4}"/>
                </a:ext>
              </a:extLst>
            </p:cNvPr>
            <p:cNvSpPr/>
            <p:nvPr/>
          </p:nvSpPr>
          <p:spPr>
            <a:xfrm>
              <a:off x="486972" y="3174242"/>
              <a:ext cx="1426495" cy="999687"/>
            </a:xfrm>
            <a:prstGeom prst="upArrowCallout">
              <a:avLst/>
            </a:prstGeom>
            <a:solidFill>
              <a:schemeClr val="bg2">
                <a:lumMod val="85000"/>
              </a:schemeClr>
            </a:solidFill>
            <a:ln w="25400">
              <a:solidFill>
                <a:schemeClr val="accent2"/>
              </a:solidFill>
            </a:ln>
          </p:spPr>
          <p:txBody>
            <a:bodyPr wrap="square" lIns="0" tIns="0" rIns="0" bIns="0" rtlCol="0" anchor="ctr">
              <a:noAutofit/>
            </a:bodyPr>
            <a:lstStyle/>
            <a:p>
              <a:pPr algn="ctr"/>
              <a:endParaRPr lang="en-US" sz="1200" dirty="0" err="1">
                <a:solidFill>
                  <a:schemeClr val="accent2">
                    <a:lumMod val="40000"/>
                    <a:lumOff val="60000"/>
                  </a:schemeClr>
                </a:solidFill>
                <a:latin typeface="Arial"/>
                <a:cs typeface="Aria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C56F8E3-4D1E-794F-A612-3A6F875785F6}"/>
                    </a:ext>
                  </a:extLst>
                </p:cNvPr>
                <p:cNvSpPr txBox="1"/>
                <p:nvPr/>
              </p:nvSpPr>
              <p:spPr>
                <a:xfrm>
                  <a:off x="559737" y="3608352"/>
                  <a:ext cx="135372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sub>
                        </m:sSub>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m:oMathPara>
                  </a14:m>
                  <a:endParaRPr lang="en-US" sz="2800" b="1" dirty="0">
                    <a:solidFill>
                      <a:schemeClr val="accent3">
                        <a:lumMod val="75000"/>
                      </a:schemeClr>
                    </a:solidFill>
                  </a:endParaRPr>
                </a:p>
              </p:txBody>
            </p:sp>
          </mc:Choice>
          <mc:Fallback xmlns="">
            <p:sp>
              <p:nvSpPr>
                <p:cNvPr id="43" name="TextBox 42">
                  <a:extLst>
                    <a:ext uri="{FF2B5EF4-FFF2-40B4-BE49-F238E27FC236}">
                      <a16:creationId xmlns:a16="http://schemas.microsoft.com/office/drawing/2014/main" id="{5C56F8E3-4D1E-794F-A612-3A6F875785F6}"/>
                    </a:ext>
                  </a:extLst>
                </p:cNvPr>
                <p:cNvSpPr txBox="1">
                  <a:spLocks noRot="1" noChangeAspect="1" noMove="1" noResize="1" noEditPoints="1" noAdjustHandles="1" noChangeArrowheads="1" noChangeShapeType="1" noTextEdit="1"/>
                </p:cNvSpPr>
                <p:nvPr/>
              </p:nvSpPr>
              <p:spPr>
                <a:xfrm>
                  <a:off x="559737" y="3608352"/>
                  <a:ext cx="1353729" cy="430887"/>
                </a:xfrm>
                <a:prstGeom prst="rect">
                  <a:avLst/>
                </a:prstGeom>
                <a:blipFill>
                  <a:blip r:embed="rId11"/>
                  <a:stretch>
                    <a:fillRect l="-5607" r="-7477" b="-31429"/>
                  </a:stretch>
                </a:blipFill>
              </p:spPr>
              <p:txBody>
                <a:bodyPr/>
                <a:lstStyle/>
                <a:p>
                  <a:r>
                    <a:rPr lang="en-US">
                      <a:noFill/>
                    </a:rPr>
                    <a:t> </a:t>
                  </a:r>
                </a:p>
              </p:txBody>
            </p:sp>
          </mc:Fallback>
        </mc:AlternateContent>
      </p:grpSp>
      <p:sp>
        <p:nvSpPr>
          <p:cNvPr id="56" name="Rounded Rectangle 55">
            <a:extLst>
              <a:ext uri="{FF2B5EF4-FFF2-40B4-BE49-F238E27FC236}">
                <a16:creationId xmlns:a16="http://schemas.microsoft.com/office/drawing/2014/main" id="{2EA007F7-547B-B545-952F-F07752C4A323}"/>
              </a:ext>
            </a:extLst>
          </p:cNvPr>
          <p:cNvSpPr/>
          <p:nvPr/>
        </p:nvSpPr>
        <p:spPr>
          <a:xfrm>
            <a:off x="5827059" y="0"/>
            <a:ext cx="6060141" cy="3729550"/>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55" name="Group 54">
            <a:extLst>
              <a:ext uri="{FF2B5EF4-FFF2-40B4-BE49-F238E27FC236}">
                <a16:creationId xmlns:a16="http://schemas.microsoft.com/office/drawing/2014/main" id="{4774C43E-CFB4-804E-8269-1CF7F0B173C2}"/>
              </a:ext>
            </a:extLst>
          </p:cNvPr>
          <p:cNvGrpSpPr/>
          <p:nvPr/>
        </p:nvGrpSpPr>
        <p:grpSpPr>
          <a:xfrm>
            <a:off x="6074914" y="5635146"/>
            <a:ext cx="6117086" cy="825832"/>
            <a:chOff x="552288" y="3966377"/>
            <a:chExt cx="6117086" cy="825832"/>
          </a:xfrm>
        </p:grpSpPr>
        <p:grpSp>
          <p:nvGrpSpPr>
            <p:cNvPr id="58" name="Group 57">
              <a:extLst>
                <a:ext uri="{FF2B5EF4-FFF2-40B4-BE49-F238E27FC236}">
                  <a16:creationId xmlns:a16="http://schemas.microsoft.com/office/drawing/2014/main" id="{4B326C77-E9F5-AD46-AEE2-F2BD4A7A42EC}"/>
                </a:ext>
              </a:extLst>
            </p:cNvPr>
            <p:cNvGrpSpPr/>
            <p:nvPr/>
          </p:nvGrpSpPr>
          <p:grpSpPr>
            <a:xfrm>
              <a:off x="552288" y="4176764"/>
              <a:ext cx="6117086" cy="615445"/>
              <a:chOff x="552288" y="4176764"/>
              <a:chExt cx="6117086" cy="615445"/>
            </a:xfrm>
          </p:grpSpPr>
          <p:sp>
            <p:nvSpPr>
              <p:cNvPr id="63" name="Rectangle 62">
                <a:extLst>
                  <a:ext uri="{FF2B5EF4-FFF2-40B4-BE49-F238E27FC236}">
                    <a16:creationId xmlns:a16="http://schemas.microsoft.com/office/drawing/2014/main" id="{D5233AE0-C410-4548-A634-B3DDF2D7B7D4}"/>
                  </a:ext>
                </a:extLst>
              </p:cNvPr>
              <p:cNvSpPr/>
              <p:nvPr/>
            </p:nvSpPr>
            <p:spPr>
              <a:xfrm>
                <a:off x="552288" y="4176764"/>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8C6B951-D1E1-AE4C-9A9C-55CB9A953991}"/>
                      </a:ext>
                    </a:extLst>
                  </p:cNvPr>
                  <p:cNvSpPr txBox="1"/>
                  <p:nvPr/>
                </p:nvSpPr>
                <p:spPr>
                  <a:xfrm>
                    <a:off x="1317285" y="4229603"/>
                    <a:ext cx="5352089" cy="430887"/>
                  </a:xfrm>
                  <a:prstGeom prst="rect">
                    <a:avLst/>
                  </a:prstGeom>
                  <a:noFill/>
                </p:spPr>
                <p:txBody>
                  <a:bodyPr wrap="square" lIns="0" tIns="0" rIns="0" bIns="0" rtlCol="0">
                    <a:spAutoFit/>
                  </a:bodyPr>
                  <a:lstStyle/>
                  <a:p>
                    <a14:m>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𝓓</m:t>
                        </m:r>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a14:m>
                    <a:r>
                      <a:rPr lang="en-US" sz="2800" b="1" dirty="0">
                        <a:solidFill>
                          <a:schemeClr val="accent3">
                            <a:lumMod val="75000"/>
                          </a:schemeClr>
                        </a:solidFill>
                      </a:rPr>
                      <a:t> = </a:t>
                    </a:r>
                    <a14:m>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ea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 </m:t>
                        </m:r>
                        <m:sSubSup>
                          <m:sSubSupPr>
                            <m:ctrlPr>
                              <a:rPr lang="en-US" sz="28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e>
                          <m:sub>
                            <m:r>
                              <a:rPr lang="en-US" sz="28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8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8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𝒊</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m:t>
                        </m:r>
                      </m:oMath>
                    </a14:m>
                    <a:endParaRPr lang="en-US" sz="2800" b="1" dirty="0">
                      <a:solidFill>
                        <a:schemeClr val="accent3">
                          <a:lumMod val="75000"/>
                        </a:schemeClr>
                      </a:solidFill>
                    </a:endParaRPr>
                  </a:p>
                </p:txBody>
              </p:sp>
            </mc:Choice>
            <mc:Fallback xmlns="">
              <p:sp>
                <p:nvSpPr>
                  <p:cNvPr id="64" name="TextBox 63">
                    <a:extLst>
                      <a:ext uri="{FF2B5EF4-FFF2-40B4-BE49-F238E27FC236}">
                        <a16:creationId xmlns:a16="http://schemas.microsoft.com/office/drawing/2014/main" id="{48C6B951-D1E1-AE4C-9A9C-55CB9A953991}"/>
                      </a:ext>
                    </a:extLst>
                  </p:cNvPr>
                  <p:cNvSpPr txBox="1">
                    <a:spLocks noRot="1" noChangeAspect="1" noMove="1" noResize="1" noEditPoints="1" noAdjustHandles="1" noChangeArrowheads="1" noChangeShapeType="1" noTextEdit="1"/>
                  </p:cNvSpPr>
                  <p:nvPr/>
                </p:nvSpPr>
                <p:spPr>
                  <a:xfrm>
                    <a:off x="1317285" y="4229603"/>
                    <a:ext cx="5352089" cy="430887"/>
                  </a:xfrm>
                  <a:prstGeom prst="rect">
                    <a:avLst/>
                  </a:prstGeom>
                  <a:blipFill>
                    <a:blip r:embed="rId12"/>
                    <a:stretch>
                      <a:fillRect l="-2370" t="-20000" b="-48571"/>
                    </a:stretch>
                  </a:blipFill>
                </p:spPr>
                <p:txBody>
                  <a:bodyPr/>
                  <a:lstStyle/>
                  <a:p>
                    <a:r>
                      <a:rPr lang="en-US">
                        <a:noFill/>
                      </a:rPr>
                      <a:t> </a:t>
                    </a:r>
                  </a:p>
                </p:txBody>
              </p:sp>
            </mc:Fallback>
          </mc:AlternateContent>
        </p:grpSp>
        <p:sp>
          <p:nvSpPr>
            <p:cNvPr id="61" name="Down Arrow 60">
              <a:extLst>
                <a:ext uri="{FF2B5EF4-FFF2-40B4-BE49-F238E27FC236}">
                  <a16:creationId xmlns:a16="http://schemas.microsoft.com/office/drawing/2014/main" id="{73DC6B11-C83C-2541-A5F3-B789FB653856}"/>
                </a:ext>
              </a:extLst>
            </p:cNvPr>
            <p:cNvSpPr/>
            <p:nvPr/>
          </p:nvSpPr>
          <p:spPr>
            <a:xfrm>
              <a:off x="3072895" y="3966377"/>
              <a:ext cx="333718" cy="210387"/>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1" name="Group 10">
            <a:extLst>
              <a:ext uri="{FF2B5EF4-FFF2-40B4-BE49-F238E27FC236}">
                <a16:creationId xmlns:a16="http://schemas.microsoft.com/office/drawing/2014/main" id="{12FCE7A1-7875-FE48-B382-C17265A753F2}"/>
              </a:ext>
            </a:extLst>
          </p:cNvPr>
          <p:cNvGrpSpPr/>
          <p:nvPr/>
        </p:nvGrpSpPr>
        <p:grpSpPr>
          <a:xfrm>
            <a:off x="6052624" y="3712019"/>
            <a:ext cx="5794257" cy="1902620"/>
            <a:chOff x="6052624" y="3712019"/>
            <a:chExt cx="5794257" cy="1902620"/>
          </a:xfrm>
        </p:grpSpPr>
        <p:grpSp>
          <p:nvGrpSpPr>
            <p:cNvPr id="65" name="Group 64">
              <a:extLst>
                <a:ext uri="{FF2B5EF4-FFF2-40B4-BE49-F238E27FC236}">
                  <a16:creationId xmlns:a16="http://schemas.microsoft.com/office/drawing/2014/main" id="{D2A17989-A131-E04D-9C64-49E0AC9796AC}"/>
                </a:ext>
              </a:extLst>
            </p:cNvPr>
            <p:cNvGrpSpPr/>
            <p:nvPr/>
          </p:nvGrpSpPr>
          <p:grpSpPr>
            <a:xfrm>
              <a:off x="6052624" y="4999194"/>
              <a:ext cx="5794257" cy="615445"/>
              <a:chOff x="552288" y="4176764"/>
              <a:chExt cx="5794257" cy="615445"/>
            </a:xfrm>
          </p:grpSpPr>
          <p:sp>
            <p:nvSpPr>
              <p:cNvPr id="62" name="Rectangle 61">
                <a:extLst>
                  <a:ext uri="{FF2B5EF4-FFF2-40B4-BE49-F238E27FC236}">
                    <a16:creationId xmlns:a16="http://schemas.microsoft.com/office/drawing/2014/main" id="{4B58E8F5-8719-7141-92DB-3CF874586C86}"/>
                  </a:ext>
                </a:extLst>
              </p:cNvPr>
              <p:cNvSpPr/>
              <p:nvPr/>
            </p:nvSpPr>
            <p:spPr>
              <a:xfrm>
                <a:off x="552288" y="4176764"/>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A41AC7-69ED-6B48-9720-E5CD978FE23D}"/>
                      </a:ext>
                    </a:extLst>
                  </p:cNvPr>
                  <p:cNvSpPr txBox="1"/>
                  <p:nvPr/>
                </p:nvSpPr>
                <p:spPr>
                  <a:xfrm>
                    <a:off x="617544" y="4279736"/>
                    <a:ext cx="5729001" cy="385555"/>
                  </a:xfrm>
                  <a:prstGeom prst="rect">
                    <a:avLst/>
                  </a:prstGeom>
                  <a:noFill/>
                </p:spPr>
                <p:txBody>
                  <a:bodyPr wrap="square" lIns="0" tIns="0" rIns="0" bIns="0" rtlCol="0">
                    <a:spAutoFit/>
                  </a:bodyPr>
                  <a:lstStyle/>
                  <a:p>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smtClean="0">
                            <a:solidFill>
                              <a:schemeClr val="accent3">
                                <a:lumMod val="75000"/>
                              </a:schemeClr>
                            </a:solidFill>
                            <a:latin typeface="Cambria Math" panose="02040503050406030204" pitchFamily="18" charset="0"/>
                          </a:rPr>
                          <m:t>(</m:t>
                        </m:r>
                        <m:sSub>
                          <m:sSubPr>
                            <m:ctrlPr>
                              <a:rPr lang="en-US" sz="2400" b="1" i="1" smtClean="0">
                                <a:solidFill>
                                  <a:schemeClr val="accent5">
                                    <a:lumMod val="75000"/>
                                  </a:schemeClr>
                                </a:solidFill>
                                <a:latin typeface="Cambria Math" panose="02040503050406030204" pitchFamily="18" charset="0"/>
                              </a:rPr>
                            </m:ctrlPr>
                          </m:sSubPr>
                          <m:e>
                            <m:r>
                              <a:rPr lang="en-US" sz="2400" b="1" i="1" smtClean="0">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𝟏</m:t>
                            </m:r>
                            <m:r>
                              <a:rPr lang="en-US" sz="2400" b="1" i="1" smtClean="0">
                                <a:solidFill>
                                  <a:schemeClr val="accent5">
                                    <a:lumMod val="75000"/>
                                  </a:schemeClr>
                                </a:solidFill>
                                <a:latin typeface="Cambria Math" panose="02040503050406030204" pitchFamily="18" charset="0"/>
                              </a:rPr>
                              <m:t>, </m:t>
                            </m:r>
                          </m:sub>
                        </m:sSub>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a:solidFill>
                                  <a:schemeClr val="accent5">
                                    <a:lumMod val="75000"/>
                                  </a:schemeClr>
                                </a:solidFill>
                                <a:latin typeface="Cambria Math" panose="02040503050406030204" pitchFamily="18" charset="0"/>
                              </a:rPr>
                              <m:t>𝟐</m:t>
                            </m:r>
                            <m:r>
                              <a:rPr lang="en-US" sz="2400" b="1" i="1">
                                <a:solidFill>
                                  <a:schemeClr val="accent5">
                                    <a:lumMod val="75000"/>
                                  </a:schemeClr>
                                </a:solidFill>
                                <a:latin typeface="Cambria Math" panose="02040503050406030204" pitchFamily="18" charset="0"/>
                              </a:rPr>
                              <m:t>, </m:t>
                            </m:r>
                          </m:sub>
                        </m:sSub>
                        <m:r>
                          <a:rPr lang="en-US" sz="2400" b="1" i="1" smtClean="0">
                            <a:solidFill>
                              <a:schemeClr val="accent5">
                                <a:lumMod val="75000"/>
                              </a:schemeClr>
                            </a:solidFill>
                            <a:latin typeface="Cambria Math" panose="02040503050406030204" pitchFamily="18" charset="0"/>
                          </a:rPr>
                          <m:t>…,</m:t>
                        </m:r>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𝒏</m:t>
                            </m:r>
                            <m:r>
                              <a:rPr lang="en-US" sz="2400" b="1" i="1">
                                <a:solidFill>
                                  <a:schemeClr val="accent5">
                                    <a:lumMod val="75000"/>
                                  </a:schemeClr>
                                </a:solidFill>
                                <a:latin typeface="Cambria Math" panose="02040503050406030204" pitchFamily="18" charset="0"/>
                              </a:rPr>
                              <m:t>, </m:t>
                            </m:r>
                          </m:sub>
                        </m:sSub>
                        <m:r>
                          <a:rPr lang="en-US" sz="2400" b="1" i="1" smtClean="0">
                            <a:solidFill>
                              <a:schemeClr val="accent3">
                                <a:lumMod val="75000"/>
                              </a:schemeClr>
                            </a:solidFill>
                            <a:latin typeface="Cambria Math" panose="02040503050406030204" pitchFamily="18" charset="0"/>
                          </a:rPr>
                          <m:t>|</m:t>
                        </m:r>
                        <m:r>
                          <a:rPr lang="en-US" sz="24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400" b="1" i="1" smtClean="0">
                            <a:solidFill>
                              <a:schemeClr val="accent3">
                                <a:lumMod val="75000"/>
                              </a:schemeClr>
                            </a:solidFill>
                            <a:latin typeface="Cambria Math" panose="02040503050406030204" pitchFamily="18" charset="0"/>
                          </a:rPr>
                          <m:t>)</m:t>
                        </m:r>
                      </m:oMath>
                    </a14:m>
                    <a:r>
                      <a:rPr lang="en-US" sz="2400" b="1" dirty="0">
                        <a:solidFill>
                          <a:schemeClr val="accent3">
                            <a:lumMod val="75000"/>
                          </a:schemeClr>
                        </a:solidFill>
                      </a:rPr>
                      <a:t> = </a:t>
                    </a:r>
                    <a14:m>
                      <m:oMath xmlns:m="http://schemas.openxmlformats.org/officeDocument/2006/math">
                        <m:sSubSup>
                          <m:sSubSupPr>
                            <m:ctrlPr>
                              <a:rPr lang="en-US" sz="24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e>
                          <m:sub>
                            <m:r>
                              <a:rPr lang="en-US" sz="24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r>
                              <a:rPr lang="en-US" sz="24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4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4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400" b="1" i="1" smtClean="0">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r>
                          <a:rPr lang="en-US" sz="2400" b="1" i="1">
                            <a:solidFill>
                              <a:schemeClr val="accent3">
                                <a:lumMod val="75000"/>
                              </a:schemeClr>
                            </a:solidFill>
                            <a:latin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oMath>
                    </a14:m>
                    <a:r>
                      <a:rPr lang="en-US" sz="2400" b="1" dirty="0">
                        <a:solidFill>
                          <a:schemeClr val="accent3">
                            <a:lumMod val="75000"/>
                          </a:schemeClr>
                        </a:solidFill>
                        <a:ea typeface="Cambria Math" panose="02040503050406030204" pitchFamily="18" charset="0"/>
                      </a:rPr>
                      <a:t> </a:t>
                    </a:r>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ea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oMath>
                    </a14:m>
                    <a:endParaRPr lang="en-US" sz="2400" b="1" dirty="0">
                      <a:solidFill>
                        <a:schemeClr val="accent3">
                          <a:lumMod val="75000"/>
                        </a:schemeClr>
                      </a:solidFill>
                    </a:endParaRPr>
                  </a:p>
                </p:txBody>
              </p:sp>
            </mc:Choice>
            <mc:Fallback xmlns="">
              <p:sp>
                <p:nvSpPr>
                  <p:cNvPr id="47" name="TextBox 46">
                    <a:extLst>
                      <a:ext uri="{FF2B5EF4-FFF2-40B4-BE49-F238E27FC236}">
                        <a16:creationId xmlns:a16="http://schemas.microsoft.com/office/drawing/2014/main" id="{C4A41AC7-69ED-6B48-9720-E5CD978FE23D}"/>
                      </a:ext>
                    </a:extLst>
                  </p:cNvPr>
                  <p:cNvSpPr txBox="1">
                    <a:spLocks noRot="1" noChangeAspect="1" noMove="1" noResize="1" noEditPoints="1" noAdjustHandles="1" noChangeArrowheads="1" noChangeShapeType="1" noTextEdit="1"/>
                  </p:cNvSpPr>
                  <p:nvPr/>
                </p:nvSpPr>
                <p:spPr>
                  <a:xfrm>
                    <a:off x="617544" y="4279736"/>
                    <a:ext cx="5729001" cy="385555"/>
                  </a:xfrm>
                  <a:prstGeom prst="rect">
                    <a:avLst/>
                  </a:prstGeom>
                  <a:blipFill>
                    <a:blip r:embed="rId13"/>
                    <a:stretch>
                      <a:fillRect l="-1991" t="-22581" b="-41935"/>
                    </a:stretch>
                  </a:blipFill>
                </p:spPr>
                <p:txBody>
                  <a:bodyPr/>
                  <a:lstStyle/>
                  <a:p>
                    <a:r>
                      <a:rPr lang="en-US">
                        <a:noFill/>
                      </a:rPr>
                      <a:t> </a:t>
                    </a:r>
                  </a:p>
                </p:txBody>
              </p:sp>
            </mc:Fallback>
          </mc:AlternateContent>
        </p:grpSp>
        <p:sp>
          <p:nvSpPr>
            <p:cNvPr id="69" name="Down Arrow 68">
              <a:extLst>
                <a:ext uri="{FF2B5EF4-FFF2-40B4-BE49-F238E27FC236}">
                  <a16:creationId xmlns:a16="http://schemas.microsoft.com/office/drawing/2014/main" id="{5F54D236-2D1F-9B43-A65F-61BE637D543E}"/>
                </a:ext>
              </a:extLst>
            </p:cNvPr>
            <p:cNvSpPr/>
            <p:nvPr/>
          </p:nvSpPr>
          <p:spPr>
            <a:xfrm>
              <a:off x="8686519" y="3712019"/>
              <a:ext cx="220429" cy="1287176"/>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0" name="Group 9">
            <a:extLst>
              <a:ext uri="{FF2B5EF4-FFF2-40B4-BE49-F238E27FC236}">
                <a16:creationId xmlns:a16="http://schemas.microsoft.com/office/drawing/2014/main" id="{0980A645-E4E7-474F-9B85-13B3C2F6071F}"/>
              </a:ext>
            </a:extLst>
          </p:cNvPr>
          <p:cNvGrpSpPr/>
          <p:nvPr/>
        </p:nvGrpSpPr>
        <p:grpSpPr>
          <a:xfrm>
            <a:off x="5827059" y="3927622"/>
            <a:ext cx="6060141" cy="2690565"/>
            <a:chOff x="5827059" y="3927622"/>
            <a:chExt cx="6060141" cy="2690565"/>
          </a:xfrm>
        </p:grpSpPr>
        <p:sp>
          <p:nvSpPr>
            <p:cNvPr id="53" name="Rounded Rectangle 52">
              <a:extLst>
                <a:ext uri="{FF2B5EF4-FFF2-40B4-BE49-F238E27FC236}">
                  <a16:creationId xmlns:a16="http://schemas.microsoft.com/office/drawing/2014/main" id="{A057BF11-B394-2B42-92BF-C9C8B8656EC2}"/>
                </a:ext>
              </a:extLst>
            </p:cNvPr>
            <p:cNvSpPr/>
            <p:nvPr/>
          </p:nvSpPr>
          <p:spPr>
            <a:xfrm>
              <a:off x="5827059" y="3927622"/>
              <a:ext cx="6060141" cy="2690565"/>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7" name="Rectangle 56">
              <a:extLst>
                <a:ext uri="{FF2B5EF4-FFF2-40B4-BE49-F238E27FC236}">
                  <a16:creationId xmlns:a16="http://schemas.microsoft.com/office/drawing/2014/main" id="{16A38380-BF81-584A-86C4-439F7818A8B9}"/>
                </a:ext>
              </a:extLst>
            </p:cNvPr>
            <p:cNvSpPr/>
            <p:nvPr/>
          </p:nvSpPr>
          <p:spPr>
            <a:xfrm>
              <a:off x="6201016" y="4248601"/>
              <a:ext cx="2295573" cy="461665"/>
            </a:xfrm>
            <a:prstGeom prst="rect">
              <a:avLst/>
            </a:prstGeom>
            <a:solidFill>
              <a:srgbClr val="FFFF00"/>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PGM to PDF</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45" name="Rectangle 44">
            <a:extLst>
              <a:ext uri="{FF2B5EF4-FFF2-40B4-BE49-F238E27FC236}">
                <a16:creationId xmlns:a16="http://schemas.microsoft.com/office/drawing/2014/main" id="{41539417-B9B0-2D46-A94D-D7C4239D1B6A}"/>
              </a:ext>
            </a:extLst>
          </p:cNvPr>
          <p:cNvSpPr/>
          <p:nvPr/>
        </p:nvSpPr>
        <p:spPr>
          <a:xfrm>
            <a:off x="6862958" y="117666"/>
            <a:ext cx="3875607" cy="461665"/>
          </a:xfrm>
          <a:prstGeom prst="rect">
            <a:avLst/>
          </a:prstGeom>
          <a:solidFill>
            <a:srgbClr val="FFFF00"/>
          </a:solidFill>
        </p:spPr>
        <p:txBody>
          <a:bodyPr wrap="square" lIns="91440" tIns="45720" rIns="91440" bIns="45720">
            <a:spAutoFit/>
          </a:bodyPr>
          <a:lstStyle/>
          <a:p>
            <a:pPr algn="ctr"/>
            <a:r>
              <a:rPr lang="en-US" sz="2400" b="1" cap="none" spc="0" dirty="0">
                <a:ln w="0"/>
                <a:solidFill>
                  <a:schemeClr val="accent6">
                    <a:lumMod val="50000"/>
                  </a:schemeClr>
                </a:solidFill>
                <a:effectLst>
                  <a:outerShdw blurRad="38100" dist="19050" dir="2700000" algn="tl" rotWithShape="0">
                    <a:schemeClr val="dk1">
                      <a:alpha val="40000"/>
                    </a:schemeClr>
                  </a:outerShdw>
                </a:effectLst>
              </a:rPr>
              <a:t>Graphical Model</a:t>
            </a:r>
          </a:p>
        </p:txBody>
      </p:sp>
    </p:spTree>
    <p:custDataLst>
      <p:tags r:id="rId1"/>
    </p:custDataLst>
    <p:extLst>
      <p:ext uri="{BB962C8B-B14F-4D97-AF65-F5344CB8AC3E}">
        <p14:creationId xmlns:p14="http://schemas.microsoft.com/office/powerpoint/2010/main" val="199505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par>
                                <p:cTn id="13" presetID="3" presetClass="entr" presetSubtype="1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linds(horizontal)">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blinds(horizontal)">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blinds(horizontal)">
                                      <p:cBhvr>
                                        <p:cTn id="25" dur="500"/>
                                        <p:tgtEl>
                                          <p:spTgt spid="49"/>
                                        </p:tgtEl>
                                      </p:cBhvr>
                                    </p:animEffect>
                                  </p:childTnLst>
                                </p:cTn>
                              </p:par>
                              <p:par>
                                <p:cTn id="26" presetID="3"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blinds(horizontal)">
                                      <p:cBhvr>
                                        <p:cTn id="38" dur="500"/>
                                        <p:tgtEl>
                                          <p:spTgt spid="50"/>
                                        </p:tgtEl>
                                      </p:cBhvr>
                                    </p:animEffect>
                                  </p:childTnLst>
                                </p:cTn>
                              </p:par>
                              <p:par>
                                <p:cTn id="39" presetID="3" presetClass="entr" presetSubtype="1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blinds(horizontal)">
                                      <p:cBhvr>
                                        <p:cTn id="41" dur="500"/>
                                        <p:tgtEl>
                                          <p:spTgt spid="19"/>
                                        </p:tgtEl>
                                      </p:cBhvr>
                                    </p:animEffect>
                                  </p:childTnLst>
                                </p:cTn>
                              </p:par>
                              <p:par>
                                <p:cTn id="42" presetID="3" presetClass="entr" presetSubtype="1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blinds(horizontal)">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blinds(horizontal)">
                                      <p:cBhvr>
                                        <p:cTn id="49" dur="500"/>
                                        <p:tgtEl>
                                          <p:spTgt spid="41"/>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blinds(horizontal)">
                                      <p:cBhvr>
                                        <p:cTn id="54" dur="500"/>
                                        <p:tgtEl>
                                          <p:spTgt spid="56"/>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blinds(horizontal)">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blinds(horizontal)">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 MLE Learning (</a:t>
                </a:r>
                <a:r>
                  <a:rPr lang="en-US" b="1" dirty="0" err="1">
                    <a:latin typeface="IBM Plex Sans" charset="0"/>
                    <a:ea typeface="IBM Plex Sans" charset="0"/>
                    <a:cs typeface="IBM Plex Sans" charset="0"/>
                  </a:rPr>
                  <a:t>i.e</a:t>
                </a:r>
                <a:r>
                  <a:rPr lang="en-US" b="1" dirty="0">
                    <a:latin typeface="IBM Plex Sans" charset="0"/>
                    <a:ea typeface="IBM Plex Sans" charset="0"/>
                    <a:cs typeface="IBM Plex Sans" charset="0"/>
                  </a:rPr>
                  <a:t> estimating parameter </a:t>
                </a:r>
                <a14:m>
                  <m:oMath xmlns:m="http://schemas.openxmlformats.org/officeDocument/2006/math">
                    <m:r>
                      <a:rPr lang="en-US" sz="4400" b="1" i="1">
                        <a:solidFill>
                          <a:schemeClr val="accent2">
                            <a:lumMod val="75000"/>
                          </a:schemeClr>
                        </a:solidFill>
                        <a:latin typeface="Cambria Math" panose="02040503050406030204" pitchFamily="18" charset="0"/>
                        <a:ea typeface="Cambria Math" panose="02040503050406030204" pitchFamily="18" charset="0"/>
                      </a:rPr>
                      <m:t>𝜽</m:t>
                    </m:r>
                  </m:oMath>
                </a14:m>
                <a:r>
                  <a:rPr lang="en-US" sz="2000" dirty="0">
                    <a:solidFill>
                      <a:srgbClr val="0000FF"/>
                    </a:solidFill>
                  </a:rPr>
                  <a:t>)</a:t>
                </a:r>
              </a:p>
            </p:txBody>
          </p:sp>
        </mc:Choice>
        <mc:Fallback xmlns="">
          <p:sp>
            <p:nvSpPr>
              <p:cNvPr id="20" name="Title 19"/>
              <p:cNvSpPr>
                <a:spLocks noGrp="1" noRot="1" noChangeAspect="1" noMove="1" noResize="1" noEditPoints="1" noAdjustHandles="1" noChangeArrowheads="1" noChangeShapeType="1" noTextEdit="1"/>
              </p:cNvSpPr>
              <p:nvPr>
                <p:ph type="title"/>
              </p:nvPr>
            </p:nvSpPr>
            <p:spPr>
              <a:xfrm>
                <a:off x="325256" y="170505"/>
                <a:ext cx="10668326" cy="508000"/>
              </a:xfrm>
              <a:blipFill>
                <a:blip r:embed="rId4"/>
                <a:stretch>
                  <a:fillRect l="-1427" t="-4878" b="-58537"/>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3FD999D4-B456-9943-89B7-30D56181CE18}" type="slidenum">
              <a:rPr lang="en-US" smtClean="0"/>
              <a:t>61</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262323" y="931968"/>
            <a:ext cx="5043384" cy="559477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342900" indent="-342900">
              <a:buFont typeface="Arial" panose="020B0604020202020204" pitchFamily="34" charset="0"/>
              <a:buChar char="•"/>
            </a:pPr>
            <a:r>
              <a:rPr lang="en-US" sz="1800" b="1" dirty="0">
                <a:solidFill>
                  <a:schemeClr val="accent2">
                    <a:lumMod val="75000"/>
                  </a:schemeClr>
                </a:solidFill>
              </a:rPr>
              <a:t>Learning Involves from the estimating the parameters theta is previous graphical model. </a:t>
            </a:r>
          </a:p>
          <a:p>
            <a:pPr marL="342900" indent="-342900">
              <a:buFont typeface="Arial" panose="020B0604020202020204" pitchFamily="34" charset="0"/>
              <a:buChar char="•"/>
            </a:pPr>
            <a:endParaRPr lang="en-US" sz="1800" b="1" dirty="0">
              <a:solidFill>
                <a:schemeClr val="accent2">
                  <a:lumMod val="75000"/>
                </a:schemeClr>
              </a:solidFill>
            </a:endParaRPr>
          </a:p>
          <a:p>
            <a:pPr marL="342900" indent="-342900">
              <a:buFont typeface="Arial" panose="020B0604020202020204" pitchFamily="34" charset="0"/>
              <a:buChar char="•"/>
            </a:pPr>
            <a:r>
              <a:rPr lang="en-US" sz="1800" b="1" dirty="0">
                <a:solidFill>
                  <a:schemeClr val="accent2">
                    <a:lumMod val="75000"/>
                  </a:schemeClr>
                </a:solidFill>
              </a:rPr>
              <a:t>We will use principal of likelihood to equate the joint PDF to the likelihood, thus getting function of theta in terms of dataset.</a:t>
            </a:r>
          </a:p>
          <a:p>
            <a:pPr marL="342900" indent="-342900">
              <a:buFont typeface="Arial" panose="020B0604020202020204" pitchFamily="34" charset="0"/>
              <a:buChar char="•"/>
            </a:pPr>
            <a:endParaRPr lang="en-US" sz="1800" b="1" dirty="0">
              <a:solidFill>
                <a:schemeClr val="accent2">
                  <a:lumMod val="75000"/>
                </a:schemeClr>
              </a:solidFill>
            </a:endParaRPr>
          </a:p>
          <a:p>
            <a:pPr marL="342900" indent="-342900">
              <a:buFont typeface="Arial" panose="020B0604020202020204" pitchFamily="34" charset="0"/>
              <a:buChar char="•"/>
            </a:pPr>
            <a:r>
              <a:rPr lang="en-US" sz="1800" b="1" dirty="0">
                <a:solidFill>
                  <a:schemeClr val="accent2">
                    <a:lumMod val="75000"/>
                  </a:schemeClr>
                </a:solidFill>
              </a:rPr>
              <a:t>We can maximize it by finding theta which maximizes the likelihood</a:t>
            </a:r>
          </a:p>
          <a:p>
            <a:pPr marL="342900" indent="-342900">
              <a:buFont typeface="Arial" panose="020B0604020202020204" pitchFamily="34" charset="0"/>
              <a:buChar char="•"/>
            </a:pPr>
            <a:endParaRPr lang="en-US" sz="1800" b="1" dirty="0">
              <a:solidFill>
                <a:schemeClr val="accent2">
                  <a:lumMod val="75000"/>
                </a:schemeClr>
              </a:solidFill>
            </a:endParaRPr>
          </a:p>
          <a:p>
            <a:pPr marL="342900" indent="-342900">
              <a:buFont typeface="Arial" panose="020B0604020202020204" pitchFamily="34" charset="0"/>
              <a:buChar char="•"/>
            </a:pPr>
            <a:r>
              <a:rPr lang="en-US" sz="1800" b="1" dirty="0">
                <a:solidFill>
                  <a:schemeClr val="accent2">
                    <a:lumMod val="75000"/>
                  </a:schemeClr>
                </a:solidFill>
              </a:rPr>
              <a:t>Using log trick we can convert the problem in the minimizes negative log likelihood.</a:t>
            </a:r>
          </a:p>
          <a:p>
            <a:pPr marL="342900" indent="-342900">
              <a:buFont typeface="Arial" panose="020B0604020202020204" pitchFamily="34" charset="0"/>
              <a:buChar char="•"/>
            </a:pPr>
            <a:endParaRPr lang="en-US" sz="1800" b="1" dirty="0">
              <a:solidFill>
                <a:schemeClr val="accent2">
                  <a:lumMod val="75000"/>
                </a:schemeClr>
              </a:solidFill>
            </a:endParaRPr>
          </a:p>
          <a:p>
            <a:pPr marL="342900" indent="-342900">
              <a:buFont typeface="Arial" panose="020B0604020202020204" pitchFamily="34" charset="0"/>
              <a:buChar char="•"/>
            </a:pPr>
            <a:r>
              <a:rPr lang="en-US" sz="1800" b="1" dirty="0">
                <a:solidFill>
                  <a:schemeClr val="accent2">
                    <a:lumMod val="75000"/>
                  </a:schemeClr>
                </a:solidFill>
              </a:rPr>
              <a:t>Typically you would differentiate the negative log likelihood function and equation to zero to get the theta MLE. </a:t>
            </a:r>
          </a:p>
          <a:p>
            <a:endParaRPr lang="en-US" sz="1800" b="1" dirty="0">
              <a:solidFill>
                <a:schemeClr val="accent2">
                  <a:lumMod val="75000"/>
                </a:schemeClr>
              </a:solidFill>
            </a:endParaRPr>
          </a:p>
          <a:p>
            <a:endParaRPr lang="en-US" sz="1800" b="1" dirty="0">
              <a:solidFill>
                <a:schemeClr val="accent2">
                  <a:lumMod val="75000"/>
                </a:schemeClr>
              </a:solidFill>
            </a:endParaRPr>
          </a:p>
          <a:p>
            <a:endParaRPr lang="en-US" sz="1800" b="1" dirty="0">
              <a:solidFill>
                <a:schemeClr val="accent2">
                  <a:lumMod val="75000"/>
                </a:schemeClr>
              </a:solidFill>
            </a:endParaRPr>
          </a:p>
          <a:p>
            <a:br>
              <a:rPr lang="en-US" dirty="0">
                <a:solidFill>
                  <a:schemeClr val="accent3"/>
                </a:solidFill>
              </a:rPr>
            </a:br>
            <a:endParaRPr lang="en-US" dirty="0">
              <a:solidFill>
                <a:schemeClr val="accent3"/>
              </a:solidFill>
            </a:endParaRPr>
          </a:p>
        </p:txBody>
      </p:sp>
      <p:grpSp>
        <p:nvGrpSpPr>
          <p:cNvPr id="6" name="Group 5">
            <a:extLst>
              <a:ext uri="{FF2B5EF4-FFF2-40B4-BE49-F238E27FC236}">
                <a16:creationId xmlns:a16="http://schemas.microsoft.com/office/drawing/2014/main" id="{FE0F9FE0-2E59-0346-9FBF-432E2EE5D763}"/>
              </a:ext>
            </a:extLst>
          </p:cNvPr>
          <p:cNvGrpSpPr/>
          <p:nvPr/>
        </p:nvGrpSpPr>
        <p:grpSpPr>
          <a:xfrm>
            <a:off x="5676697" y="1626408"/>
            <a:ext cx="6041184" cy="615445"/>
            <a:chOff x="6046151" y="1626408"/>
            <a:chExt cx="5671730" cy="615445"/>
          </a:xfrm>
        </p:grpSpPr>
        <p:sp>
          <p:nvSpPr>
            <p:cNvPr id="62" name="Rectangle 61">
              <a:extLst>
                <a:ext uri="{FF2B5EF4-FFF2-40B4-BE49-F238E27FC236}">
                  <a16:creationId xmlns:a16="http://schemas.microsoft.com/office/drawing/2014/main" id="{4B58E8F5-8719-7141-92DB-3CF874586C86}"/>
                </a:ext>
              </a:extLst>
            </p:cNvPr>
            <p:cNvSpPr/>
            <p:nvPr/>
          </p:nvSpPr>
          <p:spPr>
            <a:xfrm>
              <a:off x="6046151" y="1626408"/>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A41AC7-69ED-6B48-9720-E5CD978FE23D}"/>
                    </a:ext>
                  </a:extLst>
                </p:cNvPr>
                <p:cNvSpPr txBox="1"/>
                <p:nvPr/>
              </p:nvSpPr>
              <p:spPr>
                <a:xfrm>
                  <a:off x="6304797" y="1709228"/>
                  <a:ext cx="5352089" cy="385555"/>
                </a:xfrm>
                <a:prstGeom prst="rect">
                  <a:avLst/>
                </a:prstGeom>
                <a:noFill/>
              </p:spPr>
              <p:txBody>
                <a:bodyPr wrap="square" lIns="0" tIns="0" rIns="0" bIns="0" rtlCol="0">
                  <a:spAutoFit/>
                </a:bodyPr>
                <a:lstStyle/>
                <a:p>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smtClean="0">
                          <a:solidFill>
                            <a:schemeClr val="accent3">
                              <a:lumMod val="75000"/>
                            </a:schemeClr>
                          </a:solidFill>
                          <a:latin typeface="Cambria Math" panose="02040503050406030204" pitchFamily="18" charset="0"/>
                        </a:rPr>
                        <m:t>(</m:t>
                      </m:r>
                      <m:sSub>
                        <m:sSubPr>
                          <m:ctrlPr>
                            <a:rPr lang="en-US" sz="2400" b="1" i="1" smtClean="0">
                              <a:solidFill>
                                <a:schemeClr val="accent5">
                                  <a:lumMod val="75000"/>
                                </a:schemeClr>
                              </a:solidFill>
                              <a:latin typeface="Cambria Math" panose="02040503050406030204" pitchFamily="18" charset="0"/>
                            </a:rPr>
                          </m:ctrlPr>
                        </m:sSubPr>
                        <m:e>
                          <m:r>
                            <a:rPr lang="en-US" sz="2400" b="1" i="1" smtClean="0">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𝟏</m:t>
                          </m:r>
                          <m:r>
                            <a:rPr lang="en-US" sz="2400" b="1" i="1" smtClean="0">
                              <a:solidFill>
                                <a:schemeClr val="accent5">
                                  <a:lumMod val="75000"/>
                                </a:schemeClr>
                              </a:solidFill>
                              <a:latin typeface="Cambria Math" panose="02040503050406030204" pitchFamily="18" charset="0"/>
                            </a:rPr>
                            <m:t>, </m:t>
                          </m:r>
                        </m:sub>
                      </m:sSub>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a:solidFill>
                                <a:schemeClr val="accent5">
                                  <a:lumMod val="75000"/>
                                </a:schemeClr>
                              </a:solidFill>
                              <a:latin typeface="Cambria Math" panose="02040503050406030204" pitchFamily="18" charset="0"/>
                            </a:rPr>
                            <m:t>𝟐</m:t>
                          </m:r>
                          <m:r>
                            <a:rPr lang="en-US" sz="2400" b="1" i="1">
                              <a:solidFill>
                                <a:schemeClr val="accent5">
                                  <a:lumMod val="75000"/>
                                </a:schemeClr>
                              </a:solidFill>
                              <a:latin typeface="Cambria Math" panose="02040503050406030204" pitchFamily="18" charset="0"/>
                            </a:rPr>
                            <m:t>, </m:t>
                          </m:r>
                        </m:sub>
                      </m:sSub>
                      <m:r>
                        <a:rPr lang="en-US" sz="2400" b="1" i="1" smtClean="0">
                          <a:solidFill>
                            <a:schemeClr val="accent5">
                              <a:lumMod val="75000"/>
                            </a:schemeClr>
                          </a:solidFill>
                          <a:latin typeface="Cambria Math" panose="02040503050406030204" pitchFamily="18" charset="0"/>
                        </a:rPr>
                        <m:t>…,</m:t>
                      </m:r>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𝒏</m:t>
                          </m:r>
                          <m:r>
                            <a:rPr lang="en-US" sz="2400" b="1" i="1">
                              <a:solidFill>
                                <a:schemeClr val="accent5">
                                  <a:lumMod val="75000"/>
                                </a:schemeClr>
                              </a:solidFill>
                              <a:latin typeface="Cambria Math" panose="02040503050406030204" pitchFamily="18" charset="0"/>
                            </a:rPr>
                            <m:t>, </m:t>
                          </m:r>
                        </m:sub>
                      </m:sSub>
                      <m:r>
                        <a:rPr lang="en-US" sz="2400" b="1" i="1" smtClean="0">
                          <a:solidFill>
                            <a:schemeClr val="accent3">
                              <a:lumMod val="75000"/>
                            </a:schemeClr>
                          </a:solidFill>
                          <a:latin typeface="Cambria Math" panose="02040503050406030204" pitchFamily="18" charset="0"/>
                        </a:rPr>
                        <m:t>|</m:t>
                      </m:r>
                      <m:r>
                        <a:rPr lang="en-US" sz="24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400" b="1" i="1" smtClean="0">
                          <a:solidFill>
                            <a:schemeClr val="accent3">
                              <a:lumMod val="75000"/>
                            </a:schemeClr>
                          </a:solidFill>
                          <a:latin typeface="Cambria Math" panose="02040503050406030204" pitchFamily="18" charset="0"/>
                        </a:rPr>
                        <m:t>)</m:t>
                      </m:r>
                    </m:oMath>
                  </a14:m>
                  <a:r>
                    <a:rPr lang="en-US" sz="2400" b="1" dirty="0">
                      <a:solidFill>
                        <a:schemeClr val="accent3">
                          <a:lumMod val="75000"/>
                        </a:schemeClr>
                      </a:solidFill>
                    </a:rPr>
                    <a:t> = </a:t>
                  </a:r>
                  <a14:m>
                    <m:oMath xmlns:m="http://schemas.openxmlformats.org/officeDocument/2006/math">
                      <m:sSubSup>
                        <m:sSubSupPr>
                          <m:ctrlPr>
                            <a:rPr lang="en-US" sz="24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ea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e>
                        <m:sub>
                          <m:r>
                            <a:rPr lang="en-US" sz="24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r>
                            <a:rPr lang="en-US" sz="24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4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4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400" b="1" i="1" smtClean="0">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r>
                        <a:rPr lang="en-US" sz="2400" b="1" i="1">
                          <a:solidFill>
                            <a:schemeClr val="accent3">
                              <a:lumMod val="75000"/>
                            </a:schemeClr>
                          </a:solidFill>
                          <a:latin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oMath>
                  </a14:m>
                  <a:endParaRPr lang="en-US" sz="2400" b="1" dirty="0">
                    <a:solidFill>
                      <a:schemeClr val="accent3">
                        <a:lumMod val="75000"/>
                      </a:schemeClr>
                    </a:solidFill>
                  </a:endParaRPr>
                </a:p>
              </p:txBody>
            </p:sp>
          </mc:Choice>
          <mc:Fallback xmlns="">
            <p:sp>
              <p:nvSpPr>
                <p:cNvPr id="47" name="TextBox 46">
                  <a:extLst>
                    <a:ext uri="{FF2B5EF4-FFF2-40B4-BE49-F238E27FC236}">
                      <a16:creationId xmlns:a16="http://schemas.microsoft.com/office/drawing/2014/main" id="{C4A41AC7-69ED-6B48-9720-E5CD978FE23D}"/>
                    </a:ext>
                  </a:extLst>
                </p:cNvPr>
                <p:cNvSpPr txBox="1">
                  <a:spLocks noRot="1" noChangeAspect="1" noMove="1" noResize="1" noEditPoints="1" noAdjustHandles="1" noChangeArrowheads="1" noChangeShapeType="1" noTextEdit="1"/>
                </p:cNvSpPr>
                <p:nvPr/>
              </p:nvSpPr>
              <p:spPr>
                <a:xfrm>
                  <a:off x="6304797" y="1709228"/>
                  <a:ext cx="5352089" cy="385555"/>
                </a:xfrm>
                <a:prstGeom prst="rect">
                  <a:avLst/>
                </a:prstGeom>
                <a:blipFill>
                  <a:blip r:embed="rId5"/>
                  <a:stretch>
                    <a:fillRect l="-2000" t="-22581" b="-41935"/>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0BAE44DB-0C0A-E744-85DB-4200DB512A09}"/>
              </a:ext>
            </a:extLst>
          </p:cNvPr>
          <p:cNvGrpSpPr/>
          <p:nvPr/>
        </p:nvGrpSpPr>
        <p:grpSpPr>
          <a:xfrm>
            <a:off x="5083019" y="3108568"/>
            <a:ext cx="6748799" cy="838005"/>
            <a:chOff x="5305098" y="3129287"/>
            <a:chExt cx="6748799" cy="838005"/>
          </a:xfrm>
        </p:grpSpPr>
        <p:grpSp>
          <p:nvGrpSpPr>
            <p:cNvPr id="66" name="Group 65">
              <a:extLst>
                <a:ext uri="{FF2B5EF4-FFF2-40B4-BE49-F238E27FC236}">
                  <a16:creationId xmlns:a16="http://schemas.microsoft.com/office/drawing/2014/main" id="{6DCC59CC-FB29-2C4D-994E-1B0439A0339B}"/>
                </a:ext>
              </a:extLst>
            </p:cNvPr>
            <p:cNvGrpSpPr/>
            <p:nvPr/>
          </p:nvGrpSpPr>
          <p:grpSpPr>
            <a:xfrm>
              <a:off x="5305098" y="3311541"/>
              <a:ext cx="6748799" cy="655751"/>
              <a:chOff x="62780" y="4136458"/>
              <a:chExt cx="6645817" cy="655751"/>
            </a:xfrm>
          </p:grpSpPr>
          <p:sp>
            <p:nvSpPr>
              <p:cNvPr id="67" name="Rectangle 66">
                <a:extLst>
                  <a:ext uri="{FF2B5EF4-FFF2-40B4-BE49-F238E27FC236}">
                    <a16:creationId xmlns:a16="http://schemas.microsoft.com/office/drawing/2014/main" id="{F5A53D06-206D-0F46-9FF9-32B60639D4A7}"/>
                  </a:ext>
                </a:extLst>
              </p:cNvPr>
              <p:cNvSpPr/>
              <p:nvPr/>
            </p:nvSpPr>
            <p:spPr>
              <a:xfrm>
                <a:off x="647399" y="4136458"/>
                <a:ext cx="5959864" cy="655751"/>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91D5E756-D4A6-0146-A085-ED094F2318FD}"/>
                      </a:ext>
                    </a:extLst>
                  </p:cNvPr>
                  <p:cNvSpPr txBox="1"/>
                  <p:nvPr/>
                </p:nvSpPr>
                <p:spPr>
                  <a:xfrm>
                    <a:off x="62780" y="4208256"/>
                    <a:ext cx="6645817" cy="508152"/>
                  </a:xfrm>
                  <a:prstGeom prst="rect">
                    <a:avLst/>
                  </a:prstGeom>
                  <a:noFill/>
                </p:spPr>
                <p:txBody>
                  <a:bodyPr wrap="square" lIns="0" tIns="0" rIns="0" bIns="0" rtlCol="0">
                    <a:spAutoFit/>
                  </a:bodyPr>
                  <a:lstStyle/>
                  <a:p>
                    <a14:m>
                      <m:oMath xmlns:m="http://schemas.openxmlformats.org/officeDocument/2006/math">
                        <m:r>
                          <a:rPr lang="en-US" sz="2400" b="1" i="1" smtClean="0">
                            <a:solidFill>
                              <a:schemeClr val="accent3">
                                <a:lumMod val="75000"/>
                              </a:schemeClr>
                            </a:solidFill>
                            <a:latin typeface="Cambria Math" panose="02040503050406030204" pitchFamily="18" charset="0"/>
                            <a:ea typeface="Cambria Math" panose="02040503050406030204" pitchFamily="18" charset="0"/>
                          </a:rPr>
                          <m:t>          ℓ</m:t>
                        </m:r>
                        <m:r>
                          <a:rPr lang="en-US" sz="2400" b="1" i="1" smtClean="0">
                            <a:solidFill>
                              <a:schemeClr val="accent3">
                                <a:lumMod val="75000"/>
                              </a:schemeClr>
                            </a:solidFill>
                            <a:latin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smtClean="0">
                            <a:solidFill>
                              <a:schemeClr val="accent2">
                                <a:lumMod val="75000"/>
                              </a:schemeClr>
                            </a:solidFill>
                            <a:latin typeface="Cambria Math" panose="02040503050406030204" pitchFamily="18" charset="0"/>
                            <a:ea typeface="Cambria Math" panose="02040503050406030204" pitchFamily="18" charset="0"/>
                          </a:rPr>
                          <m:t>|</m:t>
                        </m:r>
                        <m:r>
                          <a:rPr lang="en-US" sz="2400" b="1" i="1">
                            <a:solidFill>
                              <a:srgbClr val="7030A0"/>
                            </a:solidFill>
                            <a:latin typeface="Cambria Math" panose="02040503050406030204" pitchFamily="18" charset="0"/>
                            <a:ea typeface="Cambria Math" panose="02040503050406030204" pitchFamily="18" charset="0"/>
                          </a:rPr>
                          <m:t>𝓓</m:t>
                        </m:r>
                        <m:r>
                          <a:rPr lang="en-US" sz="2400" b="1" i="1" smtClean="0">
                            <a:solidFill>
                              <a:schemeClr val="accent3">
                                <a:lumMod val="75000"/>
                              </a:schemeClr>
                            </a:solidFill>
                            <a:latin typeface="Cambria Math" panose="02040503050406030204" pitchFamily="18" charset="0"/>
                          </a:rPr>
                          <m:t>)</m:t>
                        </m:r>
                      </m:oMath>
                    </a14:m>
                    <a:r>
                      <a:rPr lang="en-US" sz="2400" b="1" dirty="0">
                        <a:solidFill>
                          <a:schemeClr val="accent3">
                            <a:lumMod val="75000"/>
                          </a:schemeClr>
                        </a:solidFill>
                      </a:rPr>
                      <a:t> = </a:t>
                    </a:r>
                    <a14:m>
                      <m:oMath xmlns:m="http://schemas.openxmlformats.org/officeDocument/2006/math">
                        <m:sSubSup>
                          <m:sSubSupPr>
                            <m:ctrlPr>
                              <a:rPr lang="en-US" sz="24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400" b="1" i="1">
                                <a:solidFill>
                                  <a:schemeClr val="accent3">
                                    <a:lumMod val="75000"/>
                                  </a:schemeClr>
                                </a:solidFill>
                                <a:latin typeface="Cambria Math" panose="02040503050406030204" pitchFamily="18" charset="0"/>
                                <a:ea typeface="Cambria Math" panose="02040503050406030204" pitchFamily="18" charset="0"/>
                              </a:rPr>
                              <m:t>−</m:t>
                            </m:r>
                            <m:func>
                              <m:funcPr>
                                <m:ctrlPr>
                                  <a:rPr lang="en-US" sz="2400" b="1" i="1">
                                    <a:solidFill>
                                      <a:schemeClr val="accent3">
                                        <a:lumMod val="75000"/>
                                      </a:schemeClr>
                                    </a:solidFill>
                                    <a:latin typeface="Cambria Math" panose="02040503050406030204" pitchFamily="18" charset="0"/>
                                    <a:ea typeface="Cambria Math" panose="02040503050406030204" pitchFamily="18" charset="0"/>
                                  </a:rPr>
                                </m:ctrlPr>
                              </m:funcPr>
                              <m:fName>
                                <m:r>
                                  <m:rPr>
                                    <m:sty m:val="p"/>
                                  </m:rPr>
                                  <a:rPr lang="en-US" sz="2400" b="0" i="0">
                                    <a:solidFill>
                                      <a:schemeClr val="accent3">
                                        <a:lumMod val="75000"/>
                                      </a:schemeClr>
                                    </a:solidFill>
                                    <a:latin typeface="Cambria Math" panose="02040503050406030204" pitchFamily="18" charset="0"/>
                                    <a:ea typeface="Cambria Math" panose="02040503050406030204" pitchFamily="18" charset="0"/>
                                  </a:rPr>
                                  <m:t>log</m:t>
                                </m:r>
                              </m:fName>
                              <m:e>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a:solidFill>
                                              <a:schemeClr val="accent2">
                                                <a:lumMod val="75000"/>
                                              </a:schemeClr>
                                            </a:solidFill>
                                            <a:latin typeface="Cambria Math" panose="02040503050406030204" pitchFamily="18" charset="0"/>
                                            <a:ea typeface="Cambria Math" panose="02040503050406030204" pitchFamily="18" charset="0"/>
                                          </a:rPr>
                                          <m:t>𝜽</m:t>
                                        </m:r>
                                      </m:e>
                                    </m:d>
                                  </m:e>
                                </m:d>
                              </m:e>
                            </m:func>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nary>
                              <m:naryPr>
                                <m:chr m:val="∑"/>
                                <m:subHide m:val="on"/>
                                <m:supHide m:val="on"/>
                                <m:ctrlPr>
                                  <a:rPr lang="en-US" sz="2400" b="1" i="1" smtClean="0">
                                    <a:solidFill>
                                      <a:schemeClr val="accent3">
                                        <a:lumMod val="75000"/>
                                      </a:schemeClr>
                                    </a:solidFill>
                                    <a:latin typeface="Cambria Math" panose="02040503050406030204" pitchFamily="18" charset="0"/>
                                    <a:ea typeface="Cambria Math" panose="02040503050406030204" pitchFamily="18" charset="0"/>
                                  </a:rPr>
                                </m:ctrlPr>
                              </m:naryPr>
                              <m:sub/>
                              <m:sup/>
                              <m:e/>
                            </m:nary>
                          </m:e>
                          <m:sub>
                            <m:r>
                              <a:rPr lang="en-US" sz="24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r>
                              <a:rPr lang="en-US" sz="24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4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400" b="1" i="1" smtClean="0">
                            <a:solidFill>
                              <a:schemeClr val="accent3">
                                <a:lumMod val="75000"/>
                              </a:schemeClr>
                            </a:solidFill>
                            <a:latin typeface="Cambria Math" panose="02040503050406030204" pitchFamily="18" charset="0"/>
                            <a:ea typeface="Cambria Math" panose="02040503050406030204" pitchFamily="18" charset="0"/>
                          </a:rPr>
                          <m:t>𝒍𝒐𝒈</m:t>
                        </m:r>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r>
                          <a:rPr lang="en-US" sz="2400" b="1" i="1" smtClean="0">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smtClean="0">
                                <a:solidFill>
                                  <a:schemeClr val="accent3">
                                    <a:lumMod val="75000"/>
                                  </a:schemeClr>
                                </a:solidFill>
                                <a:latin typeface="Cambria Math" panose="02040503050406030204" pitchFamily="18" charset="0"/>
                                <a:ea typeface="Cambria Math" panose="02040503050406030204" pitchFamily="18" charset="0"/>
                              </a:rPr>
                            </m:ctrlPr>
                          </m:dPr>
                          <m:e>
                            <m:sSub>
                              <m:sSubPr>
                                <m:ctrlPr>
                                  <a:rPr lang="en-US" sz="2400" b="1" i="1" smtClean="0">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smtClean="0">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e>
                          <m:e>
                            <m:r>
                              <a:rPr lang="en-US" sz="2400" b="1" i="1">
                                <a:solidFill>
                                  <a:schemeClr val="accent2">
                                    <a:lumMod val="75000"/>
                                  </a:schemeClr>
                                </a:solidFill>
                                <a:latin typeface="Cambria Math" panose="02040503050406030204" pitchFamily="18" charset="0"/>
                                <a:ea typeface="Cambria Math" panose="02040503050406030204" pitchFamily="18" charset="0"/>
                              </a:rPr>
                              <m:t>𝜽</m:t>
                            </m:r>
                          </m:e>
                        </m:d>
                        <m:r>
                          <a:rPr lang="en-US" sz="2400" b="1" i="0" smtClean="0">
                            <a:solidFill>
                              <a:schemeClr val="accent3">
                                <a:lumMod val="75000"/>
                              </a:schemeClr>
                            </a:solidFill>
                            <a:latin typeface="Cambria Math" panose="02040503050406030204" pitchFamily="18" charset="0"/>
                          </a:rPr>
                          <m:t>)</m:t>
                        </m:r>
                      </m:oMath>
                    </a14:m>
                    <a:endParaRPr lang="en-US" sz="2400" b="1" dirty="0">
                      <a:solidFill>
                        <a:schemeClr val="accent3">
                          <a:lumMod val="75000"/>
                        </a:schemeClr>
                      </a:solidFill>
                    </a:endParaRPr>
                  </a:p>
                </p:txBody>
              </p:sp>
            </mc:Choice>
            <mc:Fallback xmlns="">
              <p:sp>
                <p:nvSpPr>
                  <p:cNvPr id="68" name="TextBox 67">
                    <a:extLst>
                      <a:ext uri="{FF2B5EF4-FFF2-40B4-BE49-F238E27FC236}">
                        <a16:creationId xmlns:a16="http://schemas.microsoft.com/office/drawing/2014/main" id="{91D5E756-D4A6-0146-A085-ED094F2318FD}"/>
                      </a:ext>
                    </a:extLst>
                  </p:cNvPr>
                  <p:cNvSpPr txBox="1">
                    <a:spLocks noRot="1" noChangeAspect="1" noMove="1" noResize="1" noEditPoints="1" noAdjustHandles="1" noChangeArrowheads="1" noChangeShapeType="1" noTextEdit="1"/>
                  </p:cNvSpPr>
                  <p:nvPr/>
                </p:nvSpPr>
                <p:spPr>
                  <a:xfrm>
                    <a:off x="62780" y="4208256"/>
                    <a:ext cx="6645817" cy="508152"/>
                  </a:xfrm>
                  <a:prstGeom prst="rect">
                    <a:avLst/>
                  </a:prstGeom>
                  <a:blipFill>
                    <a:blip r:embed="rId6"/>
                    <a:stretch>
                      <a:fillRect l="-2251" t="-109756" b="-165854"/>
                    </a:stretch>
                  </a:blipFill>
                </p:spPr>
                <p:txBody>
                  <a:bodyPr/>
                  <a:lstStyle/>
                  <a:p>
                    <a:r>
                      <a:rPr lang="en-US">
                        <a:noFill/>
                      </a:rPr>
                      <a:t> </a:t>
                    </a:r>
                  </a:p>
                </p:txBody>
              </p:sp>
            </mc:Fallback>
          </mc:AlternateContent>
        </p:grpSp>
        <p:sp>
          <p:nvSpPr>
            <p:cNvPr id="71" name="Down Arrow 70">
              <a:extLst>
                <a:ext uri="{FF2B5EF4-FFF2-40B4-BE49-F238E27FC236}">
                  <a16:creationId xmlns:a16="http://schemas.microsoft.com/office/drawing/2014/main" id="{4812F91E-6ADB-E849-8761-25999A49629D}"/>
                </a:ext>
              </a:extLst>
            </p:cNvPr>
            <p:cNvSpPr/>
            <p:nvPr/>
          </p:nvSpPr>
          <p:spPr>
            <a:xfrm>
              <a:off x="8556227" y="3129287"/>
              <a:ext cx="331466" cy="210387"/>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0" name="Group 9">
            <a:extLst>
              <a:ext uri="{FF2B5EF4-FFF2-40B4-BE49-F238E27FC236}">
                <a16:creationId xmlns:a16="http://schemas.microsoft.com/office/drawing/2014/main" id="{2AA4ACD0-C575-A54A-A8F6-B00A67702A38}"/>
              </a:ext>
            </a:extLst>
          </p:cNvPr>
          <p:cNvGrpSpPr/>
          <p:nvPr/>
        </p:nvGrpSpPr>
        <p:grpSpPr>
          <a:xfrm>
            <a:off x="5713976" y="4928978"/>
            <a:ext cx="6117842" cy="712113"/>
            <a:chOff x="6170477" y="4965328"/>
            <a:chExt cx="5661341" cy="712113"/>
          </a:xfrm>
        </p:grpSpPr>
        <p:sp>
          <p:nvSpPr>
            <p:cNvPr id="53" name="Rectangle 52">
              <a:extLst>
                <a:ext uri="{FF2B5EF4-FFF2-40B4-BE49-F238E27FC236}">
                  <a16:creationId xmlns:a16="http://schemas.microsoft.com/office/drawing/2014/main" id="{01715F2E-2440-5342-8CBA-405A29FAC755}"/>
                </a:ext>
              </a:extLst>
            </p:cNvPr>
            <p:cNvSpPr/>
            <p:nvPr/>
          </p:nvSpPr>
          <p:spPr>
            <a:xfrm>
              <a:off x="6170477" y="4965328"/>
              <a:ext cx="5552207" cy="712113"/>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DD5A3F0B-D35D-D040-815E-0734949CCA28}"/>
                    </a:ext>
                  </a:extLst>
                </p:cNvPr>
                <p:cNvSpPr txBox="1"/>
                <p:nvPr/>
              </p:nvSpPr>
              <p:spPr>
                <a:xfrm>
                  <a:off x="6194049" y="5052167"/>
                  <a:ext cx="5637769" cy="449802"/>
                </a:xfrm>
                <a:prstGeom prst="rect">
                  <a:avLst/>
                </a:prstGeom>
                <a:noFill/>
              </p:spPr>
              <p:txBody>
                <a:bodyPr wrap="square" lIns="0" tIns="0" rIns="0" bIns="0" rtlCol="0">
                  <a:spAutoFit/>
                </a:bodyPr>
                <a:lstStyle/>
                <a:p>
                  <a14:m>
                    <m:oMath xmlns:m="http://schemas.openxmlformats.org/officeDocument/2006/math">
                      <m:sSub>
                        <m:sSubPr>
                          <m:ctrlPr>
                            <a:rPr lang="en-US" sz="2800" b="1" i="1" smtClean="0">
                              <a:solidFill>
                                <a:schemeClr val="accent3">
                                  <a:lumMod val="75000"/>
                                </a:schemeClr>
                              </a:solidFill>
                              <a:latin typeface="Cambria Math" panose="02040503050406030204" pitchFamily="18" charset="0"/>
                              <a:ea typeface="Cambria Math" panose="02040503050406030204" pitchFamily="18" charset="0"/>
                            </a:rPr>
                          </m:ctrlPr>
                        </m:sSubPr>
                        <m:e>
                          <m:r>
                            <a:rPr lang="en-US" sz="2800" b="1" i="1">
                              <a:solidFill>
                                <a:schemeClr val="accent2">
                                  <a:lumMod val="75000"/>
                                </a:schemeClr>
                              </a:solidFill>
                              <a:latin typeface="Cambria Math" panose="02040503050406030204" pitchFamily="18" charset="0"/>
                              <a:ea typeface="Cambria Math" panose="02040503050406030204" pitchFamily="18" charset="0"/>
                            </a:rPr>
                            <m:t>𝜽</m:t>
                          </m:r>
                        </m:e>
                        <m:sub>
                          <m:r>
                            <a:rPr lang="en-US" sz="2800" b="1" i="1" smtClean="0">
                              <a:solidFill>
                                <a:schemeClr val="accent3">
                                  <a:lumMod val="75000"/>
                                </a:schemeClr>
                              </a:solidFill>
                              <a:latin typeface="Cambria Math" panose="02040503050406030204" pitchFamily="18" charset="0"/>
                              <a:ea typeface="Cambria Math" panose="02040503050406030204" pitchFamily="18" charset="0"/>
                            </a:rPr>
                            <m:t>𝑴𝑳</m:t>
                          </m:r>
                        </m:sub>
                      </m:sSub>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800" b="1" i="1" smtClean="0">
                              <a:solidFill>
                                <a:srgbClr val="C00000"/>
                              </a:solidFill>
                              <a:latin typeface="Cambria Math" panose="02040503050406030204" pitchFamily="18" charset="0"/>
                              <a:ea typeface="Cambria Math" panose="02040503050406030204" pitchFamily="18" charset="0"/>
                            </a:rPr>
                          </m:ctrlPr>
                        </m:sSubPr>
                        <m:e>
                          <m:r>
                            <a:rPr lang="en-US" sz="2800" b="1" i="1" smtClean="0">
                              <a:solidFill>
                                <a:srgbClr val="C00000"/>
                              </a:solidFill>
                              <a:latin typeface="Cambria Math" panose="02040503050406030204" pitchFamily="18" charset="0"/>
                              <a:ea typeface="Cambria Math" panose="02040503050406030204" pitchFamily="18" charset="0"/>
                            </a:rPr>
                            <m:t>𝒂𝒓𝒈𝒎𝒂𝒙</m:t>
                          </m:r>
                        </m:e>
                        <m:sub>
                          <m:r>
                            <a:rPr lang="en-US" sz="2800" b="1" i="1" smtClean="0">
                              <a:solidFill>
                                <a:srgbClr val="C00000"/>
                              </a:solidFill>
                              <a:latin typeface="Cambria Math" panose="02040503050406030204" pitchFamily="18" charset="0"/>
                              <a:ea typeface="Cambria Math" panose="02040503050406030204" pitchFamily="18" charset="0"/>
                            </a:rPr>
                            <m:t>𝜽</m:t>
                          </m:r>
                        </m:sub>
                      </m:sSub>
                      <m:r>
                        <a:rPr lang="en-US" sz="2800" b="1" i="1" smtClean="0">
                          <a:solidFill>
                            <a:schemeClr val="accent3">
                              <a:lumMod val="75000"/>
                            </a:schemeClr>
                          </a:solidFill>
                          <a:latin typeface="Cambria Math" panose="02040503050406030204" pitchFamily="18" charset="0"/>
                          <a:ea typeface="Cambria Math" panose="02040503050406030204" pitchFamily="18" charset="0"/>
                        </a:rPr>
                        <m:t>ℓ</m:t>
                      </m:r>
                      <m:r>
                        <a:rPr lang="en-US" sz="2800" b="1" i="1" smtClean="0">
                          <a:solidFill>
                            <a:schemeClr val="accent3">
                              <a:lumMod val="75000"/>
                            </a:schemeClr>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2">
                              <a:lumMod val="75000"/>
                            </a:schemeClr>
                          </a:solidFill>
                          <a:latin typeface="Cambria Math" panose="02040503050406030204" pitchFamily="18" charset="0"/>
                          <a:ea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r>
                            <a:rPr lang="en-US" sz="2800" b="1" i="1" smtClean="0">
                              <a:solidFill>
                                <a:schemeClr val="accent5">
                                  <a:lumMod val="75000"/>
                                </a:schemeClr>
                              </a:solidFill>
                              <a:latin typeface="Cambria Math" panose="02040503050406030204" pitchFamily="18" charset="0"/>
                            </a:rPr>
                            <m:t>, </m:t>
                          </m:r>
                        </m:sub>
                      </m:sSub>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𝟐</m:t>
                          </m:r>
                          <m:r>
                            <a:rPr lang="en-US" sz="2800" b="1" i="1">
                              <a:solidFill>
                                <a:schemeClr val="accent5">
                                  <a:lumMod val="75000"/>
                                </a:schemeClr>
                              </a:solidFill>
                              <a:latin typeface="Cambria Math" panose="02040503050406030204" pitchFamily="18" charset="0"/>
                            </a:rPr>
                            <m:t>, </m:t>
                          </m:r>
                        </m:sub>
                      </m:sSub>
                      <m:r>
                        <a:rPr lang="en-US" sz="2800" b="1" i="1" smtClean="0">
                          <a:solidFill>
                            <a:schemeClr val="accent5">
                              <a:lumMod val="75000"/>
                            </a:schemeClr>
                          </a:solidFill>
                          <a:latin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r>
                            <a:rPr lang="en-US" sz="2800" b="1" i="1">
                              <a:solidFill>
                                <a:schemeClr val="accent5">
                                  <a:lumMod val="75000"/>
                                </a:schemeClr>
                              </a:solidFill>
                              <a:latin typeface="Cambria Math" panose="02040503050406030204" pitchFamily="18" charset="0"/>
                            </a:rPr>
                            <m:t>, </m:t>
                          </m:r>
                        </m:sub>
                      </m:sSub>
                      <m:r>
                        <a:rPr lang="en-US" sz="2800" b="1" i="1" smtClean="0">
                          <a:solidFill>
                            <a:schemeClr val="accent3">
                              <a:lumMod val="75000"/>
                            </a:schemeClr>
                          </a:solidFill>
                          <a:latin typeface="Cambria Math" panose="02040503050406030204" pitchFamily="18" charset="0"/>
                        </a:rPr>
                        <m:t>)</m:t>
                      </m:r>
                    </m:oMath>
                  </a14:m>
                  <a:r>
                    <a:rPr lang="en-US" sz="2800" b="1" dirty="0">
                      <a:solidFill>
                        <a:schemeClr val="accent3">
                          <a:lumMod val="75000"/>
                        </a:schemeClr>
                      </a:solidFill>
                    </a:rPr>
                    <a:t> </a:t>
                  </a:r>
                </a:p>
              </p:txBody>
            </p:sp>
          </mc:Choice>
          <mc:Fallback xmlns="">
            <p:sp>
              <p:nvSpPr>
                <p:cNvPr id="54" name="TextBox 53">
                  <a:extLst>
                    <a:ext uri="{FF2B5EF4-FFF2-40B4-BE49-F238E27FC236}">
                      <a16:creationId xmlns:a16="http://schemas.microsoft.com/office/drawing/2014/main" id="{DD5A3F0B-D35D-D040-815E-0734949CCA28}"/>
                    </a:ext>
                  </a:extLst>
                </p:cNvPr>
                <p:cNvSpPr txBox="1">
                  <a:spLocks noRot="1" noChangeAspect="1" noMove="1" noResize="1" noEditPoints="1" noAdjustHandles="1" noChangeArrowheads="1" noChangeShapeType="1" noTextEdit="1"/>
                </p:cNvSpPr>
                <p:nvPr/>
              </p:nvSpPr>
              <p:spPr>
                <a:xfrm>
                  <a:off x="6194049" y="5052167"/>
                  <a:ext cx="5637769" cy="449802"/>
                </a:xfrm>
                <a:prstGeom prst="rect">
                  <a:avLst/>
                </a:prstGeom>
                <a:blipFill>
                  <a:blip r:embed="rId7"/>
                  <a:stretch>
                    <a:fillRect l="-1871" b="-33333"/>
                  </a:stretch>
                </a:blipFill>
              </p:spPr>
              <p:txBody>
                <a:bodyPr/>
                <a:lstStyle/>
                <a:p>
                  <a:r>
                    <a:rPr lang="en-US">
                      <a:noFill/>
                    </a:rPr>
                    <a:t> </a:t>
                  </a:r>
                </a:p>
              </p:txBody>
            </p:sp>
          </mc:Fallback>
        </mc:AlternateContent>
      </p:grpSp>
      <p:sp>
        <p:nvSpPr>
          <p:cNvPr id="59" name="Rectangle 58">
            <a:extLst>
              <a:ext uri="{FF2B5EF4-FFF2-40B4-BE49-F238E27FC236}">
                <a16:creationId xmlns:a16="http://schemas.microsoft.com/office/drawing/2014/main" id="{33BC1B93-E080-3E4A-87E6-99D65DBC046A}"/>
              </a:ext>
            </a:extLst>
          </p:cNvPr>
          <p:cNvSpPr/>
          <p:nvPr/>
        </p:nvSpPr>
        <p:spPr>
          <a:xfrm>
            <a:off x="5713976" y="5947447"/>
            <a:ext cx="6014939" cy="696618"/>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1FFD1C38-EB40-3F42-A390-08F042ED675A}"/>
                  </a:ext>
                </a:extLst>
              </p:cNvPr>
              <p:cNvSpPr txBox="1"/>
              <p:nvPr/>
            </p:nvSpPr>
            <p:spPr>
              <a:xfrm>
                <a:off x="6438080" y="5936124"/>
                <a:ext cx="4451267" cy="647421"/>
              </a:xfrm>
              <a:prstGeom prst="rect">
                <a:avLst/>
              </a:prstGeom>
              <a:noFill/>
            </p:spPr>
            <p:txBody>
              <a:bodyPr wrap="square" lIns="0" tIns="0" rIns="0" bIns="0" rtlCol="0">
                <a:spAutoFit/>
              </a:bodyPr>
              <a:lstStyle/>
              <a:p>
                <a14:m>
                  <m:oMath xmlns:m="http://schemas.openxmlformats.org/officeDocument/2006/math">
                    <m:f>
                      <m:fPr>
                        <m:ctrlPr>
                          <a:rPr lang="en-US" sz="2800" b="1" i="1" smtClean="0">
                            <a:solidFill>
                              <a:srgbClr val="C00000"/>
                            </a:solidFill>
                            <a:latin typeface="Cambria Math" panose="02040503050406030204" pitchFamily="18" charset="0"/>
                            <a:ea typeface="Cambria Math" panose="02040503050406030204" pitchFamily="18" charset="0"/>
                          </a:rPr>
                        </m:ctrlPr>
                      </m:fPr>
                      <m:num>
                        <m:r>
                          <a:rPr lang="en-US" sz="2800" b="1" i="1" smtClean="0">
                            <a:solidFill>
                              <a:srgbClr val="C00000"/>
                            </a:solidFill>
                            <a:latin typeface="Cambria Math" panose="02040503050406030204" pitchFamily="18" charset="0"/>
                            <a:ea typeface="Cambria Math" panose="02040503050406030204" pitchFamily="18" charset="0"/>
                          </a:rPr>
                          <m:t>𝜹</m:t>
                        </m:r>
                      </m:num>
                      <m:den>
                        <m:r>
                          <a:rPr lang="en-US" sz="2800" b="1" i="1" smtClean="0">
                            <a:solidFill>
                              <a:srgbClr val="C00000"/>
                            </a:solidFill>
                            <a:latin typeface="Cambria Math" panose="02040503050406030204" pitchFamily="18" charset="0"/>
                            <a:ea typeface="Cambria Math" panose="02040503050406030204" pitchFamily="18" charset="0"/>
                          </a:rPr>
                          <m:t>𝜹𝜽</m:t>
                        </m:r>
                      </m:den>
                    </m:f>
                    <m:r>
                      <a:rPr lang="en-US" sz="2800" b="1" i="1" smtClean="0">
                        <a:solidFill>
                          <a:schemeClr val="accent3">
                            <a:lumMod val="75000"/>
                          </a:schemeClr>
                        </a:solidFill>
                        <a:latin typeface="Cambria Math" panose="02040503050406030204" pitchFamily="18" charset="0"/>
                        <a:ea typeface="Cambria Math" panose="02040503050406030204" pitchFamily="18" charset="0"/>
                      </a:rPr>
                      <m:t>ℓ</m:t>
                    </m:r>
                    <m:d>
                      <m:dPr>
                        <m:ctrlPr>
                          <a:rPr lang="en-US" sz="2800" b="1" i="1" smtClean="0">
                            <a:solidFill>
                              <a:schemeClr val="accent3">
                                <a:lumMod val="75000"/>
                              </a:schemeClr>
                            </a:solidFill>
                            <a:latin typeface="Cambria Math" panose="02040503050406030204" pitchFamily="18" charset="0"/>
                            <a:ea typeface="Cambria Math" panose="02040503050406030204" pitchFamily="18" charset="0"/>
                          </a:rPr>
                        </m:ctrlPr>
                      </m:dPr>
                      <m:e>
                        <m:r>
                          <a:rPr lang="en-US" sz="2800" b="1" i="1">
                            <a:solidFill>
                              <a:schemeClr val="accent2">
                                <a:lumMod val="75000"/>
                              </a:schemeClr>
                            </a:solidFill>
                            <a:latin typeface="Cambria Math" panose="02040503050406030204" pitchFamily="18" charset="0"/>
                            <a:ea typeface="Cambria Math" panose="02040503050406030204" pitchFamily="18" charset="0"/>
                          </a:rPr>
                          <m:t>𝜽</m:t>
                        </m:r>
                      </m:e>
                      <m:e>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r>
                              <a:rPr lang="en-US" sz="2800" b="1" i="1" smtClean="0">
                                <a:solidFill>
                                  <a:schemeClr val="accent5">
                                    <a:lumMod val="75000"/>
                                  </a:schemeClr>
                                </a:solidFill>
                                <a:latin typeface="Cambria Math" panose="02040503050406030204" pitchFamily="18" charset="0"/>
                              </a:rPr>
                              <m:t>, </m:t>
                            </m:r>
                          </m:sub>
                        </m:sSub>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𝟐</m:t>
                            </m:r>
                            <m:r>
                              <a:rPr lang="en-US" sz="2800" b="1" i="1">
                                <a:solidFill>
                                  <a:schemeClr val="accent5">
                                    <a:lumMod val="75000"/>
                                  </a:schemeClr>
                                </a:solidFill>
                                <a:latin typeface="Cambria Math" panose="02040503050406030204" pitchFamily="18" charset="0"/>
                              </a:rPr>
                              <m:t>, </m:t>
                            </m:r>
                          </m:sub>
                        </m:sSub>
                        <m:r>
                          <a:rPr lang="en-US" sz="2800" b="1" i="1" smtClean="0">
                            <a:solidFill>
                              <a:schemeClr val="accent5">
                                <a:lumMod val="75000"/>
                              </a:schemeClr>
                            </a:solidFill>
                            <a:latin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r>
                              <a:rPr lang="en-US" sz="2800" b="1" i="1">
                                <a:solidFill>
                                  <a:schemeClr val="accent5">
                                    <a:lumMod val="75000"/>
                                  </a:schemeClr>
                                </a:solidFill>
                                <a:latin typeface="Cambria Math" panose="02040503050406030204" pitchFamily="18" charset="0"/>
                              </a:rPr>
                              <m:t>, </m:t>
                            </m:r>
                          </m:sub>
                        </m:sSub>
                      </m:e>
                    </m:d>
                    <m:r>
                      <a:rPr lang="en-US" sz="2800" b="1" i="1" smtClean="0">
                        <a:solidFill>
                          <a:schemeClr val="accent3">
                            <a:lumMod val="75000"/>
                          </a:schemeClr>
                        </a:solidFill>
                        <a:latin typeface="Cambria Math" panose="02040503050406030204" pitchFamily="18" charset="0"/>
                      </a:rPr>
                      <m:t>=</m:t>
                    </m:r>
                    <m:r>
                      <a:rPr lang="en-US" sz="2800" b="1" i="1" smtClean="0">
                        <a:solidFill>
                          <a:schemeClr val="accent3">
                            <a:lumMod val="75000"/>
                          </a:schemeClr>
                        </a:solidFill>
                        <a:latin typeface="Cambria Math" panose="02040503050406030204" pitchFamily="18" charset="0"/>
                      </a:rPr>
                      <m:t>𝟎</m:t>
                    </m:r>
                  </m:oMath>
                </a14:m>
                <a:r>
                  <a:rPr lang="en-US" sz="2800" b="1" dirty="0">
                    <a:solidFill>
                      <a:schemeClr val="accent3">
                        <a:lumMod val="75000"/>
                      </a:schemeClr>
                    </a:solidFill>
                  </a:rPr>
                  <a:t> </a:t>
                </a:r>
              </a:p>
            </p:txBody>
          </p:sp>
        </mc:Choice>
        <mc:Fallback xmlns="">
          <p:sp>
            <p:nvSpPr>
              <p:cNvPr id="60" name="TextBox 59">
                <a:extLst>
                  <a:ext uri="{FF2B5EF4-FFF2-40B4-BE49-F238E27FC236}">
                    <a16:creationId xmlns:a16="http://schemas.microsoft.com/office/drawing/2014/main" id="{1FFD1C38-EB40-3F42-A390-08F042ED675A}"/>
                  </a:ext>
                </a:extLst>
              </p:cNvPr>
              <p:cNvSpPr txBox="1">
                <a:spLocks noRot="1" noChangeAspect="1" noMove="1" noResize="1" noEditPoints="1" noAdjustHandles="1" noChangeArrowheads="1" noChangeShapeType="1" noTextEdit="1"/>
              </p:cNvSpPr>
              <p:nvPr/>
            </p:nvSpPr>
            <p:spPr>
              <a:xfrm>
                <a:off x="6438080" y="5936124"/>
                <a:ext cx="4451267" cy="647421"/>
              </a:xfrm>
              <a:prstGeom prst="rect">
                <a:avLst/>
              </a:prstGeom>
              <a:blipFill>
                <a:blip r:embed="rId8"/>
                <a:stretch>
                  <a:fillRect l="-1994" b="-9615"/>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99A4D43-9576-6446-BC8F-213FB878B80C}"/>
              </a:ext>
            </a:extLst>
          </p:cNvPr>
          <p:cNvGrpSpPr/>
          <p:nvPr/>
        </p:nvGrpSpPr>
        <p:grpSpPr>
          <a:xfrm>
            <a:off x="5676696" y="2277577"/>
            <a:ext cx="6515303" cy="825832"/>
            <a:chOff x="6027691" y="2277577"/>
            <a:chExt cx="6117086" cy="825832"/>
          </a:xfrm>
        </p:grpSpPr>
        <p:sp>
          <p:nvSpPr>
            <p:cNvPr id="73" name="Rectangle 72">
              <a:extLst>
                <a:ext uri="{FF2B5EF4-FFF2-40B4-BE49-F238E27FC236}">
                  <a16:creationId xmlns:a16="http://schemas.microsoft.com/office/drawing/2014/main" id="{E468841C-B13E-0848-ABF1-D2C046EDA18E}"/>
                </a:ext>
              </a:extLst>
            </p:cNvPr>
            <p:cNvSpPr/>
            <p:nvPr/>
          </p:nvSpPr>
          <p:spPr>
            <a:xfrm>
              <a:off x="6027691" y="2487964"/>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D14A7C7-5D73-4F45-BABB-10B84AA271CF}"/>
                    </a:ext>
                  </a:extLst>
                </p:cNvPr>
                <p:cNvSpPr txBox="1"/>
                <p:nvPr/>
              </p:nvSpPr>
              <p:spPr>
                <a:xfrm>
                  <a:off x="6792688" y="2540803"/>
                  <a:ext cx="5352089" cy="430887"/>
                </a:xfrm>
                <a:prstGeom prst="rect">
                  <a:avLst/>
                </a:prstGeom>
                <a:noFill/>
              </p:spPr>
              <p:txBody>
                <a:bodyPr wrap="square" lIns="0" tIns="0" rIns="0" bIns="0" rtlCol="0">
                  <a:spAutoFit/>
                </a:bodyPr>
                <a:lstStyle/>
                <a:p>
                  <a14:m>
                    <m:oMath xmlns:m="http://schemas.openxmlformats.org/officeDocument/2006/math">
                      <m:r>
                        <a:rPr lang="en-US" sz="28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r>
                        <a:rPr lang="en-US" sz="2800" b="1" i="1" smtClean="0">
                          <a:solidFill>
                            <a:srgbClr val="7030A0"/>
                          </a:solidFill>
                          <a:latin typeface="Cambria Math" panose="02040503050406030204" pitchFamily="18" charset="0"/>
                          <a:ea typeface="Cambria Math" panose="02040503050406030204" pitchFamily="18" charset="0"/>
                        </a:rPr>
                        <m:t>𝓓</m:t>
                      </m:r>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a14:m>
                  <a:r>
                    <a:rPr lang="en-US" sz="2800" b="1" dirty="0">
                      <a:solidFill>
                        <a:schemeClr val="accent3">
                          <a:lumMod val="75000"/>
                        </a:schemeClr>
                      </a:solidFill>
                    </a:rPr>
                    <a:t> = </a:t>
                  </a:r>
                  <a14:m>
                    <m:oMath xmlns:m="http://schemas.openxmlformats.org/officeDocument/2006/math">
                      <m:sSubSup>
                        <m:sSubSupPr>
                          <m:ctrlPr>
                            <a:rPr lang="en-US" sz="28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ea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e>
                        <m:sub>
                          <m:r>
                            <a:rPr lang="en-US" sz="28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8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8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𝒊</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m:t>
                      </m:r>
                    </m:oMath>
                  </a14:m>
                  <a:endParaRPr lang="en-US" sz="2800" b="1" dirty="0">
                    <a:solidFill>
                      <a:schemeClr val="accent3">
                        <a:lumMod val="75000"/>
                      </a:schemeClr>
                    </a:solidFill>
                  </a:endParaRPr>
                </a:p>
              </p:txBody>
            </p:sp>
          </mc:Choice>
          <mc:Fallback xmlns="">
            <p:sp>
              <p:nvSpPr>
                <p:cNvPr id="74" name="TextBox 73">
                  <a:extLst>
                    <a:ext uri="{FF2B5EF4-FFF2-40B4-BE49-F238E27FC236}">
                      <a16:creationId xmlns:a16="http://schemas.microsoft.com/office/drawing/2014/main" id="{6D14A7C7-5D73-4F45-BABB-10B84AA271CF}"/>
                    </a:ext>
                  </a:extLst>
                </p:cNvPr>
                <p:cNvSpPr txBox="1">
                  <a:spLocks noRot="1" noChangeAspect="1" noMove="1" noResize="1" noEditPoints="1" noAdjustHandles="1" noChangeArrowheads="1" noChangeShapeType="1" noTextEdit="1"/>
                </p:cNvSpPr>
                <p:nvPr/>
              </p:nvSpPr>
              <p:spPr>
                <a:xfrm>
                  <a:off x="6792688" y="2540803"/>
                  <a:ext cx="5352089" cy="430887"/>
                </a:xfrm>
                <a:prstGeom prst="rect">
                  <a:avLst/>
                </a:prstGeom>
                <a:blipFill>
                  <a:blip r:embed="rId9"/>
                  <a:stretch>
                    <a:fillRect l="-2000" t="-20000" b="-48571"/>
                  </a:stretch>
                </a:blipFill>
              </p:spPr>
              <p:txBody>
                <a:bodyPr/>
                <a:lstStyle/>
                <a:p>
                  <a:r>
                    <a:rPr lang="en-US">
                      <a:noFill/>
                    </a:rPr>
                    <a:t> </a:t>
                  </a:r>
                </a:p>
              </p:txBody>
            </p:sp>
          </mc:Fallback>
        </mc:AlternateContent>
        <p:sp>
          <p:nvSpPr>
            <p:cNvPr id="64" name="Down Arrow 63">
              <a:extLst>
                <a:ext uri="{FF2B5EF4-FFF2-40B4-BE49-F238E27FC236}">
                  <a16:creationId xmlns:a16="http://schemas.microsoft.com/office/drawing/2014/main" id="{434EFEB3-5392-9841-AB10-BA6C01C188CE}"/>
                </a:ext>
              </a:extLst>
            </p:cNvPr>
            <p:cNvSpPr/>
            <p:nvPr/>
          </p:nvSpPr>
          <p:spPr>
            <a:xfrm>
              <a:off x="8548298" y="2277577"/>
              <a:ext cx="333718" cy="210387"/>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75" name="Rounded Rectangle 74">
            <a:extLst>
              <a:ext uri="{FF2B5EF4-FFF2-40B4-BE49-F238E27FC236}">
                <a16:creationId xmlns:a16="http://schemas.microsoft.com/office/drawing/2014/main" id="{F94CCAB8-496C-644E-B834-A96DD61B545F}"/>
              </a:ext>
            </a:extLst>
          </p:cNvPr>
          <p:cNvSpPr/>
          <p:nvPr/>
        </p:nvSpPr>
        <p:spPr>
          <a:xfrm>
            <a:off x="5395977" y="798507"/>
            <a:ext cx="6612925" cy="3298014"/>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6" name="Down Arrow 75">
            <a:extLst>
              <a:ext uri="{FF2B5EF4-FFF2-40B4-BE49-F238E27FC236}">
                <a16:creationId xmlns:a16="http://schemas.microsoft.com/office/drawing/2014/main" id="{A83CC738-6F92-4845-AF04-2BB23B594E23}"/>
              </a:ext>
            </a:extLst>
          </p:cNvPr>
          <p:cNvSpPr/>
          <p:nvPr/>
        </p:nvSpPr>
        <p:spPr>
          <a:xfrm>
            <a:off x="8602215" y="5675122"/>
            <a:ext cx="298667" cy="258802"/>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6" name="Rounded Rectangle 25">
            <a:extLst>
              <a:ext uri="{FF2B5EF4-FFF2-40B4-BE49-F238E27FC236}">
                <a16:creationId xmlns:a16="http://schemas.microsoft.com/office/drawing/2014/main" id="{882647F0-7F62-F24E-A2B0-DF0B72F581A8}"/>
              </a:ext>
            </a:extLst>
          </p:cNvPr>
          <p:cNvSpPr/>
          <p:nvPr/>
        </p:nvSpPr>
        <p:spPr>
          <a:xfrm>
            <a:off x="5395977" y="4225975"/>
            <a:ext cx="6612925" cy="2521666"/>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Rectangle 4">
            <a:extLst>
              <a:ext uri="{FF2B5EF4-FFF2-40B4-BE49-F238E27FC236}">
                <a16:creationId xmlns:a16="http://schemas.microsoft.com/office/drawing/2014/main" id="{2D609743-4F2E-0E41-A0AA-8E2A08AAAC72}"/>
              </a:ext>
            </a:extLst>
          </p:cNvPr>
          <p:cNvSpPr/>
          <p:nvPr/>
        </p:nvSpPr>
        <p:spPr>
          <a:xfrm>
            <a:off x="6625626" y="871038"/>
            <a:ext cx="3724097" cy="461665"/>
          </a:xfrm>
          <a:prstGeom prst="rect">
            <a:avLst/>
          </a:prstGeom>
          <a:solidFill>
            <a:srgbClr val="FFFF00"/>
          </a:solidFill>
        </p:spPr>
        <p:txBody>
          <a:bodyPr wrap="none" lIns="91440" tIns="45720" rIns="91440" bIns="45720">
            <a:spAutoFit/>
          </a:bodyPr>
          <a:lstStyle/>
          <a:p>
            <a:pPr algn="ctr"/>
            <a:r>
              <a:rPr lang="en-US" sz="2400" b="1" cap="none" spc="0" dirty="0">
                <a:ln w="0"/>
                <a:solidFill>
                  <a:schemeClr val="accent6">
                    <a:lumMod val="50000"/>
                  </a:schemeClr>
                </a:solidFill>
                <a:effectLst>
                  <a:outerShdw blurRad="38100" dist="19050" dir="2700000" algn="tl" rotWithShape="0">
                    <a:schemeClr val="dk1">
                      <a:alpha val="40000"/>
                    </a:schemeClr>
                  </a:outerShdw>
                </a:effectLst>
              </a:rPr>
              <a:t>Probability to Likelihood</a:t>
            </a:r>
          </a:p>
        </p:txBody>
      </p:sp>
      <p:sp>
        <p:nvSpPr>
          <p:cNvPr id="29" name="Rectangle 28">
            <a:extLst>
              <a:ext uri="{FF2B5EF4-FFF2-40B4-BE49-F238E27FC236}">
                <a16:creationId xmlns:a16="http://schemas.microsoft.com/office/drawing/2014/main" id="{F4234078-AE04-FF40-AB32-C86E3E808D31}"/>
              </a:ext>
            </a:extLst>
          </p:cNvPr>
          <p:cNvSpPr/>
          <p:nvPr/>
        </p:nvSpPr>
        <p:spPr>
          <a:xfrm>
            <a:off x="6625626" y="4316250"/>
            <a:ext cx="4197326" cy="461665"/>
          </a:xfrm>
          <a:prstGeom prst="rect">
            <a:avLst/>
          </a:prstGeom>
          <a:solidFill>
            <a:srgbClr val="FFFF00"/>
          </a:solidFill>
        </p:spPr>
        <p:txBody>
          <a:bodyPr wrap="square" lIns="91440" tIns="45720" rIns="91440" bIns="45720">
            <a:spAutoFit/>
          </a:bodyPr>
          <a:lstStyle/>
          <a:p>
            <a:pPr algn="ctr"/>
            <a:r>
              <a:rPr lang="en-US" sz="2400" b="1" cap="none" spc="0" dirty="0">
                <a:ln w="0"/>
                <a:solidFill>
                  <a:schemeClr val="accent6">
                    <a:lumMod val="50000"/>
                  </a:schemeClr>
                </a:solidFill>
                <a:effectLst>
                  <a:outerShdw blurRad="38100" dist="19050" dir="2700000" algn="tl" rotWithShape="0">
                    <a:schemeClr val="dk1">
                      <a:alpha val="40000"/>
                    </a:schemeClr>
                  </a:outerShdw>
                </a:effectLst>
              </a:rPr>
              <a:t>Maximizing likelihood</a:t>
            </a:r>
          </a:p>
        </p:txBody>
      </p:sp>
    </p:spTree>
    <p:custDataLst>
      <p:tags r:id="rId1"/>
    </p:custDataLst>
    <p:extLst>
      <p:ext uri="{BB962C8B-B14F-4D97-AF65-F5344CB8AC3E}">
        <p14:creationId xmlns:p14="http://schemas.microsoft.com/office/powerpoint/2010/main" val="329971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blinds(horizontal)">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linds(horizontal)">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blinds(horizontal)">
                                      <p:cBhvr>
                                        <p:cTn id="43" dur="500"/>
                                        <p:tgtEl>
                                          <p:spTgt spid="6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blinds(horizontal)">
                                      <p:cBhvr>
                                        <p:cTn id="46" dur="500"/>
                                        <p:tgtEl>
                                          <p:spTgt spid="5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blinds(horizontal)">
                                      <p:cBhvr>
                                        <p:cTn id="4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75" grpId="0" animBg="1"/>
      <p:bldP spid="76" grpId="0" animBg="1"/>
      <p:bldP spid="26" grpId="0" animBg="1"/>
      <p:bldP spid="5" grpId="0" animBg="1"/>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Joint Probability Density Estimation</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62</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377765" y="1085377"/>
                <a:ext cx="4690093" cy="58747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85750" indent="-285750">
                  <a:buFont typeface="Arial" panose="020B0604020202020204" pitchFamily="34" charset="0"/>
                  <a:buChar char="•"/>
                </a:pPr>
                <a:r>
                  <a:rPr lang="en-US" sz="1800" b="1" dirty="0">
                    <a:solidFill>
                      <a:schemeClr val="accent2">
                        <a:lumMod val="75000"/>
                      </a:schemeClr>
                    </a:solidFill>
                  </a:rPr>
                  <a:t>In Many instances, we have the labelled data </a:t>
                </a:r>
                <a:r>
                  <a:rPr lang="en-US" sz="1800" b="1" dirty="0" err="1">
                    <a:solidFill>
                      <a:schemeClr val="accent2">
                        <a:lumMod val="75000"/>
                      </a:schemeClr>
                    </a:solidFill>
                  </a:rPr>
                  <a:t>i.e</a:t>
                </a:r>
                <a:r>
                  <a:rPr lang="en-US" sz="1800" b="1" dirty="0">
                    <a:solidFill>
                      <a:schemeClr val="accent2">
                        <a:lumMod val="75000"/>
                      </a:schemeClr>
                    </a:solidFill>
                  </a:rPr>
                  <a:t> we are given the value or class or the output.</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We can easily modify our previous  graphical model by adding another CPD factor i.e.</a:t>
                </a:r>
                <a:r>
                  <a:rPr lang="en-US" sz="1800" b="1" dirty="0">
                    <a:solidFill>
                      <a:schemeClr val="accent3">
                        <a:lumMod val="75000"/>
                      </a:schemeClr>
                    </a:solidFill>
                    <a:ea typeface="Cambria Math" panose="02040503050406030204" pitchFamily="18" charset="0"/>
                  </a:rPr>
                  <a:t>  </a:t>
                </a:r>
                <a14:m>
                  <m:oMath xmlns:m="http://schemas.openxmlformats.org/officeDocument/2006/math">
                    <m:r>
                      <a:rPr lang="en-US" sz="1800" b="1" i="1">
                        <a:solidFill>
                          <a:schemeClr val="accent3">
                            <a:lumMod val="75000"/>
                          </a:schemeClr>
                        </a:solidFill>
                        <a:latin typeface="Cambria Math" panose="02040503050406030204" pitchFamily="18" charset="0"/>
                        <a:ea typeface="Cambria Math" panose="02040503050406030204" pitchFamily="18" charset="0"/>
                      </a:rPr>
                      <m:t>𝒑</m:t>
                    </m:r>
                    <m:r>
                      <a:rPr lang="en-US" sz="18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1800" b="1" i="1">
                            <a:solidFill>
                              <a:schemeClr val="accent5">
                                <a:lumMod val="75000"/>
                              </a:schemeClr>
                            </a:solidFill>
                            <a:latin typeface="Cambria Math" panose="02040503050406030204" pitchFamily="18" charset="0"/>
                          </a:rPr>
                        </m:ctrlPr>
                      </m:sSubPr>
                      <m:e>
                        <m:r>
                          <a:rPr lang="en-US" sz="1800" b="1" i="1">
                            <a:solidFill>
                              <a:schemeClr val="accent5">
                                <a:lumMod val="75000"/>
                              </a:schemeClr>
                            </a:solidFill>
                            <a:latin typeface="Cambria Math" panose="02040503050406030204" pitchFamily="18" charset="0"/>
                          </a:rPr>
                          <m:t>𝒚</m:t>
                        </m:r>
                      </m:e>
                      <m:sub>
                        <m:r>
                          <a:rPr lang="en-US" sz="1800" b="1" i="1">
                            <a:solidFill>
                              <a:schemeClr val="accent5">
                                <a:lumMod val="75000"/>
                              </a:schemeClr>
                            </a:solidFill>
                            <a:latin typeface="Cambria Math" panose="02040503050406030204" pitchFamily="18" charset="0"/>
                          </a:rPr>
                          <m:t>𝒊</m:t>
                        </m:r>
                        <m:r>
                          <a:rPr lang="en-US" sz="1800" b="1" i="1">
                            <a:solidFill>
                              <a:schemeClr val="accent5">
                                <a:lumMod val="75000"/>
                              </a:schemeClr>
                            </a:solidFill>
                            <a:latin typeface="Cambria Math" panose="02040503050406030204" pitchFamily="18" charset="0"/>
                          </a:rPr>
                          <m:t> </m:t>
                        </m:r>
                      </m:sub>
                    </m:sSub>
                    <m:r>
                      <a:rPr lang="en-US" sz="1800" b="1" i="1">
                        <a:solidFill>
                          <a:schemeClr val="accent3">
                            <a:lumMod val="75000"/>
                          </a:schemeClr>
                        </a:solidFill>
                        <a:latin typeface="Cambria Math" panose="02040503050406030204" pitchFamily="18" charset="0"/>
                      </a:rPr>
                      <m:t>|</m:t>
                    </m:r>
                    <m:sSub>
                      <m:sSubPr>
                        <m:ctrlPr>
                          <a:rPr lang="en-US" sz="1800" b="1" i="1">
                            <a:solidFill>
                              <a:schemeClr val="accent5">
                                <a:lumMod val="75000"/>
                              </a:schemeClr>
                            </a:solidFill>
                            <a:latin typeface="Cambria Math" panose="02040503050406030204" pitchFamily="18" charset="0"/>
                          </a:rPr>
                        </m:ctrlPr>
                      </m:sSubPr>
                      <m:e>
                        <m:r>
                          <a:rPr lang="en-US" sz="1800" b="1" i="1">
                            <a:solidFill>
                              <a:schemeClr val="accent5">
                                <a:lumMod val="75000"/>
                              </a:schemeClr>
                            </a:solidFill>
                            <a:latin typeface="Cambria Math" panose="02040503050406030204" pitchFamily="18" charset="0"/>
                          </a:rPr>
                          <m:t>𝒙</m:t>
                        </m:r>
                      </m:e>
                      <m:sub>
                        <m:r>
                          <a:rPr lang="en-US" sz="1800" b="1" i="1">
                            <a:solidFill>
                              <a:schemeClr val="accent5">
                                <a:lumMod val="75000"/>
                              </a:schemeClr>
                            </a:solidFill>
                            <a:latin typeface="Cambria Math" panose="02040503050406030204" pitchFamily="18" charset="0"/>
                          </a:rPr>
                          <m:t>𝒊</m:t>
                        </m:r>
                        <m:r>
                          <a:rPr lang="en-US" sz="1800" b="1" i="1">
                            <a:solidFill>
                              <a:schemeClr val="accent5">
                                <a:lumMod val="75000"/>
                              </a:schemeClr>
                            </a:solidFill>
                            <a:latin typeface="Cambria Math" panose="02040503050406030204" pitchFamily="18" charset="0"/>
                          </a:rPr>
                          <m:t> </m:t>
                        </m:r>
                      </m:sub>
                    </m:sSub>
                    <m:r>
                      <a:rPr lang="en-US" sz="1800" b="1" i="1">
                        <a:solidFill>
                          <a:schemeClr val="accent3">
                            <a:lumMod val="75000"/>
                          </a:schemeClr>
                        </a:solidFill>
                        <a:latin typeface="Cambria Math" panose="02040503050406030204" pitchFamily="18" charset="0"/>
                      </a:rPr>
                      <m:t>)</m:t>
                    </m:r>
                  </m:oMath>
                </a14:m>
                <a:r>
                  <a:rPr lang="en-US" sz="1800" b="1" dirty="0">
                    <a:solidFill>
                      <a:schemeClr val="accent2">
                        <a:lumMod val="75000"/>
                      </a:schemeClr>
                    </a:solidFill>
                  </a:rPr>
                  <a:t> to each term.</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Using the CPD dependent on </a:t>
                </a:r>
                <a14:m>
                  <m:oMath xmlns:m="http://schemas.openxmlformats.org/officeDocument/2006/math">
                    <m:r>
                      <a:rPr lang="en-US" sz="1800" b="1" i="1">
                        <a:solidFill>
                          <a:schemeClr val="accent2">
                            <a:lumMod val="75000"/>
                          </a:schemeClr>
                        </a:solidFill>
                        <a:latin typeface="Cambria Math" panose="02040503050406030204" pitchFamily="18" charset="0"/>
                      </a:rPr>
                      <m:t>𝜽</m:t>
                    </m:r>
                  </m:oMath>
                </a14:m>
                <a:r>
                  <a:rPr lang="en-US" sz="1800" b="1" dirty="0">
                    <a:solidFill>
                      <a:schemeClr val="accent2">
                        <a:lumMod val="75000"/>
                      </a:schemeClr>
                    </a:solidFill>
                  </a:rPr>
                  <a:t>. We can create graphical model of a sample </a:t>
                </a:r>
                <a14:m>
                  <m:oMath xmlns:m="http://schemas.openxmlformats.org/officeDocument/2006/math">
                    <m:sSub>
                      <m:sSubPr>
                        <m:ctrlPr>
                          <a:rPr lang="en-US" sz="1800" b="1" i="1">
                            <a:solidFill>
                              <a:schemeClr val="accent5">
                                <a:lumMod val="75000"/>
                              </a:schemeClr>
                            </a:solidFill>
                            <a:latin typeface="Cambria Math" panose="02040503050406030204" pitchFamily="18" charset="0"/>
                          </a:rPr>
                        </m:ctrlPr>
                      </m:sSubPr>
                      <m:e>
                        <m:r>
                          <a:rPr lang="en-US" sz="1800" b="1" i="1">
                            <a:solidFill>
                              <a:schemeClr val="accent5">
                                <a:lumMod val="75000"/>
                              </a:schemeClr>
                            </a:solidFill>
                            <a:latin typeface="Cambria Math" panose="02040503050406030204" pitchFamily="18" charset="0"/>
                          </a:rPr>
                          <m:t>𝒙</m:t>
                        </m:r>
                      </m:e>
                      <m:sub>
                        <m:r>
                          <a:rPr lang="en-US" sz="1800" b="1" i="1" smtClean="0">
                            <a:solidFill>
                              <a:schemeClr val="accent5">
                                <a:lumMod val="75000"/>
                              </a:schemeClr>
                            </a:solidFill>
                            <a:latin typeface="Cambria Math" panose="02040503050406030204" pitchFamily="18" charset="0"/>
                          </a:rPr>
                          <m:t>𝒊</m:t>
                        </m:r>
                      </m:sub>
                    </m:sSub>
                    <m:r>
                      <a:rPr lang="en-US" sz="1800" b="1" i="1">
                        <a:solidFill>
                          <a:schemeClr val="accent5">
                            <a:lumMod val="75000"/>
                          </a:schemeClr>
                        </a:solidFill>
                        <a:latin typeface="Cambria Math" panose="02040503050406030204" pitchFamily="18" charset="0"/>
                      </a:rPr>
                      <m:t> </m:t>
                    </m:r>
                  </m:oMath>
                </a14:m>
                <a:r>
                  <a:rPr lang="en-US" sz="1800" b="1" dirty="0">
                    <a:solidFill>
                      <a:schemeClr val="accent2">
                        <a:lumMod val="75000"/>
                      </a:schemeClr>
                    </a:solidFill>
                  </a:rPr>
                  <a:t> for all </a:t>
                </a:r>
                <a:r>
                  <a:rPr lang="en-US" sz="1800" b="1" dirty="0" err="1">
                    <a:solidFill>
                      <a:schemeClr val="accent2">
                        <a:lumMod val="75000"/>
                      </a:schemeClr>
                    </a:solidFill>
                  </a:rPr>
                  <a:t>i</a:t>
                </a:r>
                <a:r>
                  <a:rPr lang="en-US" sz="1800" b="1" dirty="0">
                    <a:solidFill>
                      <a:schemeClr val="accent2">
                        <a:lumMod val="75000"/>
                      </a:schemeClr>
                    </a:solidFill>
                  </a:rPr>
                  <a:t>.</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Writing the joint PDF from graphical model, we get the PDF of whole dataset parameterized by </a:t>
                </a:r>
                <a14:m>
                  <m:oMath xmlns:m="http://schemas.openxmlformats.org/officeDocument/2006/math">
                    <m:r>
                      <a:rPr lang="en-US" sz="1800" b="1" i="1">
                        <a:solidFill>
                          <a:schemeClr val="accent2">
                            <a:lumMod val="75000"/>
                          </a:schemeClr>
                        </a:solidFill>
                        <a:latin typeface="Cambria Math" panose="02040503050406030204" pitchFamily="18" charset="0"/>
                      </a:rPr>
                      <m:t>𝜽</m:t>
                    </m:r>
                    <m:r>
                      <a:rPr lang="en-US" sz="1800" b="1" i="1" smtClean="0">
                        <a:solidFill>
                          <a:schemeClr val="accent2">
                            <a:lumMod val="75000"/>
                          </a:schemeClr>
                        </a:solidFill>
                        <a:latin typeface="Cambria Math" panose="02040503050406030204" pitchFamily="18" charset="0"/>
                      </a:rPr>
                      <m:t>.</m:t>
                    </m:r>
                  </m:oMath>
                </a14:m>
                <a:endParaRPr lang="en-US" sz="1800" b="1" dirty="0">
                  <a:solidFill>
                    <a:schemeClr val="accent2">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Thus, we can compactly model the whole dataset.</a:t>
                </a:r>
                <a:br>
                  <a:rPr lang="en-US" dirty="0">
                    <a:solidFill>
                      <a:schemeClr val="accent3"/>
                    </a:solidFill>
                  </a:rPr>
                </a:br>
                <a:endParaRPr lang="en-US" dirty="0">
                  <a:solidFill>
                    <a:schemeClr val="accent3"/>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377765" y="1085377"/>
                <a:ext cx="4690093" cy="5874760"/>
              </a:xfrm>
              <a:prstGeom prst="rect">
                <a:avLst/>
              </a:prstGeom>
              <a:blipFill>
                <a:blip r:embed="rId4"/>
                <a:stretch>
                  <a:fillRect l="-2703" t="-1509" r="-2162"/>
                </a:stretch>
              </a:blipFill>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2EA007F7-547B-B545-952F-F07752C4A323}"/>
              </a:ext>
            </a:extLst>
          </p:cNvPr>
          <p:cNvSpPr/>
          <p:nvPr/>
        </p:nvSpPr>
        <p:spPr>
          <a:xfrm>
            <a:off x="5067858" y="731343"/>
            <a:ext cx="6819343" cy="3355603"/>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55" name="Group 54">
            <a:extLst>
              <a:ext uri="{FF2B5EF4-FFF2-40B4-BE49-F238E27FC236}">
                <a16:creationId xmlns:a16="http://schemas.microsoft.com/office/drawing/2014/main" id="{4774C43E-CFB4-804E-8269-1CF7F0B173C2}"/>
              </a:ext>
            </a:extLst>
          </p:cNvPr>
          <p:cNvGrpSpPr/>
          <p:nvPr/>
        </p:nvGrpSpPr>
        <p:grpSpPr>
          <a:xfrm>
            <a:off x="5514299" y="5497400"/>
            <a:ext cx="6413315" cy="919726"/>
            <a:chOff x="552288" y="3872483"/>
            <a:chExt cx="5942998" cy="919726"/>
          </a:xfrm>
        </p:grpSpPr>
        <p:grpSp>
          <p:nvGrpSpPr>
            <p:cNvPr id="58" name="Group 57">
              <a:extLst>
                <a:ext uri="{FF2B5EF4-FFF2-40B4-BE49-F238E27FC236}">
                  <a16:creationId xmlns:a16="http://schemas.microsoft.com/office/drawing/2014/main" id="{4B326C77-E9F5-AD46-AEE2-F2BD4A7A42EC}"/>
                </a:ext>
              </a:extLst>
            </p:cNvPr>
            <p:cNvGrpSpPr/>
            <p:nvPr/>
          </p:nvGrpSpPr>
          <p:grpSpPr>
            <a:xfrm>
              <a:off x="552288" y="4176764"/>
              <a:ext cx="5942998" cy="615445"/>
              <a:chOff x="552288" y="4176764"/>
              <a:chExt cx="5942998" cy="615445"/>
            </a:xfrm>
          </p:grpSpPr>
          <p:sp>
            <p:nvSpPr>
              <p:cNvPr id="63" name="Rectangle 62">
                <a:extLst>
                  <a:ext uri="{FF2B5EF4-FFF2-40B4-BE49-F238E27FC236}">
                    <a16:creationId xmlns:a16="http://schemas.microsoft.com/office/drawing/2014/main" id="{D5233AE0-C410-4548-A634-B3DDF2D7B7D4}"/>
                  </a:ext>
                </a:extLst>
              </p:cNvPr>
              <p:cNvSpPr/>
              <p:nvPr/>
            </p:nvSpPr>
            <p:spPr>
              <a:xfrm>
                <a:off x="552288" y="4176764"/>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8C6B951-D1E1-AE4C-9A9C-55CB9A953991}"/>
                      </a:ext>
                    </a:extLst>
                  </p:cNvPr>
                  <p:cNvSpPr txBox="1"/>
                  <p:nvPr/>
                </p:nvSpPr>
                <p:spPr>
                  <a:xfrm>
                    <a:off x="634190" y="4249858"/>
                    <a:ext cx="5861096" cy="430887"/>
                  </a:xfrm>
                  <a:prstGeom prst="rect">
                    <a:avLst/>
                  </a:prstGeom>
                  <a:noFill/>
                </p:spPr>
                <p:txBody>
                  <a:bodyPr wrap="square" lIns="0" tIns="0" rIns="0" bIns="0" rtlCol="0">
                    <a:spAutoFit/>
                  </a:bodyPr>
                  <a:lstStyle/>
                  <a:p>
                    <a14:m>
                      <m:oMath xmlns:m="http://schemas.openxmlformats.org/officeDocument/2006/math">
                        <m:r>
                          <a:rPr lang="en-US" sz="28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rPr>
                          <m:t>(</m:t>
                        </m:r>
                        <m:r>
                          <a:rPr lang="en-US" sz="2800" b="1" i="1" smtClean="0">
                            <a:solidFill>
                              <a:schemeClr val="accent5">
                                <a:lumMod val="75000"/>
                              </a:schemeClr>
                            </a:solidFill>
                            <a:latin typeface="Cambria Math" panose="02040503050406030204" pitchFamily="18" charset="0"/>
                          </a:rPr>
                          <m:t>𝒚</m:t>
                        </m:r>
                        <m:r>
                          <a:rPr lang="en-US" sz="2800" b="1" i="1" smtClean="0">
                            <a:solidFill>
                              <a:schemeClr val="accent5">
                                <a:lumMod val="75000"/>
                              </a:schemeClr>
                            </a:solidFill>
                            <a:latin typeface="Cambria Math" panose="02040503050406030204" pitchFamily="18" charset="0"/>
                          </a:rPr>
                          <m:t>, </m:t>
                        </m:r>
                        <m:r>
                          <a:rPr lang="en-US" sz="2800" b="1" i="1" smtClean="0">
                            <a:solidFill>
                              <a:srgbClr val="7030A0"/>
                            </a:solidFill>
                            <a:latin typeface="Cambria Math" panose="02040503050406030204" pitchFamily="18" charset="0"/>
                            <a:ea typeface="Cambria Math" panose="02040503050406030204" pitchFamily="18" charset="0"/>
                          </a:rPr>
                          <m:t>𝓓</m:t>
                        </m:r>
                        <m:r>
                          <a:rPr lang="en-US" sz="2800" b="1" i="1" smtClean="0">
                            <a:solidFill>
                              <a:schemeClr val="accent3">
                                <a:lumMod val="75000"/>
                              </a:schemeClr>
                            </a:solidFill>
                            <a:latin typeface="Cambria Math" panose="02040503050406030204" pitchFamily="18" charset="0"/>
                          </a:rPr>
                          <m:t>|</m:t>
                        </m:r>
                        <m:r>
                          <a:rPr lang="en-US" sz="2800" b="1" i="1" smtClean="0">
                            <a:solidFill>
                              <a:schemeClr val="accent2">
                                <a:lumMod val="75000"/>
                              </a:schemeClr>
                            </a:solidFill>
                            <a:latin typeface="Cambria Math" panose="02040503050406030204" pitchFamily="18" charset="0"/>
                            <a:ea typeface="Cambria Math" panose="02040503050406030204" pitchFamily="18" charset="0"/>
                          </a:rPr>
                          <m:t>𝜽</m:t>
                        </m:r>
                        <m:r>
                          <a:rPr lang="en-US" sz="2800" b="1" i="1" smtClean="0">
                            <a:solidFill>
                              <a:schemeClr val="accent3">
                                <a:lumMod val="75000"/>
                              </a:schemeClr>
                            </a:solidFill>
                            <a:latin typeface="Cambria Math" panose="02040503050406030204" pitchFamily="18" charset="0"/>
                          </a:rPr>
                          <m:t>)</m:t>
                        </m:r>
                      </m:oMath>
                    </a14:m>
                    <a:r>
                      <a:rPr lang="en-US" sz="2800" b="1" dirty="0">
                        <a:solidFill>
                          <a:schemeClr val="accent3">
                            <a:lumMod val="75000"/>
                          </a:schemeClr>
                        </a:solidFill>
                      </a:rPr>
                      <a:t> = </a:t>
                    </a:r>
                    <a14:m>
                      <m:oMath xmlns:m="http://schemas.openxmlformats.org/officeDocument/2006/math">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ea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 </m:t>
                        </m:r>
                        <m:sSubSup>
                          <m:sSubSupPr>
                            <m:ctrlPr>
                              <a:rPr lang="en-US" sz="2800" b="1" i="1" smtClean="0">
                                <a:solidFill>
                                  <a:schemeClr val="accent3">
                                    <a:lumMod val="75000"/>
                                  </a:schemeClr>
                                </a:solidFill>
                                <a:latin typeface="Cambria Math" panose="02040503050406030204" pitchFamily="18" charset="0"/>
                                <a:ea typeface="Cambria Math" panose="02040503050406030204" pitchFamily="18" charset="0"/>
                              </a:rPr>
                            </m:ctrlPr>
                          </m:sSubSupPr>
                          <m:e>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e>
                          <m:sub>
                            <m:r>
                              <a:rPr lang="en-US" sz="2800" b="1" i="1" smtClean="0">
                                <a:solidFill>
                                  <a:schemeClr val="accent3">
                                    <a:lumMod val="75000"/>
                                  </a:schemeClr>
                                </a:solidFill>
                                <a:latin typeface="Cambria Math" panose="02040503050406030204" pitchFamily="18" charset="0"/>
                                <a:ea typeface="Cambria Math" panose="02040503050406030204" pitchFamily="18" charset="0"/>
                              </a:rPr>
                              <m:t>𝒊</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𝟏</m:t>
                            </m:r>
                          </m:sub>
                          <m:sup>
                            <m:r>
                              <a:rPr lang="en-US" sz="2800" b="1" i="1" smtClean="0">
                                <a:solidFill>
                                  <a:schemeClr val="accent3">
                                    <a:lumMod val="75000"/>
                                  </a:schemeClr>
                                </a:solidFill>
                                <a:latin typeface="Cambria Math" panose="02040503050406030204" pitchFamily="18" charset="0"/>
                                <a:ea typeface="Cambria Math" panose="02040503050406030204" pitchFamily="18" charset="0"/>
                              </a:rPr>
                              <m:t>𝒏</m:t>
                            </m:r>
                          </m:sup>
                        </m:sSubSup>
                        <m:r>
                          <a:rPr lang="en-US" sz="2800" b="1" i="1">
                            <a:solidFill>
                              <a:schemeClr val="accent3">
                                <a:lumMod val="75000"/>
                              </a:schemeClr>
                            </a:solidFill>
                            <a:latin typeface="Cambria Math" panose="02040503050406030204" pitchFamily="18" charset="0"/>
                            <a:ea typeface="Cambria Math" panose="02040503050406030204" pitchFamily="18" charset="0"/>
                          </a:rPr>
                          <m:t>𝒑</m:t>
                        </m:r>
                        <m:r>
                          <a:rPr lang="en-US" sz="28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𝒚</m:t>
                            </m:r>
                          </m:e>
                          <m:sub>
                            <m:r>
                              <a:rPr lang="en-US" sz="2800" b="1" i="1">
                                <a:solidFill>
                                  <a:schemeClr val="accent5">
                                    <a:lumMod val="75000"/>
                                  </a:schemeClr>
                                </a:solidFill>
                                <a:latin typeface="Cambria Math" panose="02040503050406030204" pitchFamily="18" charset="0"/>
                              </a:rPr>
                              <m:t>𝒊</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sSub>
                          <m:sSubPr>
                            <m:ctrlPr>
                              <a:rPr lang="en-US" sz="2800" b="1" i="1">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a:solidFill>
                                  <a:schemeClr val="accent5">
                                    <a:lumMod val="75000"/>
                                  </a:schemeClr>
                                </a:solidFill>
                                <a:latin typeface="Cambria Math" panose="02040503050406030204" pitchFamily="18" charset="0"/>
                              </a:rPr>
                              <m:t>𝒊</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r>
                          <a:rPr lang="en-US" sz="28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2800" b="1" i="1" smtClean="0">
                            <a:solidFill>
                              <a:schemeClr val="accent3">
                                <a:lumMod val="75000"/>
                              </a:schemeClr>
                            </a:solidFill>
                            <a:latin typeface="Cambria Math" panose="02040503050406030204" pitchFamily="18" charset="0"/>
                            <a:ea typeface="Cambria Math" panose="02040503050406030204" pitchFamily="18" charset="0"/>
                          </a:rPr>
                          <m:t>(</m:t>
                        </m:r>
                        <m:sSub>
                          <m:sSubPr>
                            <m:ctrlPr>
                              <a:rPr lang="en-US" sz="2800" b="1" i="1" smtClean="0">
                                <a:solidFill>
                                  <a:schemeClr val="accent5">
                                    <a:lumMod val="75000"/>
                                  </a:schemeClr>
                                </a:solidFill>
                                <a:latin typeface="Cambria Math" panose="02040503050406030204" pitchFamily="18" charset="0"/>
                              </a:rPr>
                            </m:ctrlPr>
                          </m:sSubPr>
                          <m:e>
                            <m:r>
                              <a:rPr lang="en-US" sz="2800" b="1" i="1">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𝒊</m:t>
                            </m:r>
                            <m:r>
                              <a:rPr lang="en-US" sz="2800" b="1" i="1">
                                <a:solidFill>
                                  <a:schemeClr val="accent5">
                                    <a:lumMod val="75000"/>
                                  </a:schemeClr>
                                </a:solidFill>
                                <a:latin typeface="Cambria Math" panose="02040503050406030204" pitchFamily="18" charset="0"/>
                              </a:rPr>
                              <m:t> </m:t>
                            </m:r>
                          </m:sub>
                        </m:sSub>
                        <m:r>
                          <a:rPr lang="en-US" sz="2800" b="1" i="1">
                            <a:solidFill>
                              <a:schemeClr val="accent3">
                                <a:lumMod val="75000"/>
                              </a:schemeClr>
                            </a:solidFill>
                            <a:latin typeface="Cambria Math" panose="02040503050406030204" pitchFamily="18" charset="0"/>
                          </a:rPr>
                          <m:t>|</m:t>
                        </m:r>
                        <m:r>
                          <a:rPr lang="en-US" sz="2800" b="1" i="1">
                            <a:solidFill>
                              <a:schemeClr val="accent2">
                                <a:lumMod val="75000"/>
                              </a:schemeClr>
                            </a:solidFill>
                            <a:latin typeface="Cambria Math" panose="02040503050406030204" pitchFamily="18" charset="0"/>
                            <a:ea typeface="Cambria Math" panose="02040503050406030204" pitchFamily="18" charset="0"/>
                          </a:rPr>
                          <m:t>𝜽</m:t>
                        </m:r>
                        <m:r>
                          <a:rPr lang="en-US" sz="2800" b="1" i="1">
                            <a:solidFill>
                              <a:schemeClr val="accent3">
                                <a:lumMod val="75000"/>
                              </a:schemeClr>
                            </a:solidFill>
                            <a:latin typeface="Cambria Math" panose="02040503050406030204" pitchFamily="18" charset="0"/>
                          </a:rPr>
                          <m:t>)</m:t>
                        </m:r>
                      </m:oMath>
                    </a14:m>
                    <a:endParaRPr lang="en-US" sz="2800" b="1" dirty="0">
                      <a:solidFill>
                        <a:schemeClr val="accent3">
                          <a:lumMod val="75000"/>
                        </a:schemeClr>
                      </a:solidFill>
                    </a:endParaRPr>
                  </a:p>
                </p:txBody>
              </p:sp>
            </mc:Choice>
            <mc:Fallback xmlns="">
              <p:sp>
                <p:nvSpPr>
                  <p:cNvPr id="64" name="TextBox 63">
                    <a:extLst>
                      <a:ext uri="{FF2B5EF4-FFF2-40B4-BE49-F238E27FC236}">
                        <a16:creationId xmlns:a16="http://schemas.microsoft.com/office/drawing/2014/main" id="{48C6B951-D1E1-AE4C-9A9C-55CB9A953991}"/>
                      </a:ext>
                    </a:extLst>
                  </p:cNvPr>
                  <p:cNvSpPr txBox="1">
                    <a:spLocks noRot="1" noChangeAspect="1" noMove="1" noResize="1" noEditPoints="1" noAdjustHandles="1" noChangeArrowheads="1" noChangeShapeType="1" noTextEdit="1"/>
                  </p:cNvSpPr>
                  <p:nvPr/>
                </p:nvSpPr>
                <p:spPr>
                  <a:xfrm>
                    <a:off x="634190" y="4249858"/>
                    <a:ext cx="5861096" cy="430887"/>
                  </a:xfrm>
                  <a:prstGeom prst="rect">
                    <a:avLst/>
                  </a:prstGeom>
                  <a:blipFill>
                    <a:blip r:embed="rId5"/>
                    <a:stretch>
                      <a:fillRect l="-1804" t="-20000" b="-45714"/>
                    </a:stretch>
                  </a:blipFill>
                </p:spPr>
                <p:txBody>
                  <a:bodyPr/>
                  <a:lstStyle/>
                  <a:p>
                    <a:r>
                      <a:rPr lang="en-US">
                        <a:noFill/>
                      </a:rPr>
                      <a:t> </a:t>
                    </a:r>
                  </a:p>
                </p:txBody>
              </p:sp>
            </mc:Fallback>
          </mc:AlternateContent>
        </p:grpSp>
        <p:sp>
          <p:nvSpPr>
            <p:cNvPr id="61" name="Down Arrow 60">
              <a:extLst>
                <a:ext uri="{FF2B5EF4-FFF2-40B4-BE49-F238E27FC236}">
                  <a16:creationId xmlns:a16="http://schemas.microsoft.com/office/drawing/2014/main" id="{73DC6B11-C83C-2541-A5F3-B789FB653856}"/>
                </a:ext>
              </a:extLst>
            </p:cNvPr>
            <p:cNvSpPr/>
            <p:nvPr/>
          </p:nvSpPr>
          <p:spPr>
            <a:xfrm>
              <a:off x="3072895" y="3872483"/>
              <a:ext cx="298346" cy="304281"/>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33" name="Group 32">
            <a:extLst>
              <a:ext uri="{FF2B5EF4-FFF2-40B4-BE49-F238E27FC236}">
                <a16:creationId xmlns:a16="http://schemas.microsoft.com/office/drawing/2014/main" id="{9FD0D2F6-1915-954D-BE73-9E6193468C93}"/>
              </a:ext>
            </a:extLst>
          </p:cNvPr>
          <p:cNvGrpSpPr/>
          <p:nvPr/>
        </p:nvGrpSpPr>
        <p:grpSpPr>
          <a:xfrm>
            <a:off x="5532652" y="4066367"/>
            <a:ext cx="6218286" cy="1424428"/>
            <a:chOff x="5532652" y="4066367"/>
            <a:chExt cx="6218286" cy="1424428"/>
          </a:xfrm>
        </p:grpSpPr>
        <p:grpSp>
          <p:nvGrpSpPr>
            <p:cNvPr id="65" name="Group 64">
              <a:extLst>
                <a:ext uri="{FF2B5EF4-FFF2-40B4-BE49-F238E27FC236}">
                  <a16:creationId xmlns:a16="http://schemas.microsoft.com/office/drawing/2014/main" id="{D2A17989-A131-E04D-9C64-49E0AC9796AC}"/>
                </a:ext>
              </a:extLst>
            </p:cNvPr>
            <p:cNvGrpSpPr/>
            <p:nvPr/>
          </p:nvGrpSpPr>
          <p:grpSpPr>
            <a:xfrm>
              <a:off x="5532652" y="4945648"/>
              <a:ext cx="6218286" cy="545147"/>
              <a:chOff x="552288" y="4176764"/>
              <a:chExt cx="5794257" cy="615445"/>
            </a:xfrm>
          </p:grpSpPr>
          <p:sp>
            <p:nvSpPr>
              <p:cNvPr id="62" name="Rectangle 61">
                <a:extLst>
                  <a:ext uri="{FF2B5EF4-FFF2-40B4-BE49-F238E27FC236}">
                    <a16:creationId xmlns:a16="http://schemas.microsoft.com/office/drawing/2014/main" id="{4B58E8F5-8719-7141-92DB-3CF874586C86}"/>
                  </a:ext>
                </a:extLst>
              </p:cNvPr>
              <p:cNvSpPr/>
              <p:nvPr/>
            </p:nvSpPr>
            <p:spPr>
              <a:xfrm>
                <a:off x="552288" y="4176764"/>
                <a:ext cx="5671730" cy="615445"/>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A41AC7-69ED-6B48-9720-E5CD978FE23D}"/>
                      </a:ext>
                    </a:extLst>
                  </p:cNvPr>
                  <p:cNvSpPr txBox="1"/>
                  <p:nvPr/>
                </p:nvSpPr>
                <p:spPr>
                  <a:xfrm>
                    <a:off x="617544" y="4279736"/>
                    <a:ext cx="5729001" cy="416958"/>
                  </a:xfrm>
                  <a:prstGeom prst="rect">
                    <a:avLst/>
                  </a:prstGeom>
                  <a:noFill/>
                </p:spPr>
                <p:txBody>
                  <a:bodyPr wrap="square" lIns="0" tIns="0" rIns="0" bIns="0" rtlCol="0">
                    <a:spAutoFit/>
                  </a:bodyPr>
                  <a:lstStyle/>
                  <a:p>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rPr>
                          <m:t>(</m:t>
                        </m:r>
                        <m:r>
                          <a:rPr lang="en-US" sz="2400" b="1" i="1">
                            <a:solidFill>
                              <a:srgbClr val="7030A0"/>
                            </a:solidFill>
                            <a:latin typeface="Cambria Math" panose="02040503050406030204" pitchFamily="18" charset="0"/>
                            <a:ea typeface="Cambria Math" panose="02040503050406030204" pitchFamily="18" charset="0"/>
                          </a:rPr>
                          <m:t>𝒚</m:t>
                        </m:r>
                        <m:r>
                          <a:rPr lang="en-US" sz="2400" b="1" i="1">
                            <a:solidFill>
                              <a:srgbClr val="7030A0"/>
                            </a:solidFill>
                            <a:latin typeface="Cambria Math" panose="02040503050406030204" pitchFamily="18" charset="0"/>
                            <a:ea typeface="Cambria Math" panose="02040503050406030204" pitchFamily="18" charset="0"/>
                          </a:rPr>
                          <m:t>, </m:t>
                        </m:r>
                        <m:r>
                          <a:rPr lang="en-US" sz="2400" b="1" i="1">
                            <a:solidFill>
                              <a:srgbClr val="7030A0"/>
                            </a:solidFill>
                            <a:latin typeface="Cambria Math" panose="02040503050406030204" pitchFamily="18" charset="0"/>
                            <a:ea typeface="Cambria Math" panose="02040503050406030204" pitchFamily="18" charset="0"/>
                          </a:rPr>
                          <m:t>𝓓</m:t>
                        </m:r>
                        <m:r>
                          <a:rPr lang="en-US" sz="2400" b="1" i="1">
                            <a:solidFill>
                              <a:schemeClr val="accent3">
                                <a:lumMod val="75000"/>
                              </a:schemeClr>
                            </a:solidFill>
                            <a:latin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oMath>
                    </a14:m>
                    <a:r>
                      <a:rPr lang="en-US" sz="2400" b="1" dirty="0">
                        <a:solidFill>
                          <a:schemeClr val="accent3">
                            <a:lumMod val="75000"/>
                          </a:schemeClr>
                        </a:solidFill>
                      </a:rPr>
                      <a:t> =  </a:t>
                    </a:r>
                    <a14:m>
                      <m:oMath xmlns:m="http://schemas.openxmlformats.org/officeDocument/2006/math">
                        <m:sSubSup>
                          <m:sSubSupPr>
                            <m:ctrlPr>
                              <a:rPr lang="en-US" sz="2400" b="1" i="1">
                                <a:solidFill>
                                  <a:schemeClr val="accent3">
                                    <a:lumMod val="75000"/>
                                  </a:schemeClr>
                                </a:solidFill>
                                <a:latin typeface="Cambria Math" panose="02040503050406030204" pitchFamily="18" charset="0"/>
                                <a:ea typeface="Cambria Math" panose="02040503050406030204" pitchFamily="18" charset="0"/>
                              </a:rPr>
                            </m:ctrlPr>
                          </m:sSubSupPr>
                          <m:e>
                            <m:r>
                              <a:rPr lang="en-US" sz="2400" b="1" i="1">
                                <a:solidFill>
                                  <a:schemeClr val="accent3">
                                    <a:lumMod val="75000"/>
                                  </a:schemeClr>
                                </a:solidFill>
                                <a:latin typeface="Cambria Math" panose="02040503050406030204" pitchFamily="18" charset="0"/>
                                <a:ea typeface="Cambria Math" panose="02040503050406030204" pitchFamily="18" charset="0"/>
                              </a:rPr>
                              <m:t>∏</m:t>
                            </m:r>
                          </m:e>
                          <m:sub>
                            <m:r>
                              <a:rPr lang="en-US" sz="2400" b="1" i="1">
                                <a:solidFill>
                                  <a:schemeClr val="accent3">
                                    <a:lumMod val="75000"/>
                                  </a:schemeClr>
                                </a:solidFill>
                                <a:latin typeface="Cambria Math" panose="02040503050406030204" pitchFamily="18" charset="0"/>
                                <a:ea typeface="Cambria Math" panose="02040503050406030204" pitchFamily="18" charset="0"/>
                              </a:rPr>
                              <m:t>𝒊</m:t>
                            </m:r>
                            <m:r>
                              <a:rPr lang="en-US" sz="2400" b="1" i="1">
                                <a:solidFill>
                                  <a:schemeClr val="accent3">
                                    <a:lumMod val="75000"/>
                                  </a:schemeClr>
                                </a:solidFill>
                                <a:latin typeface="Cambria Math" panose="02040503050406030204" pitchFamily="18" charset="0"/>
                                <a:ea typeface="Cambria Math" panose="02040503050406030204" pitchFamily="18" charset="0"/>
                              </a:rPr>
                              <m:t>=</m:t>
                            </m:r>
                            <m:r>
                              <a:rPr lang="en-US" sz="2400" b="1" i="1">
                                <a:solidFill>
                                  <a:schemeClr val="accent3">
                                    <a:lumMod val="75000"/>
                                  </a:schemeClr>
                                </a:solidFill>
                                <a:latin typeface="Cambria Math" panose="02040503050406030204" pitchFamily="18" charset="0"/>
                                <a:ea typeface="Cambria Math" panose="02040503050406030204" pitchFamily="18" charset="0"/>
                              </a:rPr>
                              <m:t>𝟏</m:t>
                            </m:r>
                          </m:sub>
                          <m:sup>
                            <m:r>
                              <a:rPr lang="en-US" sz="2400" b="1" i="1">
                                <a:solidFill>
                                  <a:schemeClr val="accent3">
                                    <a:lumMod val="75000"/>
                                  </a:schemeClr>
                                </a:solidFill>
                                <a:latin typeface="Cambria Math" panose="02040503050406030204" pitchFamily="18" charset="0"/>
                                <a:ea typeface="Cambria Math" panose="02040503050406030204" pitchFamily="18" charset="0"/>
                              </a:rPr>
                              <m:t>𝒏</m:t>
                            </m:r>
                          </m:sup>
                        </m:sSubSup>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𝒚</m:t>
                            </m:r>
                          </m:e>
                          <m:sub>
                            <m:r>
                              <a:rPr lang="en-US" sz="2400" b="1" i="1">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r>
                          <a:rPr lang="en-US" sz="2400" b="1" i="1">
                            <a:solidFill>
                              <a:schemeClr val="accent3">
                                <a:lumMod val="75000"/>
                              </a:schemeClr>
                            </a:solidFill>
                            <a:latin typeface="Cambria Math" panose="02040503050406030204" pitchFamily="18" charset="0"/>
                          </a:rPr>
                          <m:t>|</m:t>
                        </m:r>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r>
                          <a:rPr lang="en-US" sz="2400" b="1" i="1">
                            <a:solidFill>
                              <a:schemeClr val="accent3">
                                <a:lumMod val="75000"/>
                              </a:schemeClr>
                            </a:solidFill>
                            <a:latin typeface="Cambria Math" panose="02040503050406030204" pitchFamily="18" charset="0"/>
                          </a:rPr>
                          <m:t>)</m:t>
                        </m:r>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2400" b="1" i="1">
                                <a:solidFill>
                                  <a:schemeClr val="accent5">
                                    <a:lumMod val="75000"/>
                                  </a:schemeClr>
                                </a:solidFill>
                                <a:latin typeface="Cambria Math" panose="02040503050406030204" pitchFamily="18" charset="0"/>
                              </a:rPr>
                            </m:ctrlPr>
                          </m:sSubPr>
                          <m:e>
                            <m:r>
                              <a:rPr lang="en-US" sz="2400" b="1" i="1">
                                <a:solidFill>
                                  <a:schemeClr val="accent5">
                                    <a:lumMod val="75000"/>
                                  </a:schemeClr>
                                </a:solidFill>
                                <a:latin typeface="Cambria Math" panose="02040503050406030204" pitchFamily="18" charset="0"/>
                              </a:rPr>
                              <m:t>𝒙</m:t>
                            </m:r>
                          </m:e>
                          <m:sub>
                            <m:r>
                              <a:rPr lang="en-US" sz="2400" b="1" i="1">
                                <a:solidFill>
                                  <a:schemeClr val="accent5">
                                    <a:lumMod val="75000"/>
                                  </a:schemeClr>
                                </a:solidFill>
                                <a:latin typeface="Cambria Math" panose="02040503050406030204" pitchFamily="18" charset="0"/>
                              </a:rPr>
                              <m:t>𝒊</m:t>
                            </m:r>
                            <m:r>
                              <a:rPr lang="en-US" sz="2400" b="1" i="1">
                                <a:solidFill>
                                  <a:schemeClr val="accent5">
                                    <a:lumMod val="75000"/>
                                  </a:schemeClr>
                                </a:solidFill>
                                <a:latin typeface="Cambria Math" panose="02040503050406030204" pitchFamily="18" charset="0"/>
                              </a:rPr>
                              <m:t> </m:t>
                            </m:r>
                          </m:sub>
                        </m:sSub>
                        <m:r>
                          <a:rPr lang="en-US" sz="2400" b="1" i="1">
                            <a:solidFill>
                              <a:schemeClr val="accent3">
                                <a:lumMod val="75000"/>
                              </a:schemeClr>
                            </a:solidFill>
                            <a:latin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r>
                          <a:rPr lang="en-US" sz="2400" b="1" i="1">
                            <a:solidFill>
                              <a:schemeClr val="accent3">
                                <a:lumMod val="75000"/>
                              </a:schemeClr>
                            </a:solidFill>
                            <a:latin typeface="Cambria Math" panose="02040503050406030204" pitchFamily="18" charset="0"/>
                            <a:ea typeface="Cambria Math" panose="02040503050406030204" pitchFamily="18" charset="0"/>
                          </a:rPr>
                          <m:t>𝒑</m:t>
                        </m:r>
                        <m:r>
                          <a:rPr lang="en-US" sz="2400" b="1" i="1">
                            <a:solidFill>
                              <a:schemeClr val="accent3">
                                <a:lumMod val="75000"/>
                              </a:schemeClr>
                            </a:solidFill>
                            <a:latin typeface="Cambria Math" panose="02040503050406030204" pitchFamily="18" charset="0"/>
                            <a:ea typeface="Cambria Math" panose="02040503050406030204" pitchFamily="18" charset="0"/>
                          </a:rPr>
                          <m:t>(</m:t>
                        </m:r>
                        <m:r>
                          <a:rPr lang="en-US" sz="2400" b="1" i="1">
                            <a:solidFill>
                              <a:schemeClr val="accent2">
                                <a:lumMod val="75000"/>
                              </a:schemeClr>
                            </a:solidFill>
                            <a:latin typeface="Cambria Math" panose="02040503050406030204" pitchFamily="18" charset="0"/>
                            <a:ea typeface="Cambria Math" panose="02040503050406030204" pitchFamily="18" charset="0"/>
                          </a:rPr>
                          <m:t>𝜽</m:t>
                        </m:r>
                        <m:r>
                          <a:rPr lang="en-US" sz="2400" b="1" i="1">
                            <a:solidFill>
                              <a:schemeClr val="accent3">
                                <a:lumMod val="75000"/>
                              </a:schemeClr>
                            </a:solidFill>
                            <a:latin typeface="Cambria Math" panose="02040503050406030204" pitchFamily="18" charset="0"/>
                          </a:rPr>
                          <m:t>)</m:t>
                        </m:r>
                      </m:oMath>
                    </a14:m>
                    <a:endParaRPr lang="en-US" sz="2400" b="1" dirty="0">
                      <a:solidFill>
                        <a:schemeClr val="accent3">
                          <a:lumMod val="75000"/>
                        </a:schemeClr>
                      </a:solidFill>
                    </a:endParaRPr>
                  </a:p>
                </p:txBody>
              </p:sp>
            </mc:Choice>
            <mc:Fallback xmlns="">
              <p:sp>
                <p:nvSpPr>
                  <p:cNvPr id="47" name="TextBox 46">
                    <a:extLst>
                      <a:ext uri="{FF2B5EF4-FFF2-40B4-BE49-F238E27FC236}">
                        <a16:creationId xmlns:a16="http://schemas.microsoft.com/office/drawing/2014/main" id="{C4A41AC7-69ED-6B48-9720-E5CD978FE23D}"/>
                      </a:ext>
                    </a:extLst>
                  </p:cNvPr>
                  <p:cNvSpPr txBox="1">
                    <a:spLocks noRot="1" noChangeAspect="1" noMove="1" noResize="1" noEditPoints="1" noAdjustHandles="1" noChangeArrowheads="1" noChangeShapeType="1" noTextEdit="1"/>
                  </p:cNvSpPr>
                  <p:nvPr/>
                </p:nvSpPr>
                <p:spPr>
                  <a:xfrm>
                    <a:off x="617544" y="4279736"/>
                    <a:ext cx="5729001" cy="416958"/>
                  </a:xfrm>
                  <a:prstGeom prst="rect">
                    <a:avLst/>
                  </a:prstGeom>
                  <a:blipFill>
                    <a:blip r:embed="rId6"/>
                    <a:stretch>
                      <a:fillRect l="-1649" t="-23333" b="-46667"/>
                    </a:stretch>
                  </a:blipFill>
                </p:spPr>
                <p:txBody>
                  <a:bodyPr/>
                  <a:lstStyle/>
                  <a:p>
                    <a:r>
                      <a:rPr lang="en-US">
                        <a:noFill/>
                      </a:rPr>
                      <a:t> </a:t>
                    </a:r>
                  </a:p>
                </p:txBody>
              </p:sp>
            </mc:Fallback>
          </mc:AlternateContent>
        </p:grpSp>
        <p:sp>
          <p:nvSpPr>
            <p:cNvPr id="69" name="Down Arrow 68">
              <a:extLst>
                <a:ext uri="{FF2B5EF4-FFF2-40B4-BE49-F238E27FC236}">
                  <a16:creationId xmlns:a16="http://schemas.microsoft.com/office/drawing/2014/main" id="{5F54D236-2D1F-9B43-A65F-61BE637D543E}"/>
                </a:ext>
              </a:extLst>
            </p:cNvPr>
            <p:cNvSpPr/>
            <p:nvPr/>
          </p:nvSpPr>
          <p:spPr>
            <a:xfrm>
              <a:off x="8222724" y="4066367"/>
              <a:ext cx="348886" cy="843132"/>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0" name="Group 9">
            <a:extLst>
              <a:ext uri="{FF2B5EF4-FFF2-40B4-BE49-F238E27FC236}">
                <a16:creationId xmlns:a16="http://schemas.microsoft.com/office/drawing/2014/main" id="{0980A645-E4E7-474F-9B85-13B3C2F6071F}"/>
              </a:ext>
            </a:extLst>
          </p:cNvPr>
          <p:cNvGrpSpPr/>
          <p:nvPr/>
        </p:nvGrpSpPr>
        <p:grpSpPr>
          <a:xfrm>
            <a:off x="5065986" y="4262178"/>
            <a:ext cx="6980707" cy="2395383"/>
            <a:chOff x="5827059" y="3927622"/>
            <a:chExt cx="6060141" cy="2690565"/>
          </a:xfrm>
        </p:grpSpPr>
        <p:sp>
          <p:nvSpPr>
            <p:cNvPr id="53" name="Rounded Rectangle 52">
              <a:extLst>
                <a:ext uri="{FF2B5EF4-FFF2-40B4-BE49-F238E27FC236}">
                  <a16:creationId xmlns:a16="http://schemas.microsoft.com/office/drawing/2014/main" id="{A057BF11-B394-2B42-92BF-C9C8B8656EC2}"/>
                </a:ext>
              </a:extLst>
            </p:cNvPr>
            <p:cNvSpPr/>
            <p:nvPr/>
          </p:nvSpPr>
          <p:spPr>
            <a:xfrm>
              <a:off x="5827059" y="3927622"/>
              <a:ext cx="6060141" cy="2690565"/>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7" name="Rectangle 56">
              <a:extLst>
                <a:ext uri="{FF2B5EF4-FFF2-40B4-BE49-F238E27FC236}">
                  <a16:creationId xmlns:a16="http://schemas.microsoft.com/office/drawing/2014/main" id="{16A38380-BF81-584A-86C4-439F7818A8B9}"/>
                </a:ext>
              </a:extLst>
            </p:cNvPr>
            <p:cNvSpPr/>
            <p:nvPr/>
          </p:nvSpPr>
          <p:spPr>
            <a:xfrm>
              <a:off x="6043746" y="4126776"/>
              <a:ext cx="2295573" cy="461665"/>
            </a:xfrm>
            <a:prstGeom prst="rect">
              <a:avLst/>
            </a:prstGeom>
            <a:solidFill>
              <a:srgbClr val="FFFF00"/>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PGM to PDF</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gr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41539417-B9B0-2D46-A94D-D7C4239D1B6A}"/>
                  </a:ext>
                </a:extLst>
              </p:cNvPr>
              <p:cNvSpPr/>
              <p:nvPr/>
            </p:nvSpPr>
            <p:spPr>
              <a:xfrm>
                <a:off x="5396894" y="814363"/>
                <a:ext cx="1628158" cy="1200329"/>
              </a:xfrm>
              <a:prstGeom prst="rect">
                <a:avLst/>
              </a:prstGeom>
              <a:solidFill>
                <a:srgbClr val="FFFF00"/>
              </a:solidFill>
            </p:spPr>
            <p:txBody>
              <a:bodyPr wrap="square" lIns="91440" tIns="45720" rIns="91440" bIns="45720">
                <a:spAutoFit/>
              </a:bodyPr>
              <a:lstStyle/>
              <a:p>
                <a:pPr algn="ctr"/>
                <a:r>
                  <a:rPr lang="en-US" sz="2400" b="1" cap="none" spc="0" dirty="0">
                    <a:ln w="0"/>
                    <a:solidFill>
                      <a:schemeClr val="accent6">
                        <a:lumMod val="50000"/>
                      </a:schemeClr>
                    </a:solidFill>
                    <a:effectLst>
                      <a:outerShdw blurRad="38100" dist="19050" dir="2700000" algn="tl" rotWithShape="0">
                        <a:schemeClr val="dk1">
                          <a:alpha val="40000"/>
                        </a:schemeClr>
                      </a:outerShdw>
                    </a:effectLst>
                  </a:rPr>
                  <a:t>Graphical Model with </a:t>
                </a:r>
                <a14:m>
                  <m:oMath xmlns:m="http://schemas.openxmlformats.org/officeDocument/2006/math">
                    <m:r>
                      <a:rPr lang="en-US" sz="2400" b="1" i="1">
                        <a:solidFill>
                          <a:srgbClr val="7030A0"/>
                        </a:solidFill>
                        <a:latin typeface="Cambria Math" panose="02040503050406030204" pitchFamily="18" charset="0"/>
                        <a:ea typeface="Cambria Math" panose="02040503050406030204" pitchFamily="18" charset="0"/>
                      </a:rPr>
                      <m:t>𝒚</m:t>
                    </m:r>
                    <m:r>
                      <a:rPr lang="en-US" sz="2400" b="1" i="1">
                        <a:solidFill>
                          <a:srgbClr val="7030A0"/>
                        </a:solidFill>
                        <a:latin typeface="Cambria Math" panose="02040503050406030204" pitchFamily="18" charset="0"/>
                        <a:ea typeface="Cambria Math" panose="02040503050406030204" pitchFamily="18" charset="0"/>
                      </a:rPr>
                      <m:t>, </m:t>
                    </m:r>
                    <m:r>
                      <a:rPr lang="en-US" sz="2400" b="1" i="1">
                        <a:solidFill>
                          <a:srgbClr val="7030A0"/>
                        </a:solidFill>
                        <a:latin typeface="Cambria Math" panose="02040503050406030204" pitchFamily="18" charset="0"/>
                        <a:ea typeface="Cambria Math" panose="02040503050406030204" pitchFamily="18" charset="0"/>
                      </a:rPr>
                      <m:t>𝓓</m:t>
                    </m:r>
                  </m:oMath>
                </a14:m>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mc:Choice>
        <mc:Fallback xmlns="">
          <p:sp>
            <p:nvSpPr>
              <p:cNvPr id="45" name="Rectangle 44">
                <a:extLst>
                  <a:ext uri="{FF2B5EF4-FFF2-40B4-BE49-F238E27FC236}">
                    <a16:creationId xmlns:a16="http://schemas.microsoft.com/office/drawing/2014/main" id="{41539417-B9B0-2D46-A94D-D7C4239D1B6A}"/>
                  </a:ext>
                </a:extLst>
              </p:cNvPr>
              <p:cNvSpPr>
                <a:spLocks noRot="1" noChangeAspect="1" noMove="1" noResize="1" noEditPoints="1" noAdjustHandles="1" noChangeArrowheads="1" noChangeShapeType="1" noTextEdit="1"/>
              </p:cNvSpPr>
              <p:nvPr/>
            </p:nvSpPr>
            <p:spPr>
              <a:xfrm>
                <a:off x="5396894" y="814363"/>
                <a:ext cx="1628158" cy="1200329"/>
              </a:xfrm>
              <a:prstGeom prst="rect">
                <a:avLst/>
              </a:prstGeom>
              <a:blipFill>
                <a:blip r:embed="rId7"/>
                <a:stretch>
                  <a:fillRect l="-4651" t="-4167" r="-10078" b="-11458"/>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F9A71704-66C6-424E-AF1A-294EB0DB235E}"/>
              </a:ext>
            </a:extLst>
          </p:cNvPr>
          <p:cNvGrpSpPr/>
          <p:nvPr/>
        </p:nvGrpSpPr>
        <p:grpSpPr>
          <a:xfrm>
            <a:off x="6330904" y="2827454"/>
            <a:ext cx="4989483" cy="1170322"/>
            <a:chOff x="6330904" y="2827454"/>
            <a:chExt cx="4989483" cy="1170322"/>
          </a:xfrm>
        </p:grpSpPr>
        <p:grpSp>
          <p:nvGrpSpPr>
            <p:cNvPr id="6" name="Group 5">
              <a:extLst>
                <a:ext uri="{FF2B5EF4-FFF2-40B4-BE49-F238E27FC236}">
                  <a16:creationId xmlns:a16="http://schemas.microsoft.com/office/drawing/2014/main" id="{38851483-1FDE-B64D-AAFA-C023D39376EE}"/>
                </a:ext>
              </a:extLst>
            </p:cNvPr>
            <p:cNvGrpSpPr/>
            <p:nvPr/>
          </p:nvGrpSpPr>
          <p:grpSpPr>
            <a:xfrm>
              <a:off x="6330904" y="3186578"/>
              <a:ext cx="918444" cy="811198"/>
              <a:chOff x="6330904" y="3186578"/>
              <a:chExt cx="918444" cy="811198"/>
            </a:xfrm>
          </p:grpSpPr>
          <p:sp>
            <p:nvSpPr>
              <p:cNvPr id="54" name="Oval 53">
                <a:extLst>
                  <a:ext uri="{FF2B5EF4-FFF2-40B4-BE49-F238E27FC236}">
                    <a16:creationId xmlns:a16="http://schemas.microsoft.com/office/drawing/2014/main" id="{3DB4A4B5-15A8-5E4E-84CC-FD435C188A2A}"/>
                  </a:ext>
                </a:extLst>
              </p:cNvPr>
              <p:cNvSpPr/>
              <p:nvPr/>
            </p:nvSpPr>
            <p:spPr>
              <a:xfrm>
                <a:off x="6330904" y="3186578"/>
                <a:ext cx="918444" cy="811198"/>
              </a:xfrm>
              <a:prstGeom prst="ellipse">
                <a:avLst/>
              </a:prstGeom>
              <a:solidFill>
                <a:schemeClr val="accent2">
                  <a:lumMod val="20000"/>
                  <a:lumOff val="80000"/>
                </a:schemeClr>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FD54936-65A4-1946-B502-F18DC80B13D6}"/>
                      </a:ext>
                    </a:extLst>
                  </p:cNvPr>
                  <p:cNvSpPr txBox="1"/>
                  <p:nvPr/>
                </p:nvSpPr>
                <p:spPr>
                  <a:xfrm>
                    <a:off x="6490147" y="3374266"/>
                    <a:ext cx="599957" cy="523220"/>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6">
                                      <a:lumMod val="50000"/>
                                    </a:schemeClr>
                                  </a:solidFill>
                                  <a:latin typeface="Cambria Math" panose="02040503050406030204" pitchFamily="18" charset="0"/>
                                </a:rPr>
                              </m:ctrlPr>
                            </m:sSubPr>
                            <m:e>
                              <m:r>
                                <a:rPr lang="en-US" sz="2800" b="1" i="1" smtClean="0">
                                  <a:solidFill>
                                    <a:schemeClr val="accent6">
                                      <a:lumMod val="50000"/>
                                    </a:schemeClr>
                                  </a:solidFill>
                                  <a:latin typeface="Cambria Math" panose="02040503050406030204" pitchFamily="18" charset="0"/>
                                </a:rPr>
                                <m:t>𝒚</m:t>
                              </m:r>
                            </m:e>
                            <m:sub>
                              <m:r>
                                <a:rPr lang="en-US" sz="2800" b="1" i="1" smtClean="0">
                                  <a:solidFill>
                                    <a:schemeClr val="accent6">
                                      <a:lumMod val="50000"/>
                                    </a:schemeClr>
                                  </a:solidFill>
                                  <a:latin typeface="Cambria Math" panose="02040503050406030204" pitchFamily="18" charset="0"/>
                                </a:rPr>
                                <m:t>𝟏</m:t>
                              </m:r>
                            </m:sub>
                          </m:sSub>
                        </m:oMath>
                      </m:oMathPara>
                    </a14:m>
                    <a:endParaRPr lang="en-US" sz="2800" b="1" dirty="0"/>
                  </a:p>
                </p:txBody>
              </p:sp>
            </mc:Choice>
            <mc:Fallback xmlns="">
              <p:sp>
                <p:nvSpPr>
                  <p:cNvPr id="59" name="TextBox 58">
                    <a:extLst>
                      <a:ext uri="{FF2B5EF4-FFF2-40B4-BE49-F238E27FC236}">
                        <a16:creationId xmlns:a16="http://schemas.microsoft.com/office/drawing/2014/main" id="{CFD54936-65A4-1946-B502-F18DC80B13D6}"/>
                      </a:ext>
                    </a:extLst>
                  </p:cNvPr>
                  <p:cNvSpPr txBox="1">
                    <a:spLocks noRot="1" noChangeAspect="1" noMove="1" noResize="1" noEditPoints="1" noAdjustHandles="1" noChangeArrowheads="1" noChangeShapeType="1" noTextEdit="1"/>
                  </p:cNvSpPr>
                  <p:nvPr/>
                </p:nvSpPr>
                <p:spPr>
                  <a:xfrm>
                    <a:off x="6490147" y="3374266"/>
                    <a:ext cx="599957" cy="523220"/>
                  </a:xfrm>
                  <a:prstGeom prst="rect">
                    <a:avLst/>
                  </a:prstGeom>
                  <a:blipFill>
                    <a:blip r:embed="rId8"/>
                    <a:stretch>
                      <a:fillRect l="-2083" b="-11905"/>
                    </a:stretch>
                  </a:blipFill>
                </p:spPr>
                <p:txBody>
                  <a:bodyPr/>
                  <a:lstStyle/>
                  <a:p>
                    <a:r>
                      <a:rPr lang="en-US">
                        <a:noFill/>
                      </a:rPr>
                      <a:t> </a:t>
                    </a:r>
                  </a:p>
                </p:txBody>
              </p:sp>
            </mc:Fallback>
          </mc:AlternateContent>
        </p:grpSp>
        <p:cxnSp>
          <p:nvCxnSpPr>
            <p:cNvPr id="60" name="Straight Arrow Connector 59">
              <a:extLst>
                <a:ext uri="{FF2B5EF4-FFF2-40B4-BE49-F238E27FC236}">
                  <a16:creationId xmlns:a16="http://schemas.microsoft.com/office/drawing/2014/main" id="{95547500-ED3C-9846-8F54-5FE3365FE8E0}"/>
                </a:ext>
              </a:extLst>
            </p:cNvPr>
            <p:cNvCxnSpPr>
              <a:cxnSpLocks/>
              <a:endCxn id="54" idx="0"/>
            </p:cNvCxnSpPr>
            <p:nvPr/>
          </p:nvCxnSpPr>
          <p:spPr>
            <a:xfrm flipH="1">
              <a:off x="6790126" y="2827454"/>
              <a:ext cx="103408" cy="359124"/>
            </a:xfrm>
            <a:prstGeom prst="straightConnector1">
              <a:avLst/>
            </a:prstGeom>
            <a:ln w="635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A296F248-7E00-D148-B17A-8D76740ECBB7}"/>
                </a:ext>
              </a:extLst>
            </p:cNvPr>
            <p:cNvGrpSpPr/>
            <p:nvPr/>
          </p:nvGrpSpPr>
          <p:grpSpPr>
            <a:xfrm>
              <a:off x="7753615" y="3179780"/>
              <a:ext cx="918444" cy="811198"/>
              <a:chOff x="6330904" y="3186578"/>
              <a:chExt cx="918444" cy="811198"/>
            </a:xfrm>
          </p:grpSpPr>
          <p:sp>
            <p:nvSpPr>
              <p:cNvPr id="67" name="Oval 66">
                <a:extLst>
                  <a:ext uri="{FF2B5EF4-FFF2-40B4-BE49-F238E27FC236}">
                    <a16:creationId xmlns:a16="http://schemas.microsoft.com/office/drawing/2014/main" id="{16D918C1-9386-8740-A5C8-4F2320F7DED5}"/>
                  </a:ext>
                </a:extLst>
              </p:cNvPr>
              <p:cNvSpPr/>
              <p:nvPr/>
            </p:nvSpPr>
            <p:spPr>
              <a:xfrm>
                <a:off x="6330904" y="3186578"/>
                <a:ext cx="918444" cy="811198"/>
              </a:xfrm>
              <a:prstGeom prst="ellipse">
                <a:avLst/>
              </a:prstGeom>
              <a:solidFill>
                <a:schemeClr val="accent2">
                  <a:lumMod val="20000"/>
                  <a:lumOff val="80000"/>
                </a:schemeClr>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31DB683F-0EA7-C741-A3AB-EA5FC306E57E}"/>
                      </a:ext>
                    </a:extLst>
                  </p:cNvPr>
                  <p:cNvSpPr txBox="1"/>
                  <p:nvPr/>
                </p:nvSpPr>
                <p:spPr>
                  <a:xfrm>
                    <a:off x="6490147" y="3374266"/>
                    <a:ext cx="599957" cy="523220"/>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6">
                                      <a:lumMod val="50000"/>
                                    </a:schemeClr>
                                  </a:solidFill>
                                  <a:latin typeface="Cambria Math" panose="02040503050406030204" pitchFamily="18" charset="0"/>
                                </a:rPr>
                              </m:ctrlPr>
                            </m:sSubPr>
                            <m:e>
                              <m:r>
                                <a:rPr lang="en-US" sz="2800" b="1" i="1" smtClean="0">
                                  <a:solidFill>
                                    <a:schemeClr val="accent6">
                                      <a:lumMod val="50000"/>
                                    </a:schemeClr>
                                  </a:solidFill>
                                  <a:latin typeface="Cambria Math" panose="02040503050406030204" pitchFamily="18" charset="0"/>
                                </a:rPr>
                                <m:t>𝒚</m:t>
                              </m:r>
                            </m:e>
                            <m:sub>
                              <m:r>
                                <a:rPr lang="en-US" sz="2800" b="1" i="1" smtClean="0">
                                  <a:solidFill>
                                    <a:schemeClr val="accent6">
                                      <a:lumMod val="50000"/>
                                    </a:schemeClr>
                                  </a:solidFill>
                                  <a:latin typeface="Cambria Math" panose="02040503050406030204" pitchFamily="18" charset="0"/>
                                </a:rPr>
                                <m:t>𝟐</m:t>
                              </m:r>
                            </m:sub>
                          </m:sSub>
                        </m:oMath>
                      </m:oMathPara>
                    </a14:m>
                    <a:endParaRPr lang="en-US" sz="2800" b="1" dirty="0"/>
                  </a:p>
                </p:txBody>
              </p:sp>
            </mc:Choice>
            <mc:Fallback xmlns="">
              <p:sp>
                <p:nvSpPr>
                  <p:cNvPr id="68" name="TextBox 67">
                    <a:extLst>
                      <a:ext uri="{FF2B5EF4-FFF2-40B4-BE49-F238E27FC236}">
                        <a16:creationId xmlns:a16="http://schemas.microsoft.com/office/drawing/2014/main" id="{31DB683F-0EA7-C741-A3AB-EA5FC306E57E}"/>
                      </a:ext>
                    </a:extLst>
                  </p:cNvPr>
                  <p:cNvSpPr txBox="1">
                    <a:spLocks noRot="1" noChangeAspect="1" noMove="1" noResize="1" noEditPoints="1" noAdjustHandles="1" noChangeArrowheads="1" noChangeShapeType="1" noTextEdit="1"/>
                  </p:cNvSpPr>
                  <p:nvPr/>
                </p:nvSpPr>
                <p:spPr>
                  <a:xfrm>
                    <a:off x="6490147" y="3374266"/>
                    <a:ext cx="599957" cy="523220"/>
                  </a:xfrm>
                  <a:prstGeom prst="rect">
                    <a:avLst/>
                  </a:prstGeom>
                  <a:blipFill>
                    <a:blip r:embed="rId9"/>
                    <a:stretch>
                      <a:fillRect l="-2083" b="-14286"/>
                    </a:stretch>
                  </a:blipFill>
                </p:spPr>
                <p:txBody>
                  <a:bodyPr/>
                  <a:lstStyle/>
                  <a:p>
                    <a:r>
                      <a:rPr lang="en-US">
                        <a:noFill/>
                      </a:rPr>
                      <a:t> </a:t>
                    </a:r>
                  </a:p>
                </p:txBody>
              </p:sp>
            </mc:Fallback>
          </mc:AlternateContent>
        </p:grpSp>
        <p:grpSp>
          <p:nvGrpSpPr>
            <p:cNvPr id="70" name="Group 69">
              <a:extLst>
                <a:ext uri="{FF2B5EF4-FFF2-40B4-BE49-F238E27FC236}">
                  <a16:creationId xmlns:a16="http://schemas.microsoft.com/office/drawing/2014/main" id="{113E3EEA-62D3-2B47-B0BF-D2A2D2B2724B}"/>
                </a:ext>
              </a:extLst>
            </p:cNvPr>
            <p:cNvGrpSpPr/>
            <p:nvPr/>
          </p:nvGrpSpPr>
          <p:grpSpPr>
            <a:xfrm>
              <a:off x="10401943" y="3186578"/>
              <a:ext cx="918444" cy="811198"/>
              <a:chOff x="6330904" y="3186578"/>
              <a:chExt cx="918444" cy="811198"/>
            </a:xfrm>
          </p:grpSpPr>
          <p:sp>
            <p:nvSpPr>
              <p:cNvPr id="71" name="Oval 70">
                <a:extLst>
                  <a:ext uri="{FF2B5EF4-FFF2-40B4-BE49-F238E27FC236}">
                    <a16:creationId xmlns:a16="http://schemas.microsoft.com/office/drawing/2014/main" id="{773007D9-1E11-5C47-A83C-27D8AB1FA97B}"/>
                  </a:ext>
                </a:extLst>
              </p:cNvPr>
              <p:cNvSpPr/>
              <p:nvPr/>
            </p:nvSpPr>
            <p:spPr>
              <a:xfrm>
                <a:off x="6330904" y="3186578"/>
                <a:ext cx="918444" cy="811198"/>
              </a:xfrm>
              <a:prstGeom prst="ellipse">
                <a:avLst/>
              </a:prstGeom>
              <a:solidFill>
                <a:schemeClr val="accent2">
                  <a:lumMod val="20000"/>
                  <a:lumOff val="80000"/>
                </a:schemeClr>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1896AAC-0BFA-8D41-AF43-946261C4E779}"/>
                      </a:ext>
                    </a:extLst>
                  </p:cNvPr>
                  <p:cNvSpPr txBox="1"/>
                  <p:nvPr/>
                </p:nvSpPr>
                <p:spPr>
                  <a:xfrm>
                    <a:off x="6490147" y="3374266"/>
                    <a:ext cx="599957" cy="523220"/>
                  </a:xfrm>
                  <a:prstGeom prst="rect">
                    <a:avLst/>
                  </a:prstGeom>
                  <a:solidFill>
                    <a:schemeClr val="accent2">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6">
                                      <a:lumMod val="50000"/>
                                    </a:schemeClr>
                                  </a:solidFill>
                                  <a:latin typeface="Cambria Math" panose="02040503050406030204" pitchFamily="18" charset="0"/>
                                </a:rPr>
                              </m:ctrlPr>
                            </m:sSubPr>
                            <m:e>
                              <m:r>
                                <a:rPr lang="en-US" sz="2800" b="1" i="1" smtClean="0">
                                  <a:solidFill>
                                    <a:schemeClr val="accent6">
                                      <a:lumMod val="50000"/>
                                    </a:schemeClr>
                                  </a:solidFill>
                                  <a:latin typeface="Cambria Math" panose="02040503050406030204" pitchFamily="18" charset="0"/>
                                </a:rPr>
                                <m:t>𝒚</m:t>
                              </m:r>
                            </m:e>
                            <m:sub>
                              <m:r>
                                <a:rPr lang="en-US" sz="2800" b="1" i="1" smtClean="0">
                                  <a:solidFill>
                                    <a:schemeClr val="accent6">
                                      <a:lumMod val="50000"/>
                                    </a:schemeClr>
                                  </a:solidFill>
                                  <a:latin typeface="Cambria Math" panose="02040503050406030204" pitchFamily="18" charset="0"/>
                                </a:rPr>
                                <m:t>𝒏</m:t>
                              </m:r>
                            </m:sub>
                          </m:sSub>
                        </m:oMath>
                      </m:oMathPara>
                    </a14:m>
                    <a:endParaRPr lang="en-US" sz="2800" b="1" dirty="0"/>
                  </a:p>
                </p:txBody>
              </p:sp>
            </mc:Choice>
            <mc:Fallback xmlns="">
              <p:sp>
                <p:nvSpPr>
                  <p:cNvPr id="72" name="TextBox 71">
                    <a:extLst>
                      <a:ext uri="{FF2B5EF4-FFF2-40B4-BE49-F238E27FC236}">
                        <a16:creationId xmlns:a16="http://schemas.microsoft.com/office/drawing/2014/main" id="{E1896AAC-0BFA-8D41-AF43-946261C4E779}"/>
                      </a:ext>
                    </a:extLst>
                  </p:cNvPr>
                  <p:cNvSpPr txBox="1">
                    <a:spLocks noRot="1" noChangeAspect="1" noMove="1" noResize="1" noEditPoints="1" noAdjustHandles="1" noChangeArrowheads="1" noChangeShapeType="1" noTextEdit="1"/>
                  </p:cNvSpPr>
                  <p:nvPr/>
                </p:nvSpPr>
                <p:spPr>
                  <a:xfrm>
                    <a:off x="6490147" y="3374266"/>
                    <a:ext cx="599957" cy="523220"/>
                  </a:xfrm>
                  <a:prstGeom prst="rect">
                    <a:avLst/>
                  </a:prstGeom>
                  <a:blipFill>
                    <a:blip r:embed="rId10"/>
                    <a:stretch>
                      <a:fillRect l="-4167" b="-11905"/>
                    </a:stretch>
                  </a:blipFill>
                </p:spPr>
                <p:txBody>
                  <a:bodyPr/>
                  <a:lstStyle/>
                  <a:p>
                    <a:r>
                      <a:rPr lang="en-US">
                        <a:noFill/>
                      </a:rPr>
                      <a:t> </a:t>
                    </a:r>
                  </a:p>
                </p:txBody>
              </p:sp>
            </mc:Fallback>
          </mc:AlternateContent>
        </p:grpSp>
        <p:grpSp>
          <p:nvGrpSpPr>
            <p:cNvPr id="73" name="Group 72">
              <a:extLst>
                <a:ext uri="{FF2B5EF4-FFF2-40B4-BE49-F238E27FC236}">
                  <a16:creationId xmlns:a16="http://schemas.microsoft.com/office/drawing/2014/main" id="{770C9AA7-8613-0343-9610-E614A6615E41}"/>
                </a:ext>
              </a:extLst>
            </p:cNvPr>
            <p:cNvGrpSpPr/>
            <p:nvPr/>
          </p:nvGrpSpPr>
          <p:grpSpPr>
            <a:xfrm>
              <a:off x="9139556" y="3531845"/>
              <a:ext cx="752798" cy="152507"/>
              <a:chOff x="3587690" y="2730318"/>
              <a:chExt cx="752798" cy="152507"/>
            </a:xfrm>
          </p:grpSpPr>
          <p:sp>
            <p:nvSpPr>
              <p:cNvPr id="74" name="Oval 73">
                <a:extLst>
                  <a:ext uri="{FF2B5EF4-FFF2-40B4-BE49-F238E27FC236}">
                    <a16:creationId xmlns:a16="http://schemas.microsoft.com/office/drawing/2014/main" id="{D30C10C2-5C9C-4647-916E-33D71312316C}"/>
                  </a:ext>
                </a:extLst>
              </p:cNvPr>
              <p:cNvSpPr/>
              <p:nvPr/>
            </p:nvSpPr>
            <p:spPr>
              <a:xfrm>
                <a:off x="3587690" y="2733226"/>
                <a:ext cx="162731" cy="149599"/>
              </a:xfrm>
              <a:prstGeom prst="ellipse">
                <a:avLst/>
              </a:prstGeom>
              <a:solidFill>
                <a:schemeClr val="accent2">
                  <a:lumMod val="20000"/>
                  <a:lumOff val="80000"/>
                </a:schemeClr>
              </a:solidFill>
              <a:ln>
                <a:solidFill>
                  <a:schemeClr val="bg1"/>
                </a:solidFill>
              </a:ln>
            </p:spPr>
            <p:txBody>
              <a:bodyPr/>
              <a:lstStyle/>
              <a:p>
                <a:endParaRPr lang="en-US"/>
              </a:p>
            </p:txBody>
          </p:sp>
          <p:sp>
            <p:nvSpPr>
              <p:cNvPr id="75" name="Oval 74">
                <a:extLst>
                  <a:ext uri="{FF2B5EF4-FFF2-40B4-BE49-F238E27FC236}">
                    <a16:creationId xmlns:a16="http://schemas.microsoft.com/office/drawing/2014/main" id="{5C5E372E-F6AA-5041-A278-B6C07619F60C}"/>
                  </a:ext>
                </a:extLst>
              </p:cNvPr>
              <p:cNvSpPr/>
              <p:nvPr/>
            </p:nvSpPr>
            <p:spPr>
              <a:xfrm>
                <a:off x="3843220" y="2733226"/>
                <a:ext cx="162731" cy="149599"/>
              </a:xfrm>
              <a:prstGeom prst="ellipse">
                <a:avLst/>
              </a:prstGeom>
              <a:solidFill>
                <a:schemeClr val="accent2">
                  <a:lumMod val="20000"/>
                  <a:lumOff val="80000"/>
                </a:schemeClr>
              </a:solidFill>
              <a:ln>
                <a:solidFill>
                  <a:schemeClr val="bg1"/>
                </a:solidFill>
              </a:ln>
            </p:spPr>
            <p:txBody>
              <a:bodyPr/>
              <a:lstStyle/>
              <a:p>
                <a:endParaRPr lang="en-US"/>
              </a:p>
            </p:txBody>
          </p:sp>
          <p:sp>
            <p:nvSpPr>
              <p:cNvPr id="76" name="Oval 75">
                <a:extLst>
                  <a:ext uri="{FF2B5EF4-FFF2-40B4-BE49-F238E27FC236}">
                    <a16:creationId xmlns:a16="http://schemas.microsoft.com/office/drawing/2014/main" id="{26DD0521-52DD-3843-B668-F0CB19A652AA}"/>
                  </a:ext>
                </a:extLst>
              </p:cNvPr>
              <p:cNvSpPr/>
              <p:nvPr/>
            </p:nvSpPr>
            <p:spPr>
              <a:xfrm>
                <a:off x="4177757" y="2730318"/>
                <a:ext cx="162731" cy="149599"/>
              </a:xfrm>
              <a:prstGeom prst="ellipse">
                <a:avLst/>
              </a:prstGeom>
              <a:solidFill>
                <a:schemeClr val="accent2">
                  <a:lumMod val="20000"/>
                  <a:lumOff val="80000"/>
                </a:schemeClr>
              </a:solidFill>
              <a:ln>
                <a:solidFill>
                  <a:schemeClr val="bg1"/>
                </a:solidFill>
              </a:ln>
            </p:spPr>
            <p:txBody>
              <a:bodyPr/>
              <a:lstStyle/>
              <a:p>
                <a:endParaRPr lang="en-US"/>
              </a:p>
            </p:txBody>
          </p:sp>
        </p:grpSp>
        <p:cxnSp>
          <p:nvCxnSpPr>
            <p:cNvPr id="77" name="Straight Arrow Connector 76">
              <a:extLst>
                <a:ext uri="{FF2B5EF4-FFF2-40B4-BE49-F238E27FC236}">
                  <a16:creationId xmlns:a16="http://schemas.microsoft.com/office/drawing/2014/main" id="{7AB783C4-9E4B-6D4D-850F-ACA1F3DE0905}"/>
                </a:ext>
              </a:extLst>
            </p:cNvPr>
            <p:cNvCxnSpPr>
              <a:cxnSpLocks/>
              <a:endCxn id="67" idx="0"/>
            </p:cNvCxnSpPr>
            <p:nvPr/>
          </p:nvCxnSpPr>
          <p:spPr>
            <a:xfrm flipH="1">
              <a:off x="8212837" y="2891065"/>
              <a:ext cx="18642" cy="288715"/>
            </a:xfrm>
            <a:prstGeom prst="straightConnector1">
              <a:avLst/>
            </a:prstGeom>
            <a:ln w="635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A33700BC-6B3D-5642-9CAE-A43317EC74DC}"/>
                </a:ext>
              </a:extLst>
            </p:cNvPr>
            <p:cNvCxnSpPr>
              <a:cxnSpLocks/>
            </p:cNvCxnSpPr>
            <p:nvPr/>
          </p:nvCxnSpPr>
          <p:spPr>
            <a:xfrm>
              <a:off x="10720820" y="2919561"/>
              <a:ext cx="140344" cy="365534"/>
            </a:xfrm>
            <a:prstGeom prst="straightConnector1">
              <a:avLst/>
            </a:prstGeom>
            <a:ln w="635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6" name="Group 35">
            <a:extLst>
              <a:ext uri="{FF2B5EF4-FFF2-40B4-BE49-F238E27FC236}">
                <a16:creationId xmlns:a16="http://schemas.microsoft.com/office/drawing/2014/main" id="{4F3C2721-6BE5-5246-8E0B-9C532B1C0FCB}"/>
              </a:ext>
            </a:extLst>
          </p:cNvPr>
          <p:cNvGrpSpPr/>
          <p:nvPr/>
        </p:nvGrpSpPr>
        <p:grpSpPr>
          <a:xfrm>
            <a:off x="6523701" y="1081540"/>
            <a:ext cx="4589300" cy="2197247"/>
            <a:chOff x="6523701" y="1081540"/>
            <a:chExt cx="4589300" cy="2197247"/>
          </a:xfrm>
        </p:grpSpPr>
        <p:cxnSp>
          <p:nvCxnSpPr>
            <p:cNvPr id="26" name="Straight Arrow Connector 25">
              <a:extLst>
                <a:ext uri="{FF2B5EF4-FFF2-40B4-BE49-F238E27FC236}">
                  <a16:creationId xmlns:a16="http://schemas.microsoft.com/office/drawing/2014/main" id="{65CB4681-B79B-7442-98F9-2A5B04515C50}"/>
                </a:ext>
              </a:extLst>
            </p:cNvPr>
            <p:cNvCxnSpPr>
              <a:cxnSpLocks/>
            </p:cNvCxnSpPr>
            <p:nvPr/>
          </p:nvCxnSpPr>
          <p:spPr>
            <a:xfrm flipH="1">
              <a:off x="8240419" y="1843175"/>
              <a:ext cx="181777" cy="207865"/>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3" name="Group 12">
              <a:extLst>
                <a:ext uri="{FF2B5EF4-FFF2-40B4-BE49-F238E27FC236}">
                  <a16:creationId xmlns:a16="http://schemas.microsoft.com/office/drawing/2014/main" id="{E7B0FB51-8F81-214C-985B-459BB3679843}"/>
                </a:ext>
              </a:extLst>
            </p:cNvPr>
            <p:cNvGrpSpPr/>
            <p:nvPr/>
          </p:nvGrpSpPr>
          <p:grpSpPr>
            <a:xfrm>
              <a:off x="8200779" y="1081540"/>
              <a:ext cx="918713" cy="811198"/>
              <a:chOff x="7269480" y="941832"/>
              <a:chExt cx="969264" cy="850392"/>
            </a:xfrm>
            <a:solidFill>
              <a:srgbClr val="92D050"/>
            </a:solidFill>
          </p:grpSpPr>
          <p:sp>
            <p:nvSpPr>
              <p:cNvPr id="14" name="Oval 13">
                <a:extLst>
                  <a:ext uri="{FF2B5EF4-FFF2-40B4-BE49-F238E27FC236}">
                    <a16:creationId xmlns:a16="http://schemas.microsoft.com/office/drawing/2014/main" id="{279C5010-CA03-044A-9DDD-4C8C1E7A36E3}"/>
                  </a:ext>
                </a:extLst>
              </p:cNvPr>
              <p:cNvSpPr/>
              <p:nvPr/>
            </p:nvSpPr>
            <p:spPr>
              <a:xfrm>
                <a:off x="7269480" y="941832"/>
                <a:ext cx="969264" cy="850392"/>
              </a:xfrm>
              <a:prstGeom prst="ellipse">
                <a:avLst/>
              </a:prstGeom>
              <a:grp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D360E2F-A12D-C641-94A8-5049A29F78F2}"/>
                      </a:ext>
                    </a:extLst>
                  </p:cNvPr>
                  <p:cNvSpPr txBox="1"/>
                  <p:nvPr/>
                </p:nvSpPr>
                <p:spPr>
                  <a:xfrm>
                    <a:off x="7443397" y="1115422"/>
                    <a:ext cx="622735" cy="548500"/>
                  </a:xfrm>
                  <a:prstGeom prst="rect">
                    <a:avLst/>
                  </a:prstGeom>
                  <a:grp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2">
                                      <a:lumMod val="75000"/>
                                    </a:schemeClr>
                                  </a:solidFill>
                                  <a:latin typeface="Cambria Math" panose="02040503050406030204" pitchFamily="18" charset="0"/>
                                </a:rPr>
                              </m:ctrlPr>
                            </m:sSubPr>
                            <m:e>
                              <m:r>
                                <a:rPr lang="en-US" sz="2800" b="1" i="1" smtClean="0">
                                  <a:solidFill>
                                    <a:schemeClr val="accent2">
                                      <a:lumMod val="75000"/>
                                    </a:schemeClr>
                                  </a:solidFill>
                                  <a:latin typeface="Cambria Math" panose="02040503050406030204" pitchFamily="18" charset="0"/>
                                </a:rPr>
                                <m:t>𝜽</m:t>
                              </m:r>
                            </m:e>
                            <m:sub/>
                          </m:sSub>
                        </m:oMath>
                      </m:oMathPara>
                    </a14:m>
                    <a:endParaRPr lang="en-US" sz="2800" b="1" dirty="0"/>
                  </a:p>
                </p:txBody>
              </p:sp>
            </mc:Choice>
            <mc:Fallback xmlns="">
              <p:sp>
                <p:nvSpPr>
                  <p:cNvPr id="15" name="TextBox 14">
                    <a:extLst>
                      <a:ext uri="{FF2B5EF4-FFF2-40B4-BE49-F238E27FC236}">
                        <a16:creationId xmlns:a16="http://schemas.microsoft.com/office/drawing/2014/main" id="{9D360E2F-A12D-C641-94A8-5049A29F78F2}"/>
                      </a:ext>
                    </a:extLst>
                  </p:cNvPr>
                  <p:cNvSpPr txBox="1">
                    <a:spLocks noRot="1" noChangeAspect="1" noMove="1" noResize="1" noEditPoints="1" noAdjustHandles="1" noChangeArrowheads="1" noChangeShapeType="1" noTextEdit="1"/>
                  </p:cNvSpPr>
                  <p:nvPr/>
                </p:nvSpPr>
                <p:spPr>
                  <a:xfrm>
                    <a:off x="7443397" y="1115422"/>
                    <a:ext cx="622735" cy="548500"/>
                  </a:xfrm>
                  <a:prstGeom prst="rect">
                    <a:avLst/>
                  </a:prstGeom>
                  <a:blipFill>
                    <a:blip r:embed="rId11"/>
                    <a:stretch>
                      <a:fillRect l="-4255"/>
                    </a:stretch>
                  </a:blipFill>
                </p:spPr>
                <p:txBody>
                  <a:bodyPr/>
                  <a:lstStyle/>
                  <a:p>
                    <a:r>
                      <a:rPr lang="en-US">
                        <a:noFill/>
                      </a:rPr>
                      <a:t> </a:t>
                    </a:r>
                  </a:p>
                </p:txBody>
              </p:sp>
            </mc:Fallback>
          </mc:AlternateContent>
        </p:grpSp>
        <p:grpSp>
          <p:nvGrpSpPr>
            <p:cNvPr id="48" name="Group 47">
              <a:extLst>
                <a:ext uri="{FF2B5EF4-FFF2-40B4-BE49-F238E27FC236}">
                  <a16:creationId xmlns:a16="http://schemas.microsoft.com/office/drawing/2014/main" id="{76065192-F824-9145-974E-D61AAE7A0B57}"/>
                </a:ext>
              </a:extLst>
            </p:cNvPr>
            <p:cNvGrpSpPr/>
            <p:nvPr/>
          </p:nvGrpSpPr>
          <p:grpSpPr>
            <a:xfrm>
              <a:off x="6523701" y="2046074"/>
              <a:ext cx="918444" cy="811198"/>
              <a:chOff x="805390" y="2342198"/>
              <a:chExt cx="918444" cy="811198"/>
            </a:xfrm>
          </p:grpSpPr>
          <p:sp>
            <p:nvSpPr>
              <p:cNvPr id="17" name="Oval 16">
                <a:extLst>
                  <a:ext uri="{FF2B5EF4-FFF2-40B4-BE49-F238E27FC236}">
                    <a16:creationId xmlns:a16="http://schemas.microsoft.com/office/drawing/2014/main" id="{90318EF3-5517-E24A-AFC4-D95789422569}"/>
                  </a:ext>
                </a:extLst>
              </p:cNvPr>
              <p:cNvSpPr/>
              <p:nvPr/>
            </p:nvSpPr>
            <p:spPr>
              <a:xfrm>
                <a:off x="805390"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F8B7F6-7862-3B4C-9F63-457789F8DEC7}"/>
                      </a:ext>
                    </a:extLst>
                  </p:cNvPr>
                  <p:cNvSpPr txBox="1"/>
                  <p:nvPr/>
                </p:nvSpPr>
                <p:spPr>
                  <a:xfrm>
                    <a:off x="96034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𝟏</m:t>
                              </m:r>
                            </m:sub>
                          </m:sSub>
                        </m:oMath>
                      </m:oMathPara>
                    </a14:m>
                    <a:endParaRPr lang="en-US" sz="2800" b="1" dirty="0"/>
                  </a:p>
                </p:txBody>
              </p:sp>
            </mc:Choice>
            <mc:Fallback xmlns="">
              <p:sp>
                <p:nvSpPr>
                  <p:cNvPr id="18" name="TextBox 17">
                    <a:extLst>
                      <a:ext uri="{FF2B5EF4-FFF2-40B4-BE49-F238E27FC236}">
                        <a16:creationId xmlns:a16="http://schemas.microsoft.com/office/drawing/2014/main" id="{9CF8B7F6-7862-3B4C-9F63-457789F8DEC7}"/>
                      </a:ext>
                    </a:extLst>
                  </p:cNvPr>
                  <p:cNvSpPr txBox="1">
                    <a:spLocks noRot="1" noChangeAspect="1" noMove="1" noResize="1" noEditPoints="1" noAdjustHandles="1" noChangeArrowheads="1" noChangeShapeType="1" noTextEdit="1"/>
                  </p:cNvSpPr>
                  <p:nvPr/>
                </p:nvSpPr>
                <p:spPr>
                  <a:xfrm>
                    <a:off x="960344" y="2436235"/>
                    <a:ext cx="599957" cy="523220"/>
                  </a:xfrm>
                  <a:prstGeom prst="rect">
                    <a:avLst/>
                  </a:prstGeom>
                  <a:blipFill>
                    <a:blip r:embed="rId12"/>
                    <a:stretch>
                      <a:fillRect b="-2381"/>
                    </a:stretch>
                  </a:blipFill>
                </p:spPr>
                <p:txBody>
                  <a:bodyPr/>
                  <a:lstStyle/>
                  <a:p>
                    <a:r>
                      <a:rPr lang="en-US">
                        <a:noFill/>
                      </a:rPr>
                      <a:t> </a:t>
                    </a:r>
                  </a:p>
                </p:txBody>
              </p:sp>
            </mc:Fallback>
          </mc:AlternateContent>
        </p:grpSp>
        <p:cxnSp>
          <p:nvCxnSpPr>
            <p:cNvPr id="19" name="Straight Arrow Connector 18">
              <a:extLst>
                <a:ext uri="{FF2B5EF4-FFF2-40B4-BE49-F238E27FC236}">
                  <a16:creationId xmlns:a16="http://schemas.microsoft.com/office/drawing/2014/main" id="{5F3F0C02-EFDA-5E46-A29C-6BA31D4939BA}"/>
                </a:ext>
              </a:extLst>
            </p:cNvPr>
            <p:cNvCxnSpPr>
              <a:cxnSpLocks/>
            </p:cNvCxnSpPr>
            <p:nvPr/>
          </p:nvCxnSpPr>
          <p:spPr>
            <a:xfrm>
              <a:off x="9119492" y="1616403"/>
              <a:ext cx="1407057" cy="590662"/>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9D88437C-7F39-3D47-A727-BD3D053B391C}"/>
                </a:ext>
              </a:extLst>
            </p:cNvPr>
            <p:cNvGrpSpPr/>
            <p:nvPr/>
          </p:nvGrpSpPr>
          <p:grpSpPr>
            <a:xfrm>
              <a:off x="7781197" y="2082965"/>
              <a:ext cx="918444" cy="811198"/>
              <a:chOff x="2259818" y="2342198"/>
              <a:chExt cx="918444" cy="811198"/>
            </a:xfrm>
          </p:grpSpPr>
          <p:sp>
            <p:nvSpPr>
              <p:cNvPr id="21" name="Oval 20">
                <a:extLst>
                  <a:ext uri="{FF2B5EF4-FFF2-40B4-BE49-F238E27FC236}">
                    <a16:creationId xmlns:a16="http://schemas.microsoft.com/office/drawing/2014/main" id="{DD7A0D9E-151E-A543-A395-9FA87025A2AB}"/>
                  </a:ext>
                </a:extLst>
              </p:cNvPr>
              <p:cNvSpPr/>
              <p:nvPr/>
            </p:nvSpPr>
            <p:spPr>
              <a:xfrm>
                <a:off x="2259818" y="2342198"/>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E8CE990-B099-EC4C-A7D5-7FD9B624F1EF}"/>
                      </a:ext>
                    </a:extLst>
                  </p:cNvPr>
                  <p:cNvSpPr txBox="1"/>
                  <p:nvPr/>
                </p:nvSpPr>
                <p:spPr>
                  <a:xfrm>
                    <a:off x="2435004"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𝟐</m:t>
                              </m:r>
                            </m:sub>
                          </m:sSub>
                        </m:oMath>
                      </m:oMathPara>
                    </a14:m>
                    <a:endParaRPr lang="en-US" sz="2800" b="1" dirty="0"/>
                  </a:p>
                </p:txBody>
              </p:sp>
            </mc:Choice>
            <mc:Fallback xmlns="">
              <p:sp>
                <p:nvSpPr>
                  <p:cNvPr id="22" name="TextBox 21">
                    <a:extLst>
                      <a:ext uri="{FF2B5EF4-FFF2-40B4-BE49-F238E27FC236}">
                        <a16:creationId xmlns:a16="http://schemas.microsoft.com/office/drawing/2014/main" id="{AE8CE990-B099-EC4C-A7D5-7FD9B624F1EF}"/>
                      </a:ext>
                    </a:extLst>
                  </p:cNvPr>
                  <p:cNvSpPr txBox="1">
                    <a:spLocks noRot="1" noChangeAspect="1" noMove="1" noResize="1" noEditPoints="1" noAdjustHandles="1" noChangeArrowheads="1" noChangeShapeType="1" noTextEdit="1"/>
                  </p:cNvSpPr>
                  <p:nvPr/>
                </p:nvSpPr>
                <p:spPr>
                  <a:xfrm>
                    <a:off x="2435004" y="2436235"/>
                    <a:ext cx="599957" cy="523220"/>
                  </a:xfrm>
                  <a:prstGeom prst="rect">
                    <a:avLst/>
                  </a:prstGeom>
                  <a:blipFill>
                    <a:blip r:embed="rId13"/>
                    <a:stretch>
                      <a:fillRect b="-4762"/>
                    </a:stretch>
                  </a:blipFill>
                </p:spPr>
                <p:txBody>
                  <a:bodyPr/>
                  <a:lstStyle/>
                  <a:p>
                    <a:r>
                      <a:rPr lang="en-US">
                        <a:noFill/>
                      </a:rPr>
                      <a:t> </a:t>
                    </a:r>
                  </a:p>
                </p:txBody>
              </p:sp>
            </mc:Fallback>
          </mc:AlternateContent>
        </p:grpSp>
        <p:grpSp>
          <p:nvGrpSpPr>
            <p:cNvPr id="51" name="Group 50">
              <a:extLst>
                <a:ext uri="{FF2B5EF4-FFF2-40B4-BE49-F238E27FC236}">
                  <a16:creationId xmlns:a16="http://schemas.microsoft.com/office/drawing/2014/main" id="{B65D89AE-295D-5C45-9E72-184CD5B44D0A}"/>
                </a:ext>
              </a:extLst>
            </p:cNvPr>
            <p:cNvGrpSpPr/>
            <p:nvPr/>
          </p:nvGrpSpPr>
          <p:grpSpPr>
            <a:xfrm>
              <a:off x="10194557" y="2136249"/>
              <a:ext cx="918444" cy="811198"/>
              <a:chOff x="4927818" y="2324719"/>
              <a:chExt cx="918444" cy="811198"/>
            </a:xfrm>
          </p:grpSpPr>
          <p:sp>
            <p:nvSpPr>
              <p:cNvPr id="23" name="Oval 22">
                <a:extLst>
                  <a:ext uri="{FF2B5EF4-FFF2-40B4-BE49-F238E27FC236}">
                    <a16:creationId xmlns:a16="http://schemas.microsoft.com/office/drawing/2014/main" id="{E32D274F-9612-4942-9A7B-82258F0BC15E}"/>
                  </a:ext>
                </a:extLst>
              </p:cNvPr>
              <p:cNvSpPr/>
              <p:nvPr/>
            </p:nvSpPr>
            <p:spPr>
              <a:xfrm>
                <a:off x="4927818" y="2324719"/>
                <a:ext cx="918444" cy="811198"/>
              </a:xfrm>
              <a:prstGeom prst="ellipse">
                <a:avLst/>
              </a:prstGeom>
              <a:solidFill>
                <a:srgbClr val="FFC000"/>
              </a:solidFill>
              <a:ln w="28575">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6B610AB-8739-B544-8C84-5F605CAE7A14}"/>
                      </a:ext>
                    </a:extLst>
                  </p:cNvPr>
                  <p:cNvSpPr txBox="1"/>
                  <p:nvPr/>
                </p:nvSpPr>
                <p:spPr>
                  <a:xfrm>
                    <a:off x="5087061" y="2436235"/>
                    <a:ext cx="599957" cy="523220"/>
                  </a:xfrm>
                  <a:prstGeom prst="rect">
                    <a:avLst/>
                  </a:prstGeom>
                  <a:solidFill>
                    <a:srgbClr val="FFC000"/>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chemeClr val="accent5">
                                      <a:lumMod val="75000"/>
                                    </a:schemeClr>
                                  </a:solidFill>
                                  <a:latin typeface="Cambria Math" panose="02040503050406030204" pitchFamily="18" charset="0"/>
                                </a:rPr>
                              </m:ctrlPr>
                            </m:sSubPr>
                            <m:e>
                              <m:r>
                                <a:rPr lang="en-US" sz="2800" b="1" i="1" smtClean="0">
                                  <a:solidFill>
                                    <a:schemeClr val="accent5">
                                      <a:lumMod val="75000"/>
                                    </a:schemeClr>
                                  </a:solidFill>
                                  <a:latin typeface="Cambria Math" panose="02040503050406030204" pitchFamily="18" charset="0"/>
                                </a:rPr>
                                <m:t>𝒙</m:t>
                              </m:r>
                            </m:e>
                            <m:sub>
                              <m:r>
                                <a:rPr lang="en-US" sz="2800" b="1" i="1" smtClean="0">
                                  <a:solidFill>
                                    <a:schemeClr val="accent5">
                                      <a:lumMod val="75000"/>
                                    </a:schemeClr>
                                  </a:solidFill>
                                  <a:latin typeface="Cambria Math" panose="02040503050406030204" pitchFamily="18" charset="0"/>
                                </a:rPr>
                                <m:t>𝒏</m:t>
                              </m:r>
                            </m:sub>
                          </m:sSub>
                        </m:oMath>
                      </m:oMathPara>
                    </a14:m>
                    <a:endParaRPr lang="en-US" sz="2800" b="1" dirty="0"/>
                  </a:p>
                </p:txBody>
              </p:sp>
            </mc:Choice>
            <mc:Fallback xmlns="">
              <p:sp>
                <p:nvSpPr>
                  <p:cNvPr id="24" name="TextBox 23">
                    <a:extLst>
                      <a:ext uri="{FF2B5EF4-FFF2-40B4-BE49-F238E27FC236}">
                        <a16:creationId xmlns:a16="http://schemas.microsoft.com/office/drawing/2014/main" id="{26B610AB-8739-B544-8C84-5F605CAE7A14}"/>
                      </a:ext>
                    </a:extLst>
                  </p:cNvPr>
                  <p:cNvSpPr txBox="1">
                    <a:spLocks noRot="1" noChangeAspect="1" noMove="1" noResize="1" noEditPoints="1" noAdjustHandles="1" noChangeArrowheads="1" noChangeShapeType="1" noTextEdit="1"/>
                  </p:cNvSpPr>
                  <p:nvPr/>
                </p:nvSpPr>
                <p:spPr>
                  <a:xfrm>
                    <a:off x="5087061" y="2436235"/>
                    <a:ext cx="599957" cy="523220"/>
                  </a:xfrm>
                  <a:prstGeom prst="rect">
                    <a:avLst/>
                  </a:prstGeom>
                  <a:blipFill>
                    <a:blip r:embed="rId14"/>
                    <a:stretch>
                      <a:fillRect/>
                    </a:stretch>
                  </a:blipFill>
                </p:spPr>
                <p:txBody>
                  <a:bodyPr/>
                  <a:lstStyle/>
                  <a:p>
                    <a:r>
                      <a:rPr lang="en-US">
                        <a:noFill/>
                      </a:rPr>
                      <a:t> </a:t>
                    </a:r>
                  </a:p>
                </p:txBody>
              </p:sp>
            </mc:Fallback>
          </mc:AlternateContent>
        </p:grpSp>
        <p:cxnSp>
          <p:nvCxnSpPr>
            <p:cNvPr id="25" name="Straight Arrow Connector 24">
              <a:extLst>
                <a:ext uri="{FF2B5EF4-FFF2-40B4-BE49-F238E27FC236}">
                  <a16:creationId xmlns:a16="http://schemas.microsoft.com/office/drawing/2014/main" id="{0FBED75A-C195-3C4E-9533-138FA9C47FFA}"/>
                </a:ext>
              </a:extLst>
            </p:cNvPr>
            <p:cNvCxnSpPr>
              <a:cxnSpLocks/>
            </p:cNvCxnSpPr>
            <p:nvPr/>
          </p:nvCxnSpPr>
          <p:spPr>
            <a:xfrm flipH="1">
              <a:off x="7090104" y="1616403"/>
              <a:ext cx="1100247" cy="388942"/>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B2DDB7B9-D45F-0B44-BEFE-AAA825AF5BEA}"/>
                </a:ext>
              </a:extLst>
            </p:cNvPr>
            <p:cNvGrpSpPr/>
            <p:nvPr/>
          </p:nvGrpSpPr>
          <p:grpSpPr>
            <a:xfrm>
              <a:off x="9058957" y="2491213"/>
              <a:ext cx="752798" cy="152507"/>
              <a:chOff x="3587690" y="2730318"/>
              <a:chExt cx="752798" cy="152507"/>
            </a:xfrm>
          </p:grpSpPr>
          <p:sp>
            <p:nvSpPr>
              <p:cNvPr id="27" name="Oval 26">
                <a:extLst>
                  <a:ext uri="{FF2B5EF4-FFF2-40B4-BE49-F238E27FC236}">
                    <a16:creationId xmlns:a16="http://schemas.microsoft.com/office/drawing/2014/main" id="{09C2046D-DB42-9041-89FD-B988E34E731B}"/>
                  </a:ext>
                </a:extLst>
              </p:cNvPr>
              <p:cNvSpPr/>
              <p:nvPr/>
            </p:nvSpPr>
            <p:spPr>
              <a:xfrm>
                <a:off x="3587690" y="2733226"/>
                <a:ext cx="162731" cy="149599"/>
              </a:xfrm>
              <a:prstGeom prst="ellipse">
                <a:avLst/>
              </a:prstGeom>
              <a:solidFill>
                <a:srgbClr val="FEBE39"/>
              </a:solidFill>
              <a:ln>
                <a:solidFill>
                  <a:schemeClr val="bg1"/>
                </a:solidFill>
              </a:ln>
            </p:spPr>
            <p:txBody>
              <a:bodyPr/>
              <a:lstStyle/>
              <a:p>
                <a:endParaRPr lang="en-US"/>
              </a:p>
            </p:txBody>
          </p:sp>
          <p:sp>
            <p:nvSpPr>
              <p:cNvPr id="28" name="Oval 27">
                <a:extLst>
                  <a:ext uri="{FF2B5EF4-FFF2-40B4-BE49-F238E27FC236}">
                    <a16:creationId xmlns:a16="http://schemas.microsoft.com/office/drawing/2014/main" id="{B3CD00DB-DD73-2448-A95E-82B3F4E6ADAE}"/>
                  </a:ext>
                </a:extLst>
              </p:cNvPr>
              <p:cNvSpPr/>
              <p:nvPr/>
            </p:nvSpPr>
            <p:spPr>
              <a:xfrm>
                <a:off x="3843220" y="2733226"/>
                <a:ext cx="162731" cy="149599"/>
              </a:xfrm>
              <a:prstGeom prst="ellipse">
                <a:avLst/>
              </a:prstGeom>
              <a:solidFill>
                <a:srgbClr val="FEBE39"/>
              </a:solidFill>
              <a:ln>
                <a:solidFill>
                  <a:schemeClr val="bg1"/>
                </a:solidFill>
              </a:ln>
            </p:spPr>
            <p:txBody>
              <a:bodyPr/>
              <a:lstStyle/>
              <a:p>
                <a:endParaRPr lang="en-US"/>
              </a:p>
            </p:txBody>
          </p:sp>
          <p:sp>
            <p:nvSpPr>
              <p:cNvPr id="31" name="Oval 30">
                <a:extLst>
                  <a:ext uri="{FF2B5EF4-FFF2-40B4-BE49-F238E27FC236}">
                    <a16:creationId xmlns:a16="http://schemas.microsoft.com/office/drawing/2014/main" id="{DCDDDB17-20E4-1A4D-92E6-36AC69032223}"/>
                  </a:ext>
                </a:extLst>
              </p:cNvPr>
              <p:cNvSpPr/>
              <p:nvPr/>
            </p:nvSpPr>
            <p:spPr>
              <a:xfrm>
                <a:off x="4177757" y="2730318"/>
                <a:ext cx="162731" cy="149599"/>
              </a:xfrm>
              <a:prstGeom prst="ellipse">
                <a:avLst/>
              </a:prstGeom>
              <a:solidFill>
                <a:srgbClr val="FEBE39"/>
              </a:solidFill>
              <a:ln>
                <a:solidFill>
                  <a:schemeClr val="bg1"/>
                </a:solidFill>
              </a:ln>
            </p:spPr>
            <p:txBody>
              <a:bodyPr/>
              <a:lstStyle/>
              <a:p>
                <a:endParaRPr lang="en-US"/>
              </a:p>
            </p:txBody>
          </p:sp>
        </p:grpSp>
        <p:sp>
          <p:nvSpPr>
            <p:cNvPr id="35" name="TextBox 34">
              <a:extLst>
                <a:ext uri="{FF2B5EF4-FFF2-40B4-BE49-F238E27FC236}">
                  <a16:creationId xmlns:a16="http://schemas.microsoft.com/office/drawing/2014/main" id="{4781B2E7-38E4-2241-88BB-15A23C3E220E}"/>
                </a:ext>
              </a:extLst>
            </p:cNvPr>
            <p:cNvSpPr txBox="1"/>
            <p:nvPr/>
          </p:nvSpPr>
          <p:spPr>
            <a:xfrm>
              <a:off x="9199418" y="2909455"/>
              <a:ext cx="184731" cy="369332"/>
            </a:xfrm>
            <a:prstGeom prst="rect">
              <a:avLst/>
            </a:prstGeom>
            <a:noFill/>
          </p:spPr>
          <p:txBody>
            <a:bodyPr wrap="none" rtlCol="0">
              <a:spAutoFit/>
            </a:bodyPr>
            <a:lstStyle/>
            <a:p>
              <a:endParaRPr lang="en-US" dirty="0"/>
            </a:p>
          </p:txBody>
        </p:sp>
      </p:grpSp>
    </p:spTree>
    <p:custDataLst>
      <p:tags r:id="rId1"/>
    </p:custDataLst>
    <p:extLst>
      <p:ext uri="{BB962C8B-B14F-4D97-AF65-F5344CB8AC3E}">
        <p14:creationId xmlns:p14="http://schemas.microsoft.com/office/powerpoint/2010/main" val="37060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blinds(horizontal)">
                                      <p:cBhvr>
                                        <p:cTn id="17" dur="500"/>
                                        <p:tgtEl>
                                          <p:spTgt spid="5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linds(horizontal)">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linds(horizont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linds(horizontal)">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Regression</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63</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377765" y="1085377"/>
                <a:ext cx="4690093" cy="58747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85750" indent="-285750">
                  <a:buFont typeface="Arial" panose="020B0604020202020204" pitchFamily="34" charset="0"/>
                  <a:buChar char="•"/>
                </a:pPr>
                <a:r>
                  <a:rPr lang="en-US" sz="1800" b="1" dirty="0">
                    <a:solidFill>
                      <a:schemeClr val="accent2">
                        <a:lumMod val="75000"/>
                      </a:schemeClr>
                    </a:solidFill>
                  </a:rPr>
                  <a:t>For regression, we would like to predict, the real value of </a:t>
                </a:r>
                <a14:m>
                  <m:oMath xmlns:m="http://schemas.openxmlformats.org/officeDocument/2006/math">
                    <m:r>
                      <a:rPr lang="en-US" sz="2400" b="1" i="1">
                        <a:solidFill>
                          <a:srgbClr val="7030A0"/>
                        </a:solidFill>
                        <a:latin typeface="Cambria Math" panose="02040503050406030204" pitchFamily="18" charset="0"/>
                        <a:ea typeface="Cambria Math" panose="02040503050406030204" pitchFamily="18" charset="0"/>
                      </a:rPr>
                      <m:t>𝒚</m:t>
                    </m:r>
                    <m:r>
                      <a:rPr lang="en-US" sz="2400" b="1" i="1">
                        <a:solidFill>
                          <a:srgbClr val="7030A0"/>
                        </a:solidFill>
                        <a:latin typeface="Cambria Math" panose="02040503050406030204" pitchFamily="18" charset="0"/>
                        <a:ea typeface="Cambria Math" panose="02040503050406030204" pitchFamily="18" charset="0"/>
                      </a:rPr>
                      <m:t> </m:t>
                    </m:r>
                  </m:oMath>
                </a14:m>
                <a:r>
                  <a:rPr lang="en-US" sz="1800" b="1" dirty="0">
                    <a:solidFill>
                      <a:schemeClr val="accent2">
                        <a:lumMod val="75000"/>
                      </a:schemeClr>
                    </a:solidFill>
                  </a:rPr>
                  <a:t>as output .</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We can first calculate joint PDF </a:t>
                </a:r>
                <a:r>
                  <a:rPr lang="en-US" sz="1800" b="1" dirty="0" err="1">
                    <a:solidFill>
                      <a:schemeClr val="accent2">
                        <a:lumMod val="75000"/>
                      </a:schemeClr>
                    </a:solidFill>
                  </a:rPr>
                  <a:t>i.e</a:t>
                </a:r>
                <a:r>
                  <a:rPr lang="en-US" sz="1800" b="1" dirty="0">
                    <a:solidFill>
                      <a:schemeClr val="accent2">
                        <a:lumMod val="75000"/>
                      </a:schemeClr>
                    </a:solidFill>
                  </a:rPr>
                  <a:t> </a:t>
                </a:r>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smtClean="0">
                            <a:solidFill>
                              <a:schemeClr val="accent5">
                                <a:lumMod val="75000"/>
                              </a:schemeClr>
                            </a:solidFill>
                            <a:latin typeface="Cambria Math" panose="02040503050406030204" pitchFamily="18" charset="0"/>
                          </a:rPr>
                          <m:t>𝒚</m:t>
                        </m:r>
                        <m:r>
                          <a:rPr lang="en-US" sz="2400" b="1" i="1" smtClean="0">
                            <a:solidFill>
                              <a:schemeClr val="accent5">
                                <a:lumMod val="75000"/>
                              </a:schemeClr>
                            </a:solidFill>
                            <a:latin typeface="Cambria Math" panose="02040503050406030204" pitchFamily="18" charset="0"/>
                          </a:rPr>
                          <m:t>, </m:t>
                        </m:r>
                        <m:r>
                          <a:rPr lang="en-US" sz="2400" b="1" i="1" smtClean="0">
                            <a:solidFill>
                              <a:schemeClr val="accent5">
                                <a:lumMod val="75000"/>
                              </a:schemeClr>
                            </a:solidFill>
                            <a:latin typeface="Cambria Math" panose="02040503050406030204" pitchFamily="18" charset="0"/>
                          </a:rPr>
                          <m:t>𝒙</m:t>
                        </m:r>
                      </m:e>
                    </m:d>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oMath>
                </a14:m>
                <a:endParaRPr lang="en-US" sz="2400" b="1" dirty="0">
                  <a:solidFill>
                    <a:schemeClr val="accent3">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Using CPD, we can find PDF </a:t>
                </a:r>
                <a14:m>
                  <m:oMath xmlns:m="http://schemas.openxmlformats.org/officeDocument/2006/math">
                    <m:r>
                      <a:rPr lang="en-US" sz="2400" b="1" i="0" smtClean="0">
                        <a:solidFill>
                          <a:schemeClr val="accent3">
                            <a:lumMod val="75000"/>
                          </a:schemeClr>
                        </a:solidFill>
                        <a:latin typeface="Cambria Math" panose="02040503050406030204" pitchFamily="18" charset="0"/>
                        <a:ea typeface="Cambria Math" panose="02040503050406030204" pitchFamily="18" charset="0"/>
                      </a:rPr>
                      <m:t> </m:t>
                    </m:r>
                    <m:r>
                      <a:rPr lang="en-US" sz="2400" b="1" i="1">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a:solidFill>
                              <a:srgbClr val="7030A0"/>
                            </a:solidFill>
                            <a:latin typeface="Cambria Math" panose="02040503050406030204" pitchFamily="18" charset="0"/>
                            <a:ea typeface="Cambria Math" panose="02040503050406030204" pitchFamily="18" charset="0"/>
                          </a:rPr>
                          <m:t>𝒚</m:t>
                        </m:r>
                      </m:e>
                      <m:e>
                        <m:r>
                          <a:rPr lang="en-US" sz="2400" b="1" i="1">
                            <a:solidFill>
                              <a:srgbClr val="7030A0"/>
                            </a:solidFill>
                            <a:latin typeface="Cambria Math" panose="02040503050406030204" pitchFamily="18" charset="0"/>
                            <a:ea typeface="Cambria Math" panose="02040503050406030204" pitchFamily="18" charset="0"/>
                          </a:rPr>
                          <m:t>𝒙</m:t>
                        </m:r>
                      </m:e>
                    </m:d>
                    <m:r>
                      <a:rPr lang="en-US" sz="2400" b="1" i="0" smtClean="0">
                        <a:solidFill>
                          <a:schemeClr val="accent3">
                            <a:lumMod val="75000"/>
                          </a:schemeClr>
                        </a:solidFill>
                        <a:latin typeface="Cambria Math" panose="02040503050406030204" pitchFamily="18" charset="0"/>
                      </a:rPr>
                      <m:t>.</m:t>
                    </m:r>
                  </m:oMath>
                </a14:m>
                <a:endParaRPr lang="en-US" sz="2400" b="1" dirty="0">
                  <a:solidFill>
                    <a:schemeClr val="accent2">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To find the value of the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𝒚</m:t>
                    </m:r>
                  </m:oMath>
                </a14:m>
                <a:r>
                  <a:rPr lang="en-US" sz="1800" b="1" dirty="0">
                    <a:solidFill>
                      <a:schemeClr val="accent2">
                        <a:lumMod val="75000"/>
                      </a:schemeClr>
                    </a:solidFill>
                  </a:rPr>
                  <a:t>, we can calculated expected value of</a:t>
                </a:r>
                <a14:m>
                  <m:oMath xmlns:m="http://schemas.openxmlformats.org/officeDocument/2006/math">
                    <m:r>
                      <a:rPr lang="en-US" sz="2400" b="1" i="0" smtClean="0">
                        <a:solidFill>
                          <a:srgbClr val="7030A0"/>
                        </a:solidFill>
                        <a:latin typeface="Cambria Math" panose="02040503050406030204" pitchFamily="18" charset="0"/>
                        <a:ea typeface="Cambria Math" panose="02040503050406030204" pitchFamily="18" charset="0"/>
                      </a:rPr>
                      <m:t> </m:t>
                    </m:r>
                    <m:r>
                      <a:rPr lang="en-US" sz="2400" b="1" i="1" smtClean="0">
                        <a:solidFill>
                          <a:srgbClr val="7030A0"/>
                        </a:solidFill>
                        <a:latin typeface="Cambria Math" panose="02040503050406030204" pitchFamily="18" charset="0"/>
                        <a:ea typeface="Cambria Math" panose="02040503050406030204" pitchFamily="18" charset="0"/>
                      </a:rPr>
                      <m:t>𝒚</m:t>
                    </m:r>
                    <m:r>
                      <a:rPr lang="en-US" sz="2400" b="1" i="1" smtClean="0">
                        <a:solidFill>
                          <a:srgbClr val="7030A0"/>
                        </a:solidFill>
                        <a:latin typeface="Cambria Math" panose="02040503050406030204" pitchFamily="18" charset="0"/>
                        <a:ea typeface="Cambria Math" panose="02040503050406030204" pitchFamily="18" charset="0"/>
                      </a:rPr>
                      <m:t> </m:t>
                    </m:r>
                  </m:oMath>
                </a14:m>
                <a:r>
                  <a:rPr lang="en-US" sz="1800" b="1" dirty="0">
                    <a:solidFill>
                      <a:schemeClr val="accent2">
                        <a:lumMod val="75000"/>
                      </a:schemeClr>
                    </a:solidFill>
                  </a:rPr>
                  <a:t>wrt </a:t>
                </a:r>
                <a:r>
                  <a:rPr lang="en-US" sz="2400" b="1" dirty="0">
                    <a:solidFill>
                      <a:schemeClr val="accent3">
                        <a:lumMod val="75000"/>
                      </a:schemeClr>
                    </a:solidFill>
                    <a:latin typeface="Cambria Math" panose="02040503050406030204" pitchFamily="18" charset="0"/>
                    <a:ea typeface="Cambria Math" panose="02040503050406030204" pitchFamily="18" charset="0"/>
                  </a:rPr>
                  <a:t>𝒑(</a:t>
                </a:r>
                <a:r>
                  <a:rPr lang="en-US" sz="2400" b="1" dirty="0">
                    <a:solidFill>
                      <a:srgbClr val="7030A0"/>
                    </a:solidFill>
                    <a:latin typeface="Cambria Math" panose="02040503050406030204" pitchFamily="18" charset="0"/>
                    <a:ea typeface="Cambria Math" panose="02040503050406030204" pitchFamily="18" charset="0"/>
                  </a:rPr>
                  <a:t>𝒚│𝒙).</a:t>
                </a:r>
                <a:endParaRPr lang="en-US" sz="2400" b="1" dirty="0">
                  <a:solidFill>
                    <a:schemeClr val="accent2">
                      <a:lumMod val="75000"/>
                    </a:schemeClr>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377765" y="1085377"/>
                <a:ext cx="4690093" cy="5874760"/>
              </a:xfrm>
              <a:prstGeom prst="rect">
                <a:avLst/>
              </a:prstGeom>
              <a:blipFill>
                <a:blip r:embed="rId4"/>
                <a:stretch>
                  <a:fillRect l="-2703" t="-1509" r="-2162"/>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763A9E1-472A-D04D-A46D-289D7BD48129}"/>
              </a:ext>
            </a:extLst>
          </p:cNvPr>
          <p:cNvGrpSpPr/>
          <p:nvPr/>
        </p:nvGrpSpPr>
        <p:grpSpPr>
          <a:xfrm>
            <a:off x="5659420" y="866905"/>
            <a:ext cx="6364118" cy="5568402"/>
            <a:chOff x="5659419" y="866905"/>
            <a:chExt cx="6532581" cy="5568402"/>
          </a:xfrm>
        </p:grpSpPr>
        <p:sp>
          <p:nvSpPr>
            <p:cNvPr id="13" name="Rounded Rectangle 12">
              <a:extLst>
                <a:ext uri="{FF2B5EF4-FFF2-40B4-BE49-F238E27FC236}">
                  <a16:creationId xmlns:a16="http://schemas.microsoft.com/office/drawing/2014/main" id="{55C64261-051A-354A-B570-D72CEB8E8512}"/>
                </a:ext>
              </a:extLst>
            </p:cNvPr>
            <p:cNvSpPr/>
            <p:nvPr/>
          </p:nvSpPr>
          <p:spPr>
            <a:xfrm>
              <a:off x="5659419" y="866905"/>
              <a:ext cx="6532581" cy="5568402"/>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76DFAB63-363D-E94E-904F-1430EF2CD707}"/>
                </a:ext>
              </a:extLst>
            </p:cNvPr>
            <p:cNvSpPr/>
            <p:nvPr/>
          </p:nvSpPr>
          <p:spPr>
            <a:xfrm>
              <a:off x="6032601" y="1100025"/>
              <a:ext cx="3788884" cy="461664"/>
            </a:xfrm>
            <a:prstGeom prst="rect">
              <a:avLst/>
            </a:prstGeom>
            <a:solidFill>
              <a:srgbClr val="FFFF00"/>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Regression </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16" name="Group 15">
            <a:extLst>
              <a:ext uri="{FF2B5EF4-FFF2-40B4-BE49-F238E27FC236}">
                <a16:creationId xmlns:a16="http://schemas.microsoft.com/office/drawing/2014/main" id="{964E374A-1A40-364A-852C-BEC4386D2E47}"/>
              </a:ext>
            </a:extLst>
          </p:cNvPr>
          <p:cNvGrpSpPr/>
          <p:nvPr/>
        </p:nvGrpSpPr>
        <p:grpSpPr>
          <a:xfrm>
            <a:off x="5896121" y="1900374"/>
            <a:ext cx="6059176" cy="954082"/>
            <a:chOff x="5892998" y="2846954"/>
            <a:chExt cx="6059176" cy="954082"/>
          </a:xfrm>
        </p:grpSpPr>
        <p:sp>
          <p:nvSpPr>
            <p:cNvPr id="17" name="Rectangle 16">
              <a:extLst>
                <a:ext uri="{FF2B5EF4-FFF2-40B4-BE49-F238E27FC236}">
                  <a16:creationId xmlns:a16="http://schemas.microsoft.com/office/drawing/2014/main" id="{DF1C82E2-8F71-B646-B41A-14E09CB89521}"/>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504927-F14B-444B-AB65-06A617BA9333}"/>
                    </a:ext>
                  </a:extLst>
                </p:cNvPr>
                <p:cNvSpPr txBox="1"/>
                <p:nvPr/>
              </p:nvSpPr>
              <p:spPr>
                <a:xfrm>
                  <a:off x="5961238" y="3006589"/>
                  <a:ext cx="5990936"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C00000"/>
                            </a:solidFill>
                            <a:latin typeface="Cambria Math" panose="02040503050406030204" pitchFamily="18" charset="0"/>
                            <a:ea typeface="Cambria Math" panose="02040503050406030204" pitchFamily="18" charset="0"/>
                          </a:rPr>
                          <m:t>𝑭𝒊𝒏𝒅</m:t>
                        </m:r>
                        <m:r>
                          <a:rPr lang="en-US" sz="4000" b="1" i="1" smtClean="0">
                            <a:solidFill>
                              <a:srgbClr val="C00000"/>
                            </a:solidFill>
                            <a:latin typeface="Cambria Math" panose="02040503050406030204" pitchFamily="18" charset="0"/>
                            <a:ea typeface="Cambria Math" panose="02040503050406030204" pitchFamily="18" charset="0"/>
                          </a:rPr>
                          <m:t>: </m:t>
                        </m:r>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𝒚</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 </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oMath>
                    </m:oMathPara>
                  </a14:m>
                  <a:endParaRPr lang="en-US" sz="4000" b="1" dirty="0">
                    <a:solidFill>
                      <a:schemeClr val="accent3">
                        <a:lumMod val="75000"/>
                      </a:schemeClr>
                    </a:solidFill>
                  </a:endParaRPr>
                </a:p>
              </p:txBody>
            </p:sp>
          </mc:Choice>
          <mc:Fallback xmlns="">
            <p:sp>
              <p:nvSpPr>
                <p:cNvPr id="18" name="TextBox 17">
                  <a:extLst>
                    <a:ext uri="{FF2B5EF4-FFF2-40B4-BE49-F238E27FC236}">
                      <a16:creationId xmlns:a16="http://schemas.microsoft.com/office/drawing/2014/main" id="{3D504927-F14B-444B-AB65-06A617BA9333}"/>
                    </a:ext>
                  </a:extLst>
                </p:cNvPr>
                <p:cNvSpPr txBox="1">
                  <a:spLocks noRot="1" noChangeAspect="1" noMove="1" noResize="1" noEditPoints="1" noAdjustHandles="1" noChangeArrowheads="1" noChangeShapeType="1" noTextEdit="1"/>
                </p:cNvSpPr>
                <p:nvPr/>
              </p:nvSpPr>
              <p:spPr>
                <a:xfrm>
                  <a:off x="5961238" y="3006589"/>
                  <a:ext cx="5990936" cy="615553"/>
                </a:xfrm>
                <a:prstGeom prst="rect">
                  <a:avLst/>
                </a:prstGeom>
                <a:blipFill>
                  <a:blip r:embed="rId5"/>
                  <a:stretch>
                    <a:fillRect t="-6000" b="-36000"/>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6AEE6A5D-65AA-A447-AAC1-330D7615ECEA}"/>
              </a:ext>
            </a:extLst>
          </p:cNvPr>
          <p:cNvSpPr txBox="1"/>
          <p:nvPr/>
        </p:nvSpPr>
        <p:spPr>
          <a:xfrm>
            <a:off x="6526306" y="2275713"/>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0D713BB9-CB8E-4840-8B08-E0DAAD45805A}"/>
              </a:ext>
            </a:extLst>
          </p:cNvPr>
          <p:cNvGrpSpPr/>
          <p:nvPr/>
        </p:nvGrpSpPr>
        <p:grpSpPr>
          <a:xfrm>
            <a:off x="5930241" y="2882177"/>
            <a:ext cx="6059176" cy="1404340"/>
            <a:chOff x="5930241" y="2882177"/>
            <a:chExt cx="6059176" cy="1404340"/>
          </a:xfrm>
        </p:grpSpPr>
        <p:grpSp>
          <p:nvGrpSpPr>
            <p:cNvPr id="3" name="Group 2">
              <a:extLst>
                <a:ext uri="{FF2B5EF4-FFF2-40B4-BE49-F238E27FC236}">
                  <a16:creationId xmlns:a16="http://schemas.microsoft.com/office/drawing/2014/main" id="{22803AFD-FB7A-6B4A-B981-3AAE918829BC}"/>
                </a:ext>
              </a:extLst>
            </p:cNvPr>
            <p:cNvGrpSpPr/>
            <p:nvPr/>
          </p:nvGrpSpPr>
          <p:grpSpPr>
            <a:xfrm>
              <a:off x="5930241" y="3332435"/>
              <a:ext cx="6059176" cy="954082"/>
              <a:chOff x="5892998" y="2846954"/>
              <a:chExt cx="6059176" cy="954082"/>
            </a:xfrm>
          </p:grpSpPr>
          <p:sp>
            <p:nvSpPr>
              <p:cNvPr id="62" name="Rectangle 61">
                <a:extLst>
                  <a:ext uri="{FF2B5EF4-FFF2-40B4-BE49-F238E27FC236}">
                    <a16:creationId xmlns:a16="http://schemas.microsoft.com/office/drawing/2014/main" id="{4B58E8F5-8719-7141-92DB-3CF874586C86}"/>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A41AC7-69ED-6B48-9720-E5CD978FE23D}"/>
                      </a:ext>
                    </a:extLst>
                  </p:cNvPr>
                  <p:cNvSpPr txBox="1"/>
                  <p:nvPr/>
                </p:nvSpPr>
                <p:spPr>
                  <a:xfrm>
                    <a:off x="5961238" y="3006589"/>
                    <a:ext cx="5990936" cy="615553"/>
                  </a:xfrm>
                  <a:prstGeom prst="rect">
                    <a:avLst/>
                  </a:prstGeom>
                  <a:noFill/>
                </p:spPr>
                <p:txBody>
                  <a:bodyPr wrap="square" lIns="0" tIns="0" rIns="0" bIns="0" rtlCol="0">
                    <a:spAutoFit/>
                  </a:bodyPr>
                  <a:lstStyle/>
                  <a:p>
                    <a14:m>
                      <m:oMath xmlns:m="http://schemas.openxmlformats.org/officeDocument/2006/math">
                        <m:r>
                          <a:rPr lang="en-US" sz="40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𝒚</m:t>
                        </m:r>
                        <m:r>
                          <a:rPr lang="en-US" sz="4000" b="1" i="1" smtClean="0">
                            <a:solidFill>
                              <a:srgbClr val="7030A0"/>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a:solidFill>
                              <a:schemeClr val="accent3">
                                <a:lumMod val="75000"/>
                              </a:schemeClr>
                            </a:solidFill>
                            <a:latin typeface="Cambria Math" panose="02040503050406030204" pitchFamily="18" charset="0"/>
                          </a:rPr>
                          <m:t>)</m:t>
                        </m:r>
                      </m:oMath>
                    </a14:m>
                    <a:r>
                      <a:rPr lang="en-US" sz="4000" b="1" dirty="0">
                        <a:solidFill>
                          <a:schemeClr val="accent3">
                            <a:lumMod val="75000"/>
                          </a:schemeClr>
                        </a:solidFill>
                      </a:rPr>
                      <a:t> =  </a:t>
                    </a:r>
                    <a14:m>
                      <m:oMath xmlns:m="http://schemas.openxmlformats.org/officeDocument/2006/math">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𝒚</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 </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chemeClr val="accent3">
                                <a:lumMod val="75000"/>
                              </a:schemeClr>
                            </a:solidFill>
                            <a:latin typeface="Cambria Math" panose="02040503050406030204" pitchFamily="18" charset="0"/>
                          </a:rPr>
                          <m:t>/</m:t>
                        </m:r>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4000" b="1" i="1">
                                <a:solidFill>
                                  <a:schemeClr val="accent5">
                                    <a:lumMod val="75000"/>
                                  </a:schemeClr>
                                </a:solidFill>
                                <a:latin typeface="Cambria Math" panose="02040503050406030204" pitchFamily="18" charset="0"/>
                              </a:rPr>
                            </m:ctrlPr>
                          </m:sSubPr>
                          <m:e>
                            <m:r>
                              <a:rPr lang="en-US" sz="4000" b="1" i="1">
                                <a:solidFill>
                                  <a:schemeClr val="accent5">
                                    <a:lumMod val="75000"/>
                                  </a:schemeClr>
                                </a:solidFill>
                                <a:latin typeface="Cambria Math" panose="02040503050406030204" pitchFamily="18" charset="0"/>
                              </a:rPr>
                              <m:t>𝒙</m:t>
                            </m:r>
                          </m:e>
                          <m:sub>
                            <m:r>
                              <a:rPr lang="en-US" sz="4000" b="1" i="1">
                                <a:solidFill>
                                  <a:schemeClr val="accent5">
                                    <a:lumMod val="75000"/>
                                  </a:schemeClr>
                                </a:solidFill>
                                <a:latin typeface="Cambria Math" panose="02040503050406030204" pitchFamily="18" charset="0"/>
                              </a:rPr>
                              <m:t> </m:t>
                            </m:r>
                          </m:sub>
                        </m:sSub>
                        <m:r>
                          <a:rPr lang="en-US" sz="4000" b="1" i="1" smtClean="0">
                            <a:solidFill>
                              <a:schemeClr val="accent3">
                                <a:lumMod val="75000"/>
                              </a:schemeClr>
                            </a:solidFill>
                            <a:latin typeface="Cambria Math" panose="02040503050406030204" pitchFamily="18" charset="0"/>
                          </a:rPr>
                          <m:t>)</m:t>
                        </m:r>
                      </m:oMath>
                    </a14:m>
                    <a:endParaRPr lang="en-US" sz="4000" b="1" dirty="0">
                      <a:solidFill>
                        <a:schemeClr val="accent3">
                          <a:lumMod val="75000"/>
                        </a:schemeClr>
                      </a:solidFill>
                    </a:endParaRPr>
                  </a:p>
                </p:txBody>
              </p:sp>
            </mc:Choice>
            <mc:Fallback xmlns="">
              <p:sp>
                <p:nvSpPr>
                  <p:cNvPr id="47" name="TextBox 46">
                    <a:extLst>
                      <a:ext uri="{FF2B5EF4-FFF2-40B4-BE49-F238E27FC236}">
                        <a16:creationId xmlns:a16="http://schemas.microsoft.com/office/drawing/2014/main" id="{C4A41AC7-69ED-6B48-9720-E5CD978FE23D}"/>
                      </a:ext>
                    </a:extLst>
                  </p:cNvPr>
                  <p:cNvSpPr txBox="1">
                    <a:spLocks noRot="1" noChangeAspect="1" noMove="1" noResize="1" noEditPoints="1" noAdjustHandles="1" noChangeArrowheads="1" noChangeShapeType="1" noTextEdit="1"/>
                  </p:cNvSpPr>
                  <p:nvPr/>
                </p:nvSpPr>
                <p:spPr>
                  <a:xfrm>
                    <a:off x="5961238" y="3006589"/>
                    <a:ext cx="5990936" cy="615553"/>
                  </a:xfrm>
                  <a:prstGeom prst="rect">
                    <a:avLst/>
                  </a:prstGeom>
                  <a:blipFill>
                    <a:blip r:embed="rId6"/>
                    <a:stretch>
                      <a:fillRect l="-2960" t="-24490" b="-48980"/>
                    </a:stretch>
                  </a:blipFill>
                </p:spPr>
                <p:txBody>
                  <a:bodyPr/>
                  <a:lstStyle/>
                  <a:p>
                    <a:r>
                      <a:rPr lang="en-US">
                        <a:noFill/>
                      </a:rPr>
                      <a:t> </a:t>
                    </a:r>
                  </a:p>
                </p:txBody>
              </p:sp>
            </mc:Fallback>
          </mc:AlternateContent>
        </p:grpSp>
        <p:sp>
          <p:nvSpPr>
            <p:cNvPr id="24" name="Down Arrow 23">
              <a:extLst>
                <a:ext uri="{FF2B5EF4-FFF2-40B4-BE49-F238E27FC236}">
                  <a16:creationId xmlns:a16="http://schemas.microsoft.com/office/drawing/2014/main" id="{BAF7602F-9D37-DE47-AEE7-A16E163E62B9}"/>
                </a:ext>
              </a:extLst>
            </p:cNvPr>
            <p:cNvSpPr/>
            <p:nvPr/>
          </p:nvSpPr>
          <p:spPr>
            <a:xfrm>
              <a:off x="8580741" y="2882177"/>
              <a:ext cx="321957" cy="419648"/>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1" name="Group 10">
            <a:extLst>
              <a:ext uri="{FF2B5EF4-FFF2-40B4-BE49-F238E27FC236}">
                <a16:creationId xmlns:a16="http://schemas.microsoft.com/office/drawing/2014/main" id="{24702CB8-DC7E-3343-B558-0ACA007C1B36}"/>
              </a:ext>
            </a:extLst>
          </p:cNvPr>
          <p:cNvGrpSpPr/>
          <p:nvPr/>
        </p:nvGrpSpPr>
        <p:grpSpPr>
          <a:xfrm>
            <a:off x="5964361" y="4314238"/>
            <a:ext cx="6059176" cy="1373730"/>
            <a:chOff x="5964361" y="4314238"/>
            <a:chExt cx="6059176" cy="1373730"/>
          </a:xfrm>
        </p:grpSpPr>
        <p:grpSp>
          <p:nvGrpSpPr>
            <p:cNvPr id="21" name="Group 20">
              <a:extLst>
                <a:ext uri="{FF2B5EF4-FFF2-40B4-BE49-F238E27FC236}">
                  <a16:creationId xmlns:a16="http://schemas.microsoft.com/office/drawing/2014/main" id="{F5FD032C-2F80-8743-9A2A-CBDB462983E8}"/>
                </a:ext>
              </a:extLst>
            </p:cNvPr>
            <p:cNvGrpSpPr/>
            <p:nvPr/>
          </p:nvGrpSpPr>
          <p:grpSpPr>
            <a:xfrm>
              <a:off x="5964361" y="4733886"/>
              <a:ext cx="6059176" cy="954082"/>
              <a:chOff x="5892998" y="2846954"/>
              <a:chExt cx="6059176" cy="954082"/>
            </a:xfrm>
          </p:grpSpPr>
          <p:sp>
            <p:nvSpPr>
              <p:cNvPr id="22" name="Rectangle 21">
                <a:extLst>
                  <a:ext uri="{FF2B5EF4-FFF2-40B4-BE49-F238E27FC236}">
                    <a16:creationId xmlns:a16="http://schemas.microsoft.com/office/drawing/2014/main" id="{7EF51CDE-2860-8F46-9793-1A1C9FF3F443}"/>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323C919-1240-C643-96E5-DC054990CDF4}"/>
                      </a:ext>
                    </a:extLst>
                  </p:cNvPr>
                  <p:cNvSpPr txBox="1"/>
                  <p:nvPr/>
                </p:nvSpPr>
                <p:spPr>
                  <a:xfrm>
                    <a:off x="5961238" y="3006589"/>
                    <a:ext cx="5990936" cy="674736"/>
                  </a:xfrm>
                  <a:prstGeom prst="rect">
                    <a:avLst/>
                  </a:prstGeom>
                  <a:noFill/>
                </p:spPr>
                <p:txBody>
                  <a:bodyPr wrap="square" lIns="0" tIns="0" rIns="0" bIns="0" rtlCol="0">
                    <a:spAutoFit/>
                  </a:bodyPr>
                  <a:lstStyle/>
                  <a:p>
                    <a:r>
                      <a:rPr lang="en-US" sz="4000" b="1" dirty="0">
                        <a:solidFill>
                          <a:srgbClr val="7030A0"/>
                        </a:solidFill>
                        <a:ea typeface="Cambria Math" panose="02040503050406030204" pitchFamily="18" charset="0"/>
                      </a:rPr>
                      <a:t>         </a:t>
                    </a:r>
                    <a14:m>
                      <m:oMath xmlns:m="http://schemas.openxmlformats.org/officeDocument/2006/math">
                        <m:r>
                          <a:rPr lang="en-US" sz="4000" b="1" i="1" smtClean="0">
                            <a:solidFill>
                              <a:srgbClr val="7030A0"/>
                            </a:solidFill>
                            <a:latin typeface="Cambria Math" panose="02040503050406030204" pitchFamily="18" charset="0"/>
                            <a:ea typeface="Cambria Math" panose="02040503050406030204" pitchFamily="18" charset="0"/>
                          </a:rPr>
                          <m:t>𝒚</m:t>
                        </m:r>
                      </m:oMath>
                    </a14:m>
                    <a:r>
                      <a:rPr lang="en-US" sz="4000" b="1" dirty="0">
                        <a:solidFill>
                          <a:schemeClr val="accent3">
                            <a:lumMod val="75000"/>
                          </a:schemeClr>
                        </a:solidFill>
                      </a:rPr>
                      <a:t> =  </a:t>
                    </a:r>
                    <a14:m>
                      <m:oMath xmlns:m="http://schemas.openxmlformats.org/officeDocument/2006/math">
                        <m:sSub>
                          <m:sSubPr>
                            <m:ctrlPr>
                              <a:rPr lang="en-US" sz="4000" b="1" i="1" smtClean="0">
                                <a:solidFill>
                                  <a:schemeClr val="accent3">
                                    <a:lumMod val="75000"/>
                                  </a:schemeClr>
                                </a:solidFill>
                                <a:latin typeface="Cambria Math" panose="02040503050406030204" pitchFamily="18" charset="0"/>
                                <a:ea typeface="Cambria Math" panose="02040503050406030204" pitchFamily="18" charset="0"/>
                              </a:rPr>
                            </m:ctrlPr>
                          </m:sSubPr>
                          <m:e>
                            <m:r>
                              <a:rPr lang="en-US" sz="4000" b="1" i="1" smtClean="0">
                                <a:solidFill>
                                  <a:schemeClr val="accent3">
                                    <a:lumMod val="75000"/>
                                  </a:schemeClr>
                                </a:solidFill>
                                <a:latin typeface="Cambria Math" panose="02040503050406030204" pitchFamily="18" charset="0"/>
                                <a:ea typeface="Cambria Math" panose="02040503050406030204" pitchFamily="18" charset="0"/>
                              </a:rPr>
                              <m:t>𝔼</m:t>
                            </m:r>
                          </m:e>
                          <m:sub>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𝒚</m:t>
                            </m:r>
                            <m:r>
                              <a:rPr lang="en-US" sz="4000" b="1" i="1">
                                <a:solidFill>
                                  <a:srgbClr val="7030A0"/>
                                </a:solidFill>
                                <a:latin typeface="Cambria Math" panose="02040503050406030204" pitchFamily="18" charset="0"/>
                                <a:ea typeface="Cambria Math" panose="02040503050406030204" pitchFamily="18" charset="0"/>
                              </a:rPr>
                              <m:t>|</m:t>
                            </m:r>
                            <m:r>
                              <a:rPr lang="en-US" sz="4000" b="1" i="1">
                                <a:solidFill>
                                  <a:srgbClr val="7030A0"/>
                                </a:solidFill>
                                <a:latin typeface="Cambria Math" panose="02040503050406030204" pitchFamily="18" charset="0"/>
                                <a:ea typeface="Cambria Math" panose="02040503050406030204" pitchFamily="18" charset="0"/>
                              </a:rPr>
                              <m:t>𝒙</m:t>
                            </m:r>
                            <m:r>
                              <a:rPr lang="en-US" sz="4000" b="1" i="1">
                                <a:solidFill>
                                  <a:schemeClr val="accent3">
                                    <a:lumMod val="75000"/>
                                  </a:schemeClr>
                                </a:solidFill>
                                <a:latin typeface="Cambria Math" panose="02040503050406030204" pitchFamily="18" charset="0"/>
                              </a:rPr>
                              <m:t>)</m:t>
                            </m:r>
                          </m:sub>
                        </m:sSub>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𝒚</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oMath>
                    </a14:m>
                    <a:endParaRPr lang="en-US" sz="4000" b="1" dirty="0">
                      <a:solidFill>
                        <a:schemeClr val="accent3">
                          <a:lumMod val="75000"/>
                        </a:schemeClr>
                      </a:solidFill>
                    </a:endParaRPr>
                  </a:p>
                </p:txBody>
              </p:sp>
            </mc:Choice>
            <mc:Fallback xmlns="">
              <p:sp>
                <p:nvSpPr>
                  <p:cNvPr id="23" name="TextBox 22">
                    <a:extLst>
                      <a:ext uri="{FF2B5EF4-FFF2-40B4-BE49-F238E27FC236}">
                        <a16:creationId xmlns:a16="http://schemas.microsoft.com/office/drawing/2014/main" id="{6323C919-1240-C643-96E5-DC054990CDF4}"/>
                      </a:ext>
                    </a:extLst>
                  </p:cNvPr>
                  <p:cNvSpPr txBox="1">
                    <a:spLocks noRot="1" noChangeAspect="1" noMove="1" noResize="1" noEditPoints="1" noAdjustHandles="1" noChangeArrowheads="1" noChangeShapeType="1" noTextEdit="1"/>
                  </p:cNvSpPr>
                  <p:nvPr/>
                </p:nvSpPr>
                <p:spPr>
                  <a:xfrm>
                    <a:off x="5961238" y="3006589"/>
                    <a:ext cx="5990936" cy="674736"/>
                  </a:xfrm>
                  <a:prstGeom prst="rect">
                    <a:avLst/>
                  </a:prstGeom>
                  <a:blipFill>
                    <a:blip r:embed="rId7"/>
                    <a:stretch>
                      <a:fillRect t="-22222" b="-35185"/>
                    </a:stretch>
                  </a:blipFill>
                </p:spPr>
                <p:txBody>
                  <a:bodyPr/>
                  <a:lstStyle/>
                  <a:p>
                    <a:r>
                      <a:rPr lang="en-US">
                        <a:noFill/>
                      </a:rPr>
                      <a:t> </a:t>
                    </a:r>
                  </a:p>
                </p:txBody>
              </p:sp>
            </mc:Fallback>
          </mc:AlternateContent>
        </p:grpSp>
        <p:sp>
          <p:nvSpPr>
            <p:cNvPr id="25" name="Down Arrow 24">
              <a:extLst>
                <a:ext uri="{FF2B5EF4-FFF2-40B4-BE49-F238E27FC236}">
                  <a16:creationId xmlns:a16="http://schemas.microsoft.com/office/drawing/2014/main" id="{D06440ED-760F-C647-9CE6-7286A6BE7B1A}"/>
                </a:ext>
              </a:extLst>
            </p:cNvPr>
            <p:cNvSpPr/>
            <p:nvPr/>
          </p:nvSpPr>
          <p:spPr>
            <a:xfrm>
              <a:off x="8580741" y="4314238"/>
              <a:ext cx="321957" cy="390883"/>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13159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Classification</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64</a:t>
            </a:fld>
            <a:endParaRPr lang="en-US"/>
          </a:p>
        </p:txBody>
      </p:sp>
      <mc:AlternateContent xmlns:mc="http://schemas.openxmlformats.org/markup-compatibility/2006" xmlns:a14="http://schemas.microsoft.com/office/drawing/2010/main">
        <mc:Choice Requires="a14">
          <p:sp>
            <p:nvSpPr>
              <p:cNvPr id="8" name="Title 2">
                <a:extLst>
                  <a:ext uri="{FF2B5EF4-FFF2-40B4-BE49-F238E27FC236}">
                    <a16:creationId xmlns:a16="http://schemas.microsoft.com/office/drawing/2014/main" id="{EF1DA884-57E5-5744-BF5F-E070DF6530F3}"/>
                  </a:ext>
                </a:extLst>
              </p:cNvPr>
              <p:cNvSpPr txBox="1">
                <a:spLocks/>
              </p:cNvSpPr>
              <p:nvPr/>
            </p:nvSpPr>
            <p:spPr>
              <a:xfrm>
                <a:off x="377765" y="1085377"/>
                <a:ext cx="4690093" cy="58747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85750" indent="-285750">
                  <a:buFont typeface="Arial" panose="020B0604020202020204" pitchFamily="34" charset="0"/>
                  <a:buChar char="•"/>
                </a:pPr>
                <a:r>
                  <a:rPr lang="en-US" sz="1800" b="1" dirty="0">
                    <a:solidFill>
                      <a:schemeClr val="accent2">
                        <a:lumMod val="75000"/>
                      </a:schemeClr>
                    </a:solidFill>
                  </a:rPr>
                  <a:t>For classification , we are given  </a:t>
                </a:r>
                <a14:m>
                  <m:oMath xmlns:m="http://schemas.openxmlformats.org/officeDocument/2006/math">
                    <m:r>
                      <a:rPr lang="en-US" sz="2400" b="1" i="1" smtClean="0">
                        <a:solidFill>
                          <a:schemeClr val="accent5">
                            <a:lumMod val="75000"/>
                          </a:schemeClr>
                        </a:solidFill>
                        <a:latin typeface="Cambria Math" panose="02040503050406030204" pitchFamily="18" charset="0"/>
                      </a:rPr>
                      <m:t>𝒄</m:t>
                    </m:r>
                    <m:r>
                      <a:rPr lang="en-US" sz="2400" b="1" i="1" smtClean="0">
                        <a:solidFill>
                          <a:schemeClr val="accent5">
                            <a:lumMod val="75000"/>
                          </a:schemeClr>
                        </a:solidFill>
                        <a:latin typeface="Cambria Math" panose="02040503050406030204" pitchFamily="18" charset="0"/>
                      </a:rPr>
                      <m:t> </m:t>
                    </m:r>
                    <m:r>
                      <a:rPr lang="en-US" sz="2400" b="1" i="1" smtClean="0">
                        <a:solidFill>
                          <a:schemeClr val="accent5">
                            <a:lumMod val="75000"/>
                          </a:schemeClr>
                        </a:solidFill>
                        <a:latin typeface="Cambria Math" panose="02040503050406030204" pitchFamily="18" charset="0"/>
                      </a:rPr>
                      <m:t>𝒄𝒍𝒂𝒔𝒔𝒆𝒔</m:t>
                    </m:r>
                    <m:r>
                      <a:rPr lang="en-US" sz="2400" b="1" i="1">
                        <a:solidFill>
                          <a:schemeClr val="accent5">
                            <a:lumMod val="75000"/>
                          </a:schemeClr>
                        </a:solidFill>
                        <a:latin typeface="Cambria Math" panose="02040503050406030204" pitchFamily="18" charset="0"/>
                      </a:rPr>
                      <m:t> </m:t>
                    </m:r>
                  </m:oMath>
                </a14:m>
                <a:r>
                  <a:rPr lang="en-US" sz="1800" b="1" dirty="0">
                    <a:solidFill>
                      <a:schemeClr val="accent2">
                        <a:lumMod val="75000"/>
                      </a:schemeClr>
                    </a:solidFill>
                  </a:rPr>
                  <a:t>as output .</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We can first calculate joint PDF </a:t>
                </a:r>
                <a:r>
                  <a:rPr lang="en-US" sz="1800" b="1" dirty="0" err="1">
                    <a:solidFill>
                      <a:schemeClr val="accent2">
                        <a:lumMod val="75000"/>
                      </a:schemeClr>
                    </a:solidFill>
                  </a:rPr>
                  <a:t>i.e</a:t>
                </a:r>
                <a:r>
                  <a:rPr lang="en-US" sz="1800" b="1" dirty="0">
                    <a:solidFill>
                      <a:schemeClr val="accent2">
                        <a:lumMod val="75000"/>
                      </a:schemeClr>
                    </a:solidFill>
                  </a:rPr>
                  <a:t> </a:t>
                </a:r>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smtClean="0">
                            <a:solidFill>
                              <a:schemeClr val="accent5">
                                <a:lumMod val="75000"/>
                              </a:schemeClr>
                            </a:solidFill>
                            <a:latin typeface="Cambria Math" panose="02040503050406030204" pitchFamily="18" charset="0"/>
                          </a:rPr>
                          <m:t>𝒄</m:t>
                        </m:r>
                        <m:r>
                          <a:rPr lang="en-US" sz="2400" b="1" i="1" smtClean="0">
                            <a:solidFill>
                              <a:schemeClr val="accent5">
                                <a:lumMod val="75000"/>
                              </a:schemeClr>
                            </a:solidFill>
                            <a:latin typeface="Cambria Math" panose="02040503050406030204" pitchFamily="18" charset="0"/>
                          </a:rPr>
                          <m:t>, </m:t>
                        </m:r>
                        <m:r>
                          <a:rPr lang="en-US" sz="2400" b="1" i="1" smtClean="0">
                            <a:solidFill>
                              <a:schemeClr val="accent5">
                                <a:lumMod val="75000"/>
                              </a:schemeClr>
                            </a:solidFill>
                            <a:latin typeface="Cambria Math" panose="02040503050406030204" pitchFamily="18" charset="0"/>
                          </a:rPr>
                          <m:t>𝒙</m:t>
                        </m:r>
                      </m:e>
                    </m:d>
                    <m:r>
                      <a:rPr lang="en-US" sz="2400" b="1" i="1" smtClean="0">
                        <a:solidFill>
                          <a:schemeClr val="accent3">
                            <a:lumMod val="75000"/>
                          </a:schemeClr>
                        </a:solidFill>
                        <a:latin typeface="Cambria Math" panose="02040503050406030204" pitchFamily="18" charset="0"/>
                        <a:ea typeface="Cambria Math" panose="02040503050406030204" pitchFamily="18" charset="0"/>
                      </a:rPr>
                      <m:t>.</m:t>
                    </m:r>
                  </m:oMath>
                </a14:m>
                <a:endParaRPr lang="en-US" sz="2400" b="1" dirty="0">
                  <a:solidFill>
                    <a:schemeClr val="accent3">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The using CPD, we can find </a:t>
                </a:r>
                <a14:m>
                  <m:oMath xmlns:m="http://schemas.openxmlformats.org/officeDocument/2006/math">
                    <m:r>
                      <a:rPr lang="en-US" sz="2400" b="1" i="1">
                        <a:solidFill>
                          <a:schemeClr val="accent3">
                            <a:lumMod val="75000"/>
                          </a:schemeClr>
                        </a:solidFill>
                        <a:latin typeface="Cambria Math" panose="02040503050406030204" pitchFamily="18" charset="0"/>
                        <a:ea typeface="Cambria Math" panose="02040503050406030204" pitchFamily="18" charset="0"/>
                      </a:rPr>
                      <m:t>𝒑</m:t>
                    </m:r>
                    <m:d>
                      <m:dPr>
                        <m:ctrlPr>
                          <a:rPr lang="en-US" sz="2400" b="1" i="1">
                            <a:solidFill>
                              <a:schemeClr val="accent3">
                                <a:lumMod val="75000"/>
                              </a:schemeClr>
                            </a:solidFill>
                            <a:latin typeface="Cambria Math" panose="02040503050406030204" pitchFamily="18" charset="0"/>
                            <a:ea typeface="Cambria Math" panose="02040503050406030204" pitchFamily="18" charset="0"/>
                          </a:rPr>
                        </m:ctrlPr>
                      </m:dPr>
                      <m:e>
                        <m:r>
                          <a:rPr lang="en-US" sz="2400" b="1" i="1" smtClean="0">
                            <a:solidFill>
                              <a:srgbClr val="7030A0"/>
                            </a:solidFill>
                            <a:latin typeface="Cambria Math" panose="02040503050406030204" pitchFamily="18" charset="0"/>
                            <a:ea typeface="Cambria Math" panose="02040503050406030204" pitchFamily="18" charset="0"/>
                          </a:rPr>
                          <m:t>𝒄</m:t>
                        </m:r>
                      </m:e>
                      <m:e>
                        <m:r>
                          <a:rPr lang="en-US" sz="2400" b="1" i="1">
                            <a:solidFill>
                              <a:srgbClr val="7030A0"/>
                            </a:solidFill>
                            <a:latin typeface="Cambria Math" panose="02040503050406030204" pitchFamily="18" charset="0"/>
                            <a:ea typeface="Cambria Math" panose="02040503050406030204" pitchFamily="18" charset="0"/>
                          </a:rPr>
                          <m:t>𝒙</m:t>
                        </m:r>
                      </m:e>
                    </m:d>
                    <m:r>
                      <a:rPr lang="en-US" sz="2400" b="1" i="0" smtClean="0">
                        <a:solidFill>
                          <a:schemeClr val="accent3">
                            <a:lumMod val="75000"/>
                          </a:schemeClr>
                        </a:solidFill>
                        <a:latin typeface="Cambria Math" panose="02040503050406030204" pitchFamily="18" charset="0"/>
                      </a:rPr>
                      <m:t>.</m:t>
                    </m:r>
                  </m:oMath>
                </a14:m>
                <a:endParaRPr lang="en-US" sz="2400" b="1" dirty="0">
                  <a:solidFill>
                    <a:schemeClr val="accent2">
                      <a:lumMod val="75000"/>
                    </a:schemeClr>
                  </a:solidFill>
                </a:endParaRP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To find the value of the </a:t>
                </a:r>
                <a14:m>
                  <m:oMath xmlns:m="http://schemas.openxmlformats.org/officeDocument/2006/math">
                    <m:r>
                      <a:rPr lang="en-US" sz="2400" b="1" i="1" smtClean="0">
                        <a:solidFill>
                          <a:srgbClr val="7030A0"/>
                        </a:solidFill>
                        <a:latin typeface="Cambria Math" panose="02040503050406030204" pitchFamily="18" charset="0"/>
                        <a:ea typeface="Cambria Math" panose="02040503050406030204" pitchFamily="18" charset="0"/>
                      </a:rPr>
                      <m:t>𝒄</m:t>
                    </m:r>
                  </m:oMath>
                </a14:m>
                <a:r>
                  <a:rPr lang="en-US" sz="1800" b="1" dirty="0">
                    <a:solidFill>
                      <a:schemeClr val="accent2">
                        <a:lumMod val="75000"/>
                      </a:schemeClr>
                    </a:solidFill>
                  </a:rPr>
                  <a:t>, we can calculated expected value of</a:t>
                </a:r>
                <a14:m>
                  <m:oMath xmlns:m="http://schemas.openxmlformats.org/officeDocument/2006/math">
                    <m:r>
                      <a:rPr lang="en-US" sz="2400" b="1">
                        <a:solidFill>
                          <a:srgbClr val="7030A0"/>
                        </a:solidFill>
                        <a:latin typeface="Cambria Math" panose="02040503050406030204" pitchFamily="18" charset="0"/>
                        <a:ea typeface="Cambria Math" panose="02040503050406030204" pitchFamily="18" charset="0"/>
                      </a:rPr>
                      <m:t> </m:t>
                    </m:r>
                    <m:r>
                      <a:rPr lang="en-US" sz="2400" b="1" i="1" smtClean="0">
                        <a:solidFill>
                          <a:srgbClr val="7030A0"/>
                        </a:solidFill>
                        <a:latin typeface="Cambria Math" panose="02040503050406030204" pitchFamily="18" charset="0"/>
                        <a:ea typeface="Cambria Math" panose="02040503050406030204" pitchFamily="18" charset="0"/>
                      </a:rPr>
                      <m:t>𝒄</m:t>
                    </m:r>
                    <m:r>
                      <a:rPr lang="en-US" sz="2400" b="1" i="1">
                        <a:solidFill>
                          <a:srgbClr val="7030A0"/>
                        </a:solidFill>
                        <a:latin typeface="Cambria Math" panose="02040503050406030204" pitchFamily="18" charset="0"/>
                        <a:ea typeface="Cambria Math" panose="02040503050406030204" pitchFamily="18" charset="0"/>
                      </a:rPr>
                      <m:t> </m:t>
                    </m:r>
                  </m:oMath>
                </a14:m>
                <a:r>
                  <a:rPr lang="en-US" sz="1800" b="1" dirty="0">
                    <a:solidFill>
                      <a:schemeClr val="accent2">
                        <a:lumMod val="75000"/>
                      </a:schemeClr>
                    </a:solidFill>
                  </a:rPr>
                  <a:t>wrt </a:t>
                </a:r>
                <a:r>
                  <a:rPr lang="en-US" sz="2400" b="1" dirty="0">
                    <a:solidFill>
                      <a:schemeClr val="accent3">
                        <a:lumMod val="75000"/>
                      </a:schemeClr>
                    </a:solidFill>
                    <a:latin typeface="Cambria Math" panose="02040503050406030204" pitchFamily="18" charset="0"/>
                    <a:ea typeface="Cambria Math" panose="02040503050406030204" pitchFamily="18" charset="0"/>
                  </a:rPr>
                  <a:t>𝒑(</a:t>
                </a:r>
                <a:r>
                  <a:rPr lang="en-US" sz="2400" b="1" dirty="0">
                    <a:solidFill>
                      <a:srgbClr val="7030A0"/>
                    </a:solidFill>
                    <a:latin typeface="Cambria Math" panose="02040503050406030204" pitchFamily="18" charset="0"/>
                    <a:ea typeface="Cambria Math" panose="02040503050406030204" pitchFamily="18" charset="0"/>
                  </a:rPr>
                  <a:t>c│𝒙).</a:t>
                </a:r>
                <a:endParaRPr lang="en-US" sz="2400" b="1" dirty="0">
                  <a:solidFill>
                    <a:schemeClr val="accent2">
                      <a:lumMod val="75000"/>
                    </a:schemeClr>
                  </a:solidFill>
                </a:endParaRPr>
              </a:p>
            </p:txBody>
          </p:sp>
        </mc:Choice>
        <mc:Fallback xmlns="">
          <p:sp>
            <p:nvSpPr>
              <p:cNvPr id="8" name="Title 2">
                <a:extLst>
                  <a:ext uri="{FF2B5EF4-FFF2-40B4-BE49-F238E27FC236}">
                    <a16:creationId xmlns:a16="http://schemas.microsoft.com/office/drawing/2014/main" id="{EF1DA884-57E5-5744-BF5F-E070DF6530F3}"/>
                  </a:ext>
                </a:extLst>
              </p:cNvPr>
              <p:cNvSpPr txBox="1">
                <a:spLocks noRot="1" noChangeAspect="1" noMove="1" noResize="1" noEditPoints="1" noAdjustHandles="1" noChangeArrowheads="1" noChangeShapeType="1" noTextEdit="1"/>
              </p:cNvSpPr>
              <p:nvPr/>
            </p:nvSpPr>
            <p:spPr>
              <a:xfrm>
                <a:off x="377765" y="1085377"/>
                <a:ext cx="4690093" cy="5874760"/>
              </a:xfrm>
              <a:prstGeom prst="rect">
                <a:avLst/>
              </a:prstGeom>
              <a:blipFill>
                <a:blip r:embed="rId4"/>
                <a:stretch>
                  <a:fillRect l="-2703" t="-1509"/>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763A9E1-472A-D04D-A46D-289D7BD48129}"/>
              </a:ext>
            </a:extLst>
          </p:cNvPr>
          <p:cNvGrpSpPr/>
          <p:nvPr/>
        </p:nvGrpSpPr>
        <p:grpSpPr>
          <a:xfrm>
            <a:off x="5659420" y="866905"/>
            <a:ext cx="6364118" cy="5568402"/>
            <a:chOff x="5659419" y="866905"/>
            <a:chExt cx="6532581" cy="5568402"/>
          </a:xfrm>
        </p:grpSpPr>
        <p:sp>
          <p:nvSpPr>
            <p:cNvPr id="13" name="Rounded Rectangle 12">
              <a:extLst>
                <a:ext uri="{FF2B5EF4-FFF2-40B4-BE49-F238E27FC236}">
                  <a16:creationId xmlns:a16="http://schemas.microsoft.com/office/drawing/2014/main" id="{55C64261-051A-354A-B570-D72CEB8E8512}"/>
                </a:ext>
              </a:extLst>
            </p:cNvPr>
            <p:cNvSpPr/>
            <p:nvPr/>
          </p:nvSpPr>
          <p:spPr>
            <a:xfrm>
              <a:off x="5659419" y="866905"/>
              <a:ext cx="6532581" cy="5568402"/>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76DFAB63-363D-E94E-904F-1430EF2CD707}"/>
                </a:ext>
              </a:extLst>
            </p:cNvPr>
            <p:cNvSpPr/>
            <p:nvPr/>
          </p:nvSpPr>
          <p:spPr>
            <a:xfrm>
              <a:off x="6032601" y="1100025"/>
              <a:ext cx="3788884" cy="461664"/>
            </a:xfrm>
            <a:prstGeom prst="rect">
              <a:avLst/>
            </a:prstGeom>
            <a:solidFill>
              <a:srgbClr val="FFFF00"/>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Classification </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16" name="Group 15">
            <a:extLst>
              <a:ext uri="{FF2B5EF4-FFF2-40B4-BE49-F238E27FC236}">
                <a16:creationId xmlns:a16="http://schemas.microsoft.com/office/drawing/2014/main" id="{964E374A-1A40-364A-852C-BEC4386D2E47}"/>
              </a:ext>
            </a:extLst>
          </p:cNvPr>
          <p:cNvGrpSpPr/>
          <p:nvPr/>
        </p:nvGrpSpPr>
        <p:grpSpPr>
          <a:xfrm>
            <a:off x="5896121" y="1900374"/>
            <a:ext cx="6059176" cy="954082"/>
            <a:chOff x="5892998" y="2846954"/>
            <a:chExt cx="6059176" cy="954082"/>
          </a:xfrm>
        </p:grpSpPr>
        <p:sp>
          <p:nvSpPr>
            <p:cNvPr id="17" name="Rectangle 16">
              <a:extLst>
                <a:ext uri="{FF2B5EF4-FFF2-40B4-BE49-F238E27FC236}">
                  <a16:creationId xmlns:a16="http://schemas.microsoft.com/office/drawing/2014/main" id="{DF1C82E2-8F71-B646-B41A-14E09CB89521}"/>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504927-F14B-444B-AB65-06A617BA9333}"/>
                    </a:ext>
                  </a:extLst>
                </p:cNvPr>
                <p:cNvSpPr txBox="1"/>
                <p:nvPr/>
              </p:nvSpPr>
              <p:spPr>
                <a:xfrm>
                  <a:off x="5961238" y="3006589"/>
                  <a:ext cx="5990936"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C00000"/>
                            </a:solidFill>
                            <a:latin typeface="Cambria Math" panose="02040503050406030204" pitchFamily="18" charset="0"/>
                            <a:ea typeface="Cambria Math" panose="02040503050406030204" pitchFamily="18" charset="0"/>
                          </a:rPr>
                          <m:t>𝑭𝒊𝒏𝒅</m:t>
                        </m:r>
                        <m:r>
                          <a:rPr lang="en-US" sz="4000" b="1" i="1" smtClean="0">
                            <a:solidFill>
                              <a:srgbClr val="C00000"/>
                            </a:solidFill>
                            <a:latin typeface="Cambria Math" panose="02040503050406030204" pitchFamily="18" charset="0"/>
                            <a:ea typeface="Cambria Math" panose="02040503050406030204" pitchFamily="18" charset="0"/>
                          </a:rPr>
                          <m:t>: </m:t>
                        </m:r>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𝒄</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 </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oMath>
                    </m:oMathPara>
                  </a14:m>
                  <a:endParaRPr lang="en-US" sz="4000" b="1" dirty="0">
                    <a:solidFill>
                      <a:schemeClr val="accent3">
                        <a:lumMod val="75000"/>
                      </a:schemeClr>
                    </a:solidFill>
                  </a:endParaRPr>
                </a:p>
              </p:txBody>
            </p:sp>
          </mc:Choice>
          <mc:Fallback xmlns="">
            <p:sp>
              <p:nvSpPr>
                <p:cNvPr id="18" name="TextBox 17">
                  <a:extLst>
                    <a:ext uri="{FF2B5EF4-FFF2-40B4-BE49-F238E27FC236}">
                      <a16:creationId xmlns:a16="http://schemas.microsoft.com/office/drawing/2014/main" id="{3D504927-F14B-444B-AB65-06A617BA9333}"/>
                    </a:ext>
                  </a:extLst>
                </p:cNvPr>
                <p:cNvSpPr txBox="1">
                  <a:spLocks noRot="1" noChangeAspect="1" noMove="1" noResize="1" noEditPoints="1" noAdjustHandles="1" noChangeArrowheads="1" noChangeShapeType="1" noTextEdit="1"/>
                </p:cNvSpPr>
                <p:nvPr/>
              </p:nvSpPr>
              <p:spPr>
                <a:xfrm>
                  <a:off x="5961238" y="3006589"/>
                  <a:ext cx="5990936" cy="615553"/>
                </a:xfrm>
                <a:prstGeom prst="rect">
                  <a:avLst/>
                </a:prstGeom>
                <a:blipFill>
                  <a:blip r:embed="rId5"/>
                  <a:stretch>
                    <a:fillRect t="-6000" b="-36000"/>
                  </a:stretch>
                </a:blipFill>
              </p:spPr>
              <p:txBody>
                <a:bodyPr/>
                <a:lstStyle/>
                <a:p>
                  <a:r>
                    <a:rPr lang="en-US">
                      <a:noFill/>
                    </a:rPr>
                    <a:t> </a:t>
                  </a:r>
                </a:p>
              </p:txBody>
            </p:sp>
          </mc:Fallback>
        </mc:AlternateContent>
      </p:grpSp>
      <p:sp>
        <p:nvSpPr>
          <p:cNvPr id="5" name="TextBox 4">
            <a:extLst>
              <a:ext uri="{FF2B5EF4-FFF2-40B4-BE49-F238E27FC236}">
                <a16:creationId xmlns:a16="http://schemas.microsoft.com/office/drawing/2014/main" id="{6AEE6A5D-65AA-A447-AAC1-330D7615ECEA}"/>
              </a:ext>
            </a:extLst>
          </p:cNvPr>
          <p:cNvSpPr txBox="1"/>
          <p:nvPr/>
        </p:nvSpPr>
        <p:spPr>
          <a:xfrm>
            <a:off x="6526306" y="2275713"/>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0D713BB9-CB8E-4840-8B08-E0DAAD45805A}"/>
              </a:ext>
            </a:extLst>
          </p:cNvPr>
          <p:cNvGrpSpPr/>
          <p:nvPr/>
        </p:nvGrpSpPr>
        <p:grpSpPr>
          <a:xfrm>
            <a:off x="5930241" y="2882177"/>
            <a:ext cx="6059176" cy="1404340"/>
            <a:chOff x="5930241" y="2882177"/>
            <a:chExt cx="6059176" cy="1404340"/>
          </a:xfrm>
        </p:grpSpPr>
        <p:grpSp>
          <p:nvGrpSpPr>
            <p:cNvPr id="3" name="Group 2">
              <a:extLst>
                <a:ext uri="{FF2B5EF4-FFF2-40B4-BE49-F238E27FC236}">
                  <a16:creationId xmlns:a16="http://schemas.microsoft.com/office/drawing/2014/main" id="{22803AFD-FB7A-6B4A-B981-3AAE918829BC}"/>
                </a:ext>
              </a:extLst>
            </p:cNvPr>
            <p:cNvGrpSpPr/>
            <p:nvPr/>
          </p:nvGrpSpPr>
          <p:grpSpPr>
            <a:xfrm>
              <a:off x="5930241" y="3332435"/>
              <a:ext cx="6059176" cy="954082"/>
              <a:chOff x="5892998" y="2846954"/>
              <a:chExt cx="6059176" cy="954082"/>
            </a:xfrm>
          </p:grpSpPr>
          <p:sp>
            <p:nvSpPr>
              <p:cNvPr id="62" name="Rectangle 61">
                <a:extLst>
                  <a:ext uri="{FF2B5EF4-FFF2-40B4-BE49-F238E27FC236}">
                    <a16:creationId xmlns:a16="http://schemas.microsoft.com/office/drawing/2014/main" id="{4B58E8F5-8719-7141-92DB-3CF874586C86}"/>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4A41AC7-69ED-6B48-9720-E5CD978FE23D}"/>
                      </a:ext>
                    </a:extLst>
                  </p:cNvPr>
                  <p:cNvSpPr txBox="1"/>
                  <p:nvPr/>
                </p:nvSpPr>
                <p:spPr>
                  <a:xfrm>
                    <a:off x="5961238" y="3006589"/>
                    <a:ext cx="5990936" cy="521569"/>
                  </a:xfrm>
                  <a:prstGeom prst="rect">
                    <a:avLst/>
                  </a:prstGeom>
                  <a:noFill/>
                </p:spPr>
                <p:txBody>
                  <a:bodyPr wrap="square" lIns="0" tIns="0" rIns="0" bIns="0" rtlCol="0">
                    <a:spAutoFit/>
                  </a:bodyPr>
                  <a:lstStyle/>
                  <a:p>
                    <a14:m>
                      <m:oMath xmlns:m="http://schemas.openxmlformats.org/officeDocument/2006/math">
                        <m:r>
                          <a:rPr lang="en-US" sz="4000" b="1" i="1" smtClean="0">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𝒄</m:t>
                        </m:r>
                        <m:r>
                          <a:rPr lang="en-US" sz="4000" b="1" i="1" smtClean="0">
                            <a:solidFill>
                              <a:srgbClr val="7030A0"/>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a:solidFill>
                              <a:schemeClr val="accent3">
                                <a:lumMod val="75000"/>
                              </a:schemeClr>
                            </a:solidFill>
                            <a:latin typeface="Cambria Math" panose="02040503050406030204" pitchFamily="18" charset="0"/>
                          </a:rPr>
                          <m:t>)</m:t>
                        </m:r>
                      </m:oMath>
                    </a14:m>
                    <a:r>
                      <a:rPr lang="en-US" sz="4000" b="1" dirty="0">
                        <a:solidFill>
                          <a:schemeClr val="accent3">
                            <a:lumMod val="75000"/>
                          </a:schemeClr>
                        </a:solidFill>
                      </a:rPr>
                      <a:t> =  </a:t>
                    </a:r>
                    <a14:m>
                      <m:oMath xmlns:m="http://schemas.openxmlformats.org/officeDocument/2006/math">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𝒄</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 </m:t>
                        </m:r>
                        <m:r>
                          <a:rPr lang="en-US" sz="4000" b="1" i="1" smtClean="0">
                            <a:solidFill>
                              <a:srgbClr val="7030A0"/>
                            </a:solidFill>
                            <a:latin typeface="Cambria Math" panose="02040503050406030204" pitchFamily="18" charset="0"/>
                            <a:ea typeface="Cambria Math" panose="02040503050406030204" pitchFamily="18" charset="0"/>
                          </a:rPr>
                          <m:t>𝒙</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chemeClr val="accent3">
                                <a:lumMod val="75000"/>
                              </a:schemeClr>
                            </a:solidFill>
                            <a:latin typeface="Cambria Math" panose="02040503050406030204" pitchFamily="18" charset="0"/>
                          </a:rPr>
                          <m:t>/</m:t>
                        </m:r>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4000" b="1" i="1">
                                <a:solidFill>
                                  <a:schemeClr val="accent5">
                                    <a:lumMod val="75000"/>
                                  </a:schemeClr>
                                </a:solidFill>
                                <a:latin typeface="Cambria Math" panose="02040503050406030204" pitchFamily="18" charset="0"/>
                              </a:rPr>
                            </m:ctrlPr>
                          </m:sSubPr>
                          <m:e>
                            <m:r>
                              <a:rPr lang="en-US" sz="4000" b="1" i="1">
                                <a:solidFill>
                                  <a:schemeClr val="accent5">
                                    <a:lumMod val="75000"/>
                                  </a:schemeClr>
                                </a:solidFill>
                                <a:latin typeface="Cambria Math" panose="02040503050406030204" pitchFamily="18" charset="0"/>
                              </a:rPr>
                              <m:t>𝒙</m:t>
                            </m:r>
                          </m:e>
                          <m:sub>
                            <m:r>
                              <a:rPr lang="en-US" sz="4000" b="1" i="1">
                                <a:solidFill>
                                  <a:schemeClr val="accent5">
                                    <a:lumMod val="75000"/>
                                  </a:schemeClr>
                                </a:solidFill>
                                <a:latin typeface="Cambria Math" panose="02040503050406030204" pitchFamily="18" charset="0"/>
                              </a:rPr>
                              <m:t> </m:t>
                            </m:r>
                          </m:sub>
                        </m:sSub>
                        <m:r>
                          <a:rPr lang="en-US" sz="4000" b="1" i="1" smtClean="0">
                            <a:solidFill>
                              <a:schemeClr val="accent3">
                                <a:lumMod val="75000"/>
                              </a:schemeClr>
                            </a:solidFill>
                            <a:latin typeface="Cambria Math" panose="02040503050406030204" pitchFamily="18" charset="0"/>
                          </a:rPr>
                          <m:t>)</m:t>
                        </m:r>
                      </m:oMath>
                    </a14:m>
                    <a:endParaRPr lang="en-US" sz="4000" b="1" dirty="0">
                      <a:solidFill>
                        <a:schemeClr val="accent3">
                          <a:lumMod val="75000"/>
                        </a:schemeClr>
                      </a:solidFill>
                    </a:endParaRPr>
                  </a:p>
                </p:txBody>
              </p:sp>
            </mc:Choice>
            <mc:Fallback xmlns="">
              <p:sp>
                <p:nvSpPr>
                  <p:cNvPr id="47" name="TextBox 46">
                    <a:extLst>
                      <a:ext uri="{FF2B5EF4-FFF2-40B4-BE49-F238E27FC236}">
                        <a16:creationId xmlns:a16="http://schemas.microsoft.com/office/drawing/2014/main" id="{C4A41AC7-69ED-6B48-9720-E5CD978FE23D}"/>
                      </a:ext>
                    </a:extLst>
                  </p:cNvPr>
                  <p:cNvSpPr txBox="1">
                    <a:spLocks noRot="1" noChangeAspect="1" noMove="1" noResize="1" noEditPoints="1" noAdjustHandles="1" noChangeArrowheads="1" noChangeShapeType="1" noTextEdit="1"/>
                  </p:cNvSpPr>
                  <p:nvPr/>
                </p:nvSpPr>
                <p:spPr>
                  <a:xfrm>
                    <a:off x="5961238" y="3006589"/>
                    <a:ext cx="5990936" cy="521569"/>
                  </a:xfrm>
                  <a:prstGeom prst="rect">
                    <a:avLst/>
                  </a:prstGeom>
                  <a:blipFill>
                    <a:blip r:embed="rId6"/>
                    <a:stretch>
                      <a:fillRect l="-2960" t="-28571" b="-73810"/>
                    </a:stretch>
                  </a:blipFill>
                </p:spPr>
                <p:txBody>
                  <a:bodyPr/>
                  <a:lstStyle/>
                  <a:p>
                    <a:r>
                      <a:rPr lang="en-US">
                        <a:noFill/>
                      </a:rPr>
                      <a:t> </a:t>
                    </a:r>
                  </a:p>
                </p:txBody>
              </p:sp>
            </mc:Fallback>
          </mc:AlternateContent>
        </p:grpSp>
        <p:sp>
          <p:nvSpPr>
            <p:cNvPr id="24" name="Down Arrow 23">
              <a:extLst>
                <a:ext uri="{FF2B5EF4-FFF2-40B4-BE49-F238E27FC236}">
                  <a16:creationId xmlns:a16="http://schemas.microsoft.com/office/drawing/2014/main" id="{BAF7602F-9D37-DE47-AEE7-A16E163E62B9}"/>
                </a:ext>
              </a:extLst>
            </p:cNvPr>
            <p:cNvSpPr/>
            <p:nvPr/>
          </p:nvSpPr>
          <p:spPr>
            <a:xfrm>
              <a:off x="8580741" y="2882177"/>
              <a:ext cx="321957" cy="419648"/>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11" name="Group 10">
            <a:extLst>
              <a:ext uri="{FF2B5EF4-FFF2-40B4-BE49-F238E27FC236}">
                <a16:creationId xmlns:a16="http://schemas.microsoft.com/office/drawing/2014/main" id="{24702CB8-DC7E-3343-B558-0ACA007C1B36}"/>
              </a:ext>
            </a:extLst>
          </p:cNvPr>
          <p:cNvGrpSpPr/>
          <p:nvPr/>
        </p:nvGrpSpPr>
        <p:grpSpPr>
          <a:xfrm>
            <a:off x="5964361" y="4314238"/>
            <a:ext cx="6059176" cy="1373730"/>
            <a:chOff x="5964361" y="4314238"/>
            <a:chExt cx="6059176" cy="1373730"/>
          </a:xfrm>
        </p:grpSpPr>
        <p:grpSp>
          <p:nvGrpSpPr>
            <p:cNvPr id="21" name="Group 20">
              <a:extLst>
                <a:ext uri="{FF2B5EF4-FFF2-40B4-BE49-F238E27FC236}">
                  <a16:creationId xmlns:a16="http://schemas.microsoft.com/office/drawing/2014/main" id="{F5FD032C-2F80-8743-9A2A-CBDB462983E8}"/>
                </a:ext>
              </a:extLst>
            </p:cNvPr>
            <p:cNvGrpSpPr/>
            <p:nvPr/>
          </p:nvGrpSpPr>
          <p:grpSpPr>
            <a:xfrm>
              <a:off x="5964361" y="4733886"/>
              <a:ext cx="6059176" cy="954082"/>
              <a:chOff x="5892998" y="2846954"/>
              <a:chExt cx="6059176" cy="954082"/>
            </a:xfrm>
          </p:grpSpPr>
          <p:sp>
            <p:nvSpPr>
              <p:cNvPr id="22" name="Rectangle 21">
                <a:extLst>
                  <a:ext uri="{FF2B5EF4-FFF2-40B4-BE49-F238E27FC236}">
                    <a16:creationId xmlns:a16="http://schemas.microsoft.com/office/drawing/2014/main" id="{7EF51CDE-2860-8F46-9793-1A1C9FF3F443}"/>
                  </a:ext>
                </a:extLst>
              </p:cNvPr>
              <p:cNvSpPr/>
              <p:nvPr/>
            </p:nvSpPr>
            <p:spPr>
              <a:xfrm>
                <a:off x="5892998" y="2846954"/>
                <a:ext cx="5931047" cy="954082"/>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323C919-1240-C643-96E5-DC054990CDF4}"/>
                      </a:ext>
                    </a:extLst>
                  </p:cNvPr>
                  <p:cNvSpPr txBox="1"/>
                  <p:nvPr/>
                </p:nvSpPr>
                <p:spPr>
                  <a:xfrm>
                    <a:off x="5961238" y="3006589"/>
                    <a:ext cx="5990936" cy="674736"/>
                  </a:xfrm>
                  <a:prstGeom prst="rect">
                    <a:avLst/>
                  </a:prstGeom>
                  <a:noFill/>
                </p:spPr>
                <p:txBody>
                  <a:bodyPr wrap="square" lIns="0" tIns="0" rIns="0" bIns="0" rtlCol="0">
                    <a:spAutoFit/>
                  </a:bodyPr>
                  <a:lstStyle/>
                  <a:p>
                    <a:r>
                      <a:rPr lang="en-US" sz="4000" b="1" dirty="0">
                        <a:solidFill>
                          <a:srgbClr val="7030A0"/>
                        </a:solidFill>
                        <a:ea typeface="Cambria Math" panose="02040503050406030204" pitchFamily="18" charset="0"/>
                      </a:rPr>
                      <a:t>         </a:t>
                    </a:r>
                    <a14:m>
                      <m:oMath xmlns:m="http://schemas.openxmlformats.org/officeDocument/2006/math">
                        <m:r>
                          <a:rPr lang="en-US" sz="4000" b="1" i="1" smtClean="0">
                            <a:solidFill>
                              <a:srgbClr val="7030A0"/>
                            </a:solidFill>
                            <a:latin typeface="Cambria Math" panose="02040503050406030204" pitchFamily="18" charset="0"/>
                            <a:ea typeface="Cambria Math" panose="02040503050406030204" pitchFamily="18" charset="0"/>
                          </a:rPr>
                          <m:t>𝑪</m:t>
                        </m:r>
                      </m:oMath>
                    </a14:m>
                    <a:r>
                      <a:rPr lang="en-US" sz="4000" b="1" dirty="0">
                        <a:solidFill>
                          <a:schemeClr val="accent3">
                            <a:lumMod val="75000"/>
                          </a:schemeClr>
                        </a:solidFill>
                      </a:rPr>
                      <a:t> =  </a:t>
                    </a:r>
                    <a14:m>
                      <m:oMath xmlns:m="http://schemas.openxmlformats.org/officeDocument/2006/math">
                        <m:sSub>
                          <m:sSubPr>
                            <m:ctrlPr>
                              <a:rPr lang="en-US" sz="4000" b="1" i="1" smtClean="0">
                                <a:solidFill>
                                  <a:schemeClr val="accent3">
                                    <a:lumMod val="75000"/>
                                  </a:schemeClr>
                                </a:solidFill>
                                <a:latin typeface="Cambria Math" panose="02040503050406030204" pitchFamily="18" charset="0"/>
                                <a:ea typeface="Cambria Math" panose="02040503050406030204" pitchFamily="18" charset="0"/>
                              </a:rPr>
                            </m:ctrlPr>
                          </m:sSubPr>
                          <m:e>
                            <m:r>
                              <a:rPr lang="en-US" sz="4000" b="1" i="1" smtClean="0">
                                <a:solidFill>
                                  <a:schemeClr val="accent3">
                                    <a:lumMod val="75000"/>
                                  </a:schemeClr>
                                </a:solidFill>
                                <a:latin typeface="Cambria Math" panose="02040503050406030204" pitchFamily="18" charset="0"/>
                                <a:ea typeface="Cambria Math" panose="02040503050406030204" pitchFamily="18" charset="0"/>
                              </a:rPr>
                              <m:t>𝔼</m:t>
                            </m:r>
                          </m:e>
                          <m:sub>
                            <m:r>
                              <a:rPr lang="en-US" sz="4000" b="1" i="1">
                                <a:solidFill>
                                  <a:schemeClr val="accent3">
                                    <a:lumMod val="75000"/>
                                  </a:schemeClr>
                                </a:solidFill>
                                <a:latin typeface="Cambria Math" panose="02040503050406030204" pitchFamily="18" charset="0"/>
                                <a:ea typeface="Cambria Math" panose="02040503050406030204" pitchFamily="18" charset="0"/>
                              </a:rPr>
                              <m:t>𝒑</m:t>
                            </m:r>
                            <m:r>
                              <a:rPr lang="en-US" sz="4000" b="1" i="1">
                                <a:solidFill>
                                  <a:schemeClr val="accent3">
                                    <a:lumMod val="75000"/>
                                  </a:schemeClr>
                                </a:solidFill>
                                <a:latin typeface="Cambria Math" panose="02040503050406030204" pitchFamily="18" charset="0"/>
                              </a:rPr>
                              <m:t>(</m:t>
                            </m:r>
                            <m:r>
                              <a:rPr lang="en-US" sz="4000" b="1" i="1">
                                <a:solidFill>
                                  <a:srgbClr val="7030A0"/>
                                </a:solidFill>
                                <a:latin typeface="Cambria Math" panose="02040503050406030204" pitchFamily="18" charset="0"/>
                                <a:ea typeface="Cambria Math" panose="02040503050406030204" pitchFamily="18" charset="0"/>
                              </a:rPr>
                              <m:t>𝒄</m:t>
                            </m:r>
                            <m:r>
                              <a:rPr lang="en-US" sz="4000" b="1" i="1">
                                <a:solidFill>
                                  <a:srgbClr val="7030A0"/>
                                </a:solidFill>
                                <a:latin typeface="Cambria Math" panose="02040503050406030204" pitchFamily="18" charset="0"/>
                                <a:ea typeface="Cambria Math" panose="02040503050406030204" pitchFamily="18" charset="0"/>
                              </a:rPr>
                              <m:t>|</m:t>
                            </m:r>
                            <m:r>
                              <a:rPr lang="en-US" sz="4000" b="1" i="1">
                                <a:solidFill>
                                  <a:srgbClr val="7030A0"/>
                                </a:solidFill>
                                <a:latin typeface="Cambria Math" panose="02040503050406030204" pitchFamily="18" charset="0"/>
                                <a:ea typeface="Cambria Math" panose="02040503050406030204" pitchFamily="18" charset="0"/>
                              </a:rPr>
                              <m:t>𝒙</m:t>
                            </m:r>
                            <m:r>
                              <a:rPr lang="en-US" sz="4000" b="1" i="1">
                                <a:solidFill>
                                  <a:schemeClr val="accent3">
                                    <a:lumMod val="75000"/>
                                  </a:schemeClr>
                                </a:solidFill>
                                <a:latin typeface="Cambria Math" panose="02040503050406030204" pitchFamily="18" charset="0"/>
                              </a:rPr>
                              <m:t>)</m:t>
                            </m:r>
                          </m:sub>
                        </m:sSub>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r>
                          <a:rPr lang="en-US" sz="4000" b="1" i="1" smtClean="0">
                            <a:solidFill>
                              <a:srgbClr val="7030A0"/>
                            </a:solidFill>
                            <a:latin typeface="Cambria Math" panose="02040503050406030204" pitchFamily="18" charset="0"/>
                            <a:ea typeface="Cambria Math" panose="02040503050406030204" pitchFamily="18" charset="0"/>
                          </a:rPr>
                          <m:t>𝒄</m:t>
                        </m:r>
                        <m:r>
                          <a:rPr lang="en-US" sz="4000" b="1" i="1" smtClean="0">
                            <a:solidFill>
                              <a:schemeClr val="accent3">
                                <a:lumMod val="75000"/>
                              </a:schemeClr>
                            </a:solidFill>
                            <a:latin typeface="Cambria Math" panose="02040503050406030204" pitchFamily="18" charset="0"/>
                            <a:ea typeface="Cambria Math" panose="02040503050406030204" pitchFamily="18" charset="0"/>
                          </a:rPr>
                          <m:t>]</m:t>
                        </m:r>
                      </m:oMath>
                    </a14:m>
                    <a:endParaRPr lang="en-US" sz="4000" b="1" dirty="0">
                      <a:solidFill>
                        <a:schemeClr val="accent3">
                          <a:lumMod val="75000"/>
                        </a:schemeClr>
                      </a:solidFill>
                    </a:endParaRPr>
                  </a:p>
                </p:txBody>
              </p:sp>
            </mc:Choice>
            <mc:Fallback xmlns="">
              <p:sp>
                <p:nvSpPr>
                  <p:cNvPr id="23" name="TextBox 22">
                    <a:extLst>
                      <a:ext uri="{FF2B5EF4-FFF2-40B4-BE49-F238E27FC236}">
                        <a16:creationId xmlns:a16="http://schemas.microsoft.com/office/drawing/2014/main" id="{6323C919-1240-C643-96E5-DC054990CDF4}"/>
                      </a:ext>
                    </a:extLst>
                  </p:cNvPr>
                  <p:cNvSpPr txBox="1">
                    <a:spLocks noRot="1" noChangeAspect="1" noMove="1" noResize="1" noEditPoints="1" noAdjustHandles="1" noChangeArrowheads="1" noChangeShapeType="1" noTextEdit="1"/>
                  </p:cNvSpPr>
                  <p:nvPr/>
                </p:nvSpPr>
                <p:spPr>
                  <a:xfrm>
                    <a:off x="5961238" y="3006589"/>
                    <a:ext cx="5990936" cy="674736"/>
                  </a:xfrm>
                  <a:prstGeom prst="rect">
                    <a:avLst/>
                  </a:prstGeom>
                  <a:blipFill>
                    <a:blip r:embed="rId7"/>
                    <a:stretch>
                      <a:fillRect t="-22222" b="-35185"/>
                    </a:stretch>
                  </a:blipFill>
                </p:spPr>
                <p:txBody>
                  <a:bodyPr/>
                  <a:lstStyle/>
                  <a:p>
                    <a:r>
                      <a:rPr lang="en-US">
                        <a:noFill/>
                      </a:rPr>
                      <a:t> </a:t>
                    </a:r>
                  </a:p>
                </p:txBody>
              </p:sp>
            </mc:Fallback>
          </mc:AlternateContent>
        </p:grpSp>
        <p:sp>
          <p:nvSpPr>
            <p:cNvPr id="25" name="Down Arrow 24">
              <a:extLst>
                <a:ext uri="{FF2B5EF4-FFF2-40B4-BE49-F238E27FC236}">
                  <a16:creationId xmlns:a16="http://schemas.microsoft.com/office/drawing/2014/main" id="{D06440ED-760F-C647-9CE6-7286A6BE7B1A}"/>
                </a:ext>
              </a:extLst>
            </p:cNvPr>
            <p:cNvSpPr/>
            <p:nvPr/>
          </p:nvSpPr>
          <p:spPr>
            <a:xfrm>
              <a:off x="8580741" y="4314238"/>
              <a:ext cx="321957" cy="390883"/>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custDataLst>
      <p:tags r:id="rId1"/>
    </p:custDataLst>
    <p:extLst>
      <p:ext uri="{BB962C8B-B14F-4D97-AF65-F5344CB8AC3E}">
        <p14:creationId xmlns:p14="http://schemas.microsoft.com/office/powerpoint/2010/main" val="252594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668326" cy="508000"/>
          </a:xfrm>
        </p:spPr>
        <p:txBody>
          <a:bodyPr/>
          <a:lstStyle/>
          <a:p>
            <a:r>
              <a:rPr lang="en-US" b="1" dirty="0">
                <a:latin typeface="IBM Plex Sans" charset="0"/>
                <a:ea typeface="IBM Plex Sans" charset="0"/>
                <a:cs typeface="IBM Plex Sans" charset="0"/>
              </a:rPr>
              <a:t>Clustering</a:t>
            </a:r>
            <a:endParaRPr lang="en-US" sz="2000"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65</a:t>
            </a:fld>
            <a:endParaRPr lang="en-US"/>
          </a:p>
        </p:txBody>
      </p:sp>
      <p:sp>
        <p:nvSpPr>
          <p:cNvPr id="8" name="Title 2">
            <a:extLst>
              <a:ext uri="{FF2B5EF4-FFF2-40B4-BE49-F238E27FC236}">
                <a16:creationId xmlns:a16="http://schemas.microsoft.com/office/drawing/2014/main" id="{EF1DA884-57E5-5744-BF5F-E070DF6530F3}"/>
              </a:ext>
            </a:extLst>
          </p:cNvPr>
          <p:cNvSpPr txBox="1">
            <a:spLocks/>
          </p:cNvSpPr>
          <p:nvPr/>
        </p:nvSpPr>
        <p:spPr>
          <a:xfrm>
            <a:off x="377765" y="1085377"/>
            <a:ext cx="4690093" cy="5874760"/>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rgbClr val="2B2B2B"/>
                </a:solidFill>
                <a:latin typeface="+mj-lt"/>
                <a:ea typeface="Arial" charset="0"/>
                <a:cs typeface="Arial" charset="0"/>
              </a:defRPr>
            </a:lvl1pPr>
          </a:lstStyle>
          <a:p>
            <a:pPr marL="285750" indent="-285750">
              <a:buFont typeface="Arial" panose="020B0604020202020204" pitchFamily="34" charset="0"/>
              <a:buChar char="•"/>
            </a:pPr>
            <a:r>
              <a:rPr lang="en-US" sz="1800" b="1" dirty="0">
                <a:solidFill>
                  <a:schemeClr val="accent2">
                    <a:lumMod val="75000"/>
                  </a:schemeClr>
                </a:solidFill>
              </a:rPr>
              <a:t>Clustering is similar to classification, with a caveat, we don’t know the number of clusters in advance.</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r>
              <a:rPr lang="en-US" sz="1800" b="1" dirty="0">
                <a:solidFill>
                  <a:schemeClr val="accent2">
                    <a:lumMod val="75000"/>
                  </a:schemeClr>
                </a:solidFill>
              </a:rPr>
              <a:t>So we can use the same techniques as classification but we will try different number of cluster to find the optimum number of clusters.</a:t>
            </a:r>
          </a:p>
          <a:p>
            <a:pPr marL="285750" indent="-285750">
              <a:buFont typeface="Arial" panose="020B0604020202020204" pitchFamily="34" charset="0"/>
              <a:buChar char="•"/>
            </a:pPr>
            <a:endParaRPr lang="en-US" sz="1800" b="1" dirty="0">
              <a:solidFill>
                <a:schemeClr val="accent2">
                  <a:lumMod val="75000"/>
                </a:schemeClr>
              </a:solidFill>
            </a:endParaRPr>
          </a:p>
          <a:p>
            <a:pPr marL="285750" indent="-285750">
              <a:buFont typeface="Arial" panose="020B0604020202020204" pitchFamily="34" charset="0"/>
              <a:buChar char="•"/>
            </a:pPr>
            <a:endParaRPr lang="en-US" sz="2400" b="1" dirty="0">
              <a:solidFill>
                <a:schemeClr val="accent2">
                  <a:lumMod val="75000"/>
                </a:schemeClr>
              </a:solidFill>
            </a:endParaRPr>
          </a:p>
        </p:txBody>
      </p:sp>
      <p:grpSp>
        <p:nvGrpSpPr>
          <p:cNvPr id="7" name="Group 6">
            <a:extLst>
              <a:ext uri="{FF2B5EF4-FFF2-40B4-BE49-F238E27FC236}">
                <a16:creationId xmlns:a16="http://schemas.microsoft.com/office/drawing/2014/main" id="{5763A9E1-472A-D04D-A46D-289D7BD48129}"/>
              </a:ext>
            </a:extLst>
          </p:cNvPr>
          <p:cNvGrpSpPr/>
          <p:nvPr/>
        </p:nvGrpSpPr>
        <p:grpSpPr>
          <a:xfrm>
            <a:off x="5659419" y="866905"/>
            <a:ext cx="6532581" cy="5568402"/>
            <a:chOff x="5659419" y="866905"/>
            <a:chExt cx="6532581" cy="5568402"/>
          </a:xfrm>
        </p:grpSpPr>
        <p:sp>
          <p:nvSpPr>
            <p:cNvPr id="13" name="Rounded Rectangle 12">
              <a:extLst>
                <a:ext uri="{FF2B5EF4-FFF2-40B4-BE49-F238E27FC236}">
                  <a16:creationId xmlns:a16="http://schemas.microsoft.com/office/drawing/2014/main" id="{55C64261-051A-354A-B570-D72CEB8E8512}"/>
                </a:ext>
              </a:extLst>
            </p:cNvPr>
            <p:cNvSpPr/>
            <p:nvPr/>
          </p:nvSpPr>
          <p:spPr>
            <a:xfrm>
              <a:off x="5659419" y="866905"/>
              <a:ext cx="6532581" cy="5568402"/>
            </a:xfrm>
            <a:prstGeom prst="roundRect">
              <a:avLst/>
            </a:prstGeom>
            <a:ln w="38100">
              <a:solidFill>
                <a:srgbClr val="C0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76DFAB63-363D-E94E-904F-1430EF2CD707}"/>
                </a:ext>
              </a:extLst>
            </p:cNvPr>
            <p:cNvSpPr/>
            <p:nvPr/>
          </p:nvSpPr>
          <p:spPr>
            <a:xfrm>
              <a:off x="6032601" y="1100025"/>
              <a:ext cx="3788884" cy="461664"/>
            </a:xfrm>
            <a:prstGeom prst="rect">
              <a:avLst/>
            </a:prstGeom>
            <a:solidFill>
              <a:srgbClr val="FFFF00"/>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Clustering</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17" name="Rectangle 16">
            <a:extLst>
              <a:ext uri="{FF2B5EF4-FFF2-40B4-BE49-F238E27FC236}">
                <a16:creationId xmlns:a16="http://schemas.microsoft.com/office/drawing/2014/main" id="{DF1C82E2-8F71-B646-B41A-14E09CB89521}"/>
              </a:ext>
            </a:extLst>
          </p:cNvPr>
          <p:cNvSpPr/>
          <p:nvPr/>
        </p:nvSpPr>
        <p:spPr>
          <a:xfrm>
            <a:off x="8373977" y="2411721"/>
            <a:ext cx="3192345" cy="3105661"/>
          </a:xfrm>
          <a:prstGeom prst="rect">
            <a:avLst/>
          </a:prstGeom>
          <a:solidFill>
            <a:schemeClr val="accent3">
              <a:lumMod val="20000"/>
              <a:lumOff val="80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504927-F14B-444B-AB65-06A617BA9333}"/>
                  </a:ext>
                </a:extLst>
              </p:cNvPr>
              <p:cNvSpPr txBox="1"/>
              <p:nvPr/>
            </p:nvSpPr>
            <p:spPr>
              <a:xfrm>
                <a:off x="8471165" y="3673422"/>
                <a:ext cx="2997967" cy="923331"/>
              </a:xfrm>
              <a:prstGeom prst="rect">
                <a:avLst/>
              </a:prstGeom>
              <a:noFill/>
              <a:ln>
                <a:solidFill>
                  <a:srgbClr val="C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lumMod val="50000"/>
                            </a:schemeClr>
                          </a:solidFill>
                          <a:latin typeface="Cambria Math" panose="02040503050406030204" pitchFamily="18" charset="0"/>
                          <a:ea typeface="Cambria Math" panose="02040503050406030204" pitchFamily="18" charset="0"/>
                        </a:rPr>
                        <m:t>𝑭𝒊𝒏𝒅</m:t>
                      </m:r>
                      <m:r>
                        <a:rPr lang="en-US" sz="2000" b="1" i="1" smtClean="0">
                          <a:solidFill>
                            <a:schemeClr val="accent3">
                              <a:lumMod val="50000"/>
                            </a:schemeClr>
                          </a:solidFill>
                          <a:latin typeface="Cambria Math" panose="02040503050406030204" pitchFamily="18" charset="0"/>
                          <a:ea typeface="Cambria Math" panose="02040503050406030204" pitchFamily="18" charset="0"/>
                        </a:rPr>
                        <m:t> </m:t>
                      </m:r>
                      <m:r>
                        <a:rPr lang="en-US" sz="2000" b="1" i="1" smtClean="0">
                          <a:solidFill>
                            <a:schemeClr val="accent3">
                              <a:lumMod val="50000"/>
                            </a:schemeClr>
                          </a:solidFill>
                          <a:latin typeface="Cambria Math" panose="02040503050406030204" pitchFamily="18" charset="0"/>
                          <a:ea typeface="Cambria Math" panose="02040503050406030204" pitchFamily="18" charset="0"/>
                        </a:rPr>
                        <m:t>𝑶𝒑𝒕𝒊𝒎𝒖𝒎</m:t>
                      </m:r>
                      <m:r>
                        <a:rPr lang="en-US" sz="2000" b="1" i="1" smtClean="0">
                          <a:solidFill>
                            <a:schemeClr val="accent3">
                              <a:lumMod val="50000"/>
                            </a:schemeClr>
                          </a:solidFill>
                          <a:latin typeface="Cambria Math" panose="02040503050406030204" pitchFamily="18" charset="0"/>
                          <a:ea typeface="Cambria Math" panose="02040503050406030204" pitchFamily="18" charset="0"/>
                        </a:rPr>
                        <m:t> </m:t>
                      </m:r>
                      <m:r>
                        <a:rPr lang="en-US" sz="2000" b="1" i="1" smtClean="0">
                          <a:solidFill>
                            <a:schemeClr val="accent3">
                              <a:lumMod val="50000"/>
                            </a:schemeClr>
                          </a:solidFill>
                          <a:latin typeface="Cambria Math" panose="02040503050406030204" pitchFamily="18" charset="0"/>
                          <a:ea typeface="Cambria Math" panose="02040503050406030204" pitchFamily="18" charset="0"/>
                        </a:rPr>
                        <m:t>𝑪𝒍𝒖𝒔𝒕𝒆𝒓</m:t>
                      </m:r>
                      <m:r>
                        <a:rPr lang="en-US" sz="2000" b="1" i="1" smtClean="0">
                          <a:solidFill>
                            <a:schemeClr val="accent3">
                              <a:lumMod val="50000"/>
                            </a:schemeClr>
                          </a:solidFill>
                          <a:latin typeface="Cambria Math" panose="02040503050406030204" pitchFamily="18" charset="0"/>
                          <a:ea typeface="Cambria Math" panose="02040503050406030204" pitchFamily="18" charset="0"/>
                        </a:rPr>
                        <m:t> </m:t>
                      </m:r>
                    </m:oMath>
                  </m:oMathPara>
                </a14:m>
                <a:endParaRPr lang="en-US" sz="2000" b="1" i="1" dirty="0">
                  <a:solidFill>
                    <a:schemeClr val="accent3">
                      <a:lumMod val="5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accent3">
                              <a:lumMod val="50000"/>
                            </a:schemeClr>
                          </a:solidFill>
                          <a:latin typeface="Cambria Math" panose="02040503050406030204" pitchFamily="18" charset="0"/>
                          <a:ea typeface="Cambria Math" panose="02040503050406030204" pitchFamily="18" charset="0"/>
                        </a:rPr>
                        <m:t>𝒖𝒔𝒊𝒏𝒈</m:t>
                      </m:r>
                      <m:r>
                        <a:rPr lang="en-US" sz="2000" b="1" i="1" smtClean="0">
                          <a:solidFill>
                            <a:schemeClr val="accent3">
                              <a:lumMod val="50000"/>
                            </a:schemeClr>
                          </a:solidFill>
                          <a:latin typeface="Cambria Math" panose="02040503050406030204" pitchFamily="18" charset="0"/>
                          <a:ea typeface="Cambria Math" panose="02040503050406030204" pitchFamily="18" charset="0"/>
                        </a:rPr>
                        <m:t> </m:t>
                      </m:r>
                      <m:r>
                        <a:rPr lang="en-US" sz="2000" b="1" i="1" smtClean="0">
                          <a:solidFill>
                            <a:schemeClr val="accent3">
                              <a:lumMod val="50000"/>
                            </a:schemeClr>
                          </a:solidFill>
                          <a:latin typeface="Cambria Math" panose="02040503050406030204" pitchFamily="18" charset="0"/>
                          <a:ea typeface="Cambria Math" panose="02040503050406030204" pitchFamily="18" charset="0"/>
                        </a:rPr>
                        <m:t>𝒄𝒍𝒂𝒔𝒔𝒊𝒇𝒊𝒄𝒂𝒕𝒊𝒐𝒏</m:t>
                      </m:r>
                    </m:oMath>
                  </m:oMathPara>
                </a14:m>
                <a:endParaRPr lang="en-US" sz="2000" b="1" i="1" dirty="0">
                  <a:solidFill>
                    <a:schemeClr val="accent3">
                      <a:lumMod val="5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1" i="1" smtClean="0">
                          <a:solidFill>
                            <a:schemeClr val="accent3">
                              <a:lumMod val="50000"/>
                            </a:schemeClr>
                          </a:solidFill>
                          <a:latin typeface="Cambria Math" panose="02040503050406030204" pitchFamily="18" charset="0"/>
                          <a:ea typeface="Cambria Math" panose="02040503050406030204" pitchFamily="18" charset="0"/>
                        </a:rPr>
                        <m:t> </m:t>
                      </m:r>
                      <m:r>
                        <a:rPr lang="en-US" sz="2000" b="1" i="1" smtClean="0">
                          <a:solidFill>
                            <a:schemeClr val="accent3">
                              <a:lumMod val="50000"/>
                            </a:schemeClr>
                          </a:solidFill>
                          <a:latin typeface="Cambria Math" panose="02040503050406030204" pitchFamily="18" charset="0"/>
                          <a:ea typeface="Cambria Math" panose="02040503050406030204" pitchFamily="18" charset="0"/>
                        </a:rPr>
                        <m:t>𝒕𝒆𝒄𝒉𝒏𝒊𝒒𝒖𝒆𝒔</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3D504927-F14B-444B-AB65-06A617BA9333}"/>
                  </a:ext>
                </a:extLst>
              </p:cNvPr>
              <p:cNvSpPr txBox="1">
                <a:spLocks noRot="1" noChangeAspect="1" noMove="1" noResize="1" noEditPoints="1" noAdjustHandles="1" noChangeArrowheads="1" noChangeShapeType="1" noTextEdit="1"/>
              </p:cNvSpPr>
              <p:nvPr/>
            </p:nvSpPr>
            <p:spPr>
              <a:xfrm>
                <a:off x="8471165" y="3673422"/>
                <a:ext cx="2997967" cy="923331"/>
              </a:xfrm>
              <a:prstGeom prst="rect">
                <a:avLst/>
              </a:prstGeom>
              <a:blipFill>
                <a:blip r:embed="rId4"/>
                <a:stretch>
                  <a:fillRect l="-420" t="-1333" r="-1261" b="-10667"/>
                </a:stretch>
              </a:blipFill>
              <a:ln>
                <a:solidFill>
                  <a:srgbClr val="C0000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6AEE6A5D-65AA-A447-AAC1-330D7615ECEA}"/>
              </a:ext>
            </a:extLst>
          </p:cNvPr>
          <p:cNvSpPr txBox="1"/>
          <p:nvPr/>
        </p:nvSpPr>
        <p:spPr>
          <a:xfrm>
            <a:off x="6526306" y="2275713"/>
            <a:ext cx="184731" cy="369332"/>
          </a:xfrm>
          <a:prstGeom prst="rect">
            <a:avLst/>
          </a:prstGeom>
          <a:noFill/>
        </p:spPr>
        <p:txBody>
          <a:bodyPr wrap="none" rtlCol="0">
            <a:spAutoFit/>
          </a:bodyPr>
          <a:lstStyle/>
          <a:p>
            <a:endParaRPr lang="en-US" dirty="0"/>
          </a:p>
        </p:txBody>
      </p:sp>
      <p:grpSp>
        <p:nvGrpSpPr>
          <p:cNvPr id="10" name="Group 9">
            <a:extLst>
              <a:ext uri="{FF2B5EF4-FFF2-40B4-BE49-F238E27FC236}">
                <a16:creationId xmlns:a16="http://schemas.microsoft.com/office/drawing/2014/main" id="{251C758D-1730-0245-9A39-DDBC28A81E04}"/>
              </a:ext>
            </a:extLst>
          </p:cNvPr>
          <p:cNvGrpSpPr/>
          <p:nvPr/>
        </p:nvGrpSpPr>
        <p:grpSpPr>
          <a:xfrm>
            <a:off x="6065808" y="2433450"/>
            <a:ext cx="1784623" cy="3083931"/>
            <a:chOff x="6065808" y="2433450"/>
            <a:chExt cx="1784623" cy="3083931"/>
          </a:xfrm>
        </p:grpSpPr>
        <p:sp>
          <p:nvSpPr>
            <p:cNvPr id="27" name="Rectangle 26">
              <a:extLst>
                <a:ext uri="{FF2B5EF4-FFF2-40B4-BE49-F238E27FC236}">
                  <a16:creationId xmlns:a16="http://schemas.microsoft.com/office/drawing/2014/main" id="{3A978936-F6E9-C04F-983A-14135F855412}"/>
                </a:ext>
              </a:extLst>
            </p:cNvPr>
            <p:cNvSpPr/>
            <p:nvPr/>
          </p:nvSpPr>
          <p:spPr>
            <a:xfrm>
              <a:off x="6065808" y="2433450"/>
              <a:ext cx="1784623" cy="3083931"/>
            </a:xfrm>
            <a:prstGeom prst="rect">
              <a:avLst/>
            </a:prstGeom>
            <a:solidFill>
              <a:schemeClr val="accent5">
                <a:lumMod val="20000"/>
                <a:lumOff val="80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7A08D0-CD28-0D43-8D36-AB4458D66485}"/>
                    </a:ext>
                  </a:extLst>
                </p:cNvPr>
                <p:cNvSpPr txBox="1"/>
                <p:nvPr/>
              </p:nvSpPr>
              <p:spPr>
                <a:xfrm>
                  <a:off x="6261241" y="3106738"/>
                  <a:ext cx="1321110" cy="15388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6">
                                <a:lumMod val="50000"/>
                              </a:schemeClr>
                            </a:solidFill>
                            <a:latin typeface="Cambria Math" panose="02040503050406030204" pitchFamily="18" charset="0"/>
                            <a:ea typeface="Cambria Math" panose="02040503050406030204" pitchFamily="18" charset="0"/>
                          </a:rPr>
                          <m:t>𝑳𝒐𝒐𝒑</m:t>
                        </m:r>
                        <m:r>
                          <a:rPr lang="en-US" sz="2000" b="1" i="1" smtClean="0">
                            <a:solidFill>
                              <a:srgbClr val="00B050"/>
                            </a:solidFill>
                            <a:latin typeface="Cambria Math" panose="02040503050406030204" pitchFamily="18" charset="0"/>
                            <a:ea typeface="Cambria Math" panose="02040503050406030204" pitchFamily="18" charset="0"/>
                          </a:rPr>
                          <m:t>:</m:t>
                        </m:r>
                      </m:oMath>
                    </m:oMathPara>
                  </a14:m>
                  <a:endParaRPr lang="en-US" sz="2000" b="1" dirty="0">
                    <a:solidFill>
                      <a:srgbClr val="00B050"/>
                    </a:solidFill>
                    <a:ea typeface="Cambria Math" panose="02040503050406030204" pitchFamily="18" charset="0"/>
                  </a:endParaRPr>
                </a:p>
                <a:p>
                  <a:r>
                    <a:rPr lang="en-US" sz="2000" b="1" dirty="0">
                      <a:solidFill>
                        <a:srgbClr val="7030A0"/>
                      </a:solidFill>
                    </a:rPr>
                    <a:t>Various value of number of clusters</a:t>
                  </a:r>
                </a:p>
              </p:txBody>
            </p:sp>
          </mc:Choice>
          <mc:Fallback xmlns="">
            <p:sp>
              <p:nvSpPr>
                <p:cNvPr id="28" name="TextBox 27">
                  <a:extLst>
                    <a:ext uri="{FF2B5EF4-FFF2-40B4-BE49-F238E27FC236}">
                      <a16:creationId xmlns:a16="http://schemas.microsoft.com/office/drawing/2014/main" id="{CD7A08D0-CD28-0D43-8D36-AB4458D66485}"/>
                    </a:ext>
                  </a:extLst>
                </p:cNvPr>
                <p:cNvSpPr txBox="1">
                  <a:spLocks noRot="1" noChangeAspect="1" noMove="1" noResize="1" noEditPoints="1" noAdjustHandles="1" noChangeArrowheads="1" noChangeShapeType="1" noTextEdit="1"/>
                </p:cNvSpPr>
                <p:nvPr/>
              </p:nvSpPr>
              <p:spPr>
                <a:xfrm>
                  <a:off x="6261241" y="3106738"/>
                  <a:ext cx="1321110" cy="1538883"/>
                </a:xfrm>
                <a:prstGeom prst="rect">
                  <a:avLst/>
                </a:prstGeom>
                <a:blipFill>
                  <a:blip r:embed="rId5"/>
                  <a:stretch>
                    <a:fillRect l="-11429" r="-8571" b="-8197"/>
                  </a:stretch>
                </a:blipFill>
              </p:spPr>
              <p:txBody>
                <a:bodyPr/>
                <a:lstStyle/>
                <a:p>
                  <a:r>
                    <a:rPr lang="en-US">
                      <a:noFill/>
                    </a:rPr>
                    <a:t> </a:t>
                  </a:r>
                </a:p>
              </p:txBody>
            </p:sp>
          </mc:Fallback>
        </mc:AlternateContent>
      </p:grpSp>
      <p:sp>
        <p:nvSpPr>
          <p:cNvPr id="2" name="Curved Down Arrow 1">
            <a:extLst>
              <a:ext uri="{FF2B5EF4-FFF2-40B4-BE49-F238E27FC236}">
                <a16:creationId xmlns:a16="http://schemas.microsoft.com/office/drawing/2014/main" id="{6A203FD1-9E1A-744C-AED9-32FF4F7F9DA4}"/>
              </a:ext>
            </a:extLst>
          </p:cNvPr>
          <p:cNvSpPr/>
          <p:nvPr/>
        </p:nvSpPr>
        <p:spPr>
          <a:xfrm>
            <a:off x="7302598" y="1627855"/>
            <a:ext cx="3019726" cy="783866"/>
          </a:xfrm>
          <a:prstGeom prst="curvedDownArrow">
            <a:avLst/>
          </a:prstGeom>
          <a:solidFill>
            <a:srgbClr val="AB852D"/>
          </a:solidFill>
          <a:ln>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9" name="Curved Down Arrow 28">
            <a:extLst>
              <a:ext uri="{FF2B5EF4-FFF2-40B4-BE49-F238E27FC236}">
                <a16:creationId xmlns:a16="http://schemas.microsoft.com/office/drawing/2014/main" id="{AFE57EBE-56F7-374F-8BBF-FECBF1BB69BB}"/>
              </a:ext>
            </a:extLst>
          </p:cNvPr>
          <p:cNvSpPr/>
          <p:nvPr/>
        </p:nvSpPr>
        <p:spPr>
          <a:xfrm flipH="1" flipV="1">
            <a:off x="7368987" y="5517382"/>
            <a:ext cx="3194088" cy="783866"/>
          </a:xfrm>
          <a:prstGeom prst="curvedDownArrow">
            <a:avLst/>
          </a:prstGeom>
          <a:solidFill>
            <a:srgbClr val="AB852D"/>
          </a:solidFill>
          <a:ln>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4115B1-91DB-A541-A048-34E992FCFE12}"/>
                  </a:ext>
                </a:extLst>
              </p:cNvPr>
              <p:cNvSpPr txBox="1"/>
              <p:nvPr/>
            </p:nvSpPr>
            <p:spPr>
              <a:xfrm>
                <a:off x="9133483" y="2827174"/>
                <a:ext cx="1535420" cy="631391"/>
              </a:xfrm>
              <a:prstGeom prst="rect">
                <a:avLst/>
              </a:prstGeom>
              <a:solidFill>
                <a:srgbClr val="C00000"/>
              </a:solidFill>
            </p:spPr>
            <p:txBody>
              <a:bodyPr wrap="none" rtlCol="0">
                <a:spAutoFit/>
              </a:bodyPr>
              <a:lstStyle/>
              <a:p>
                <a:r>
                  <a:rPr lang="en-US" sz="3200" b="1" dirty="0">
                    <a:solidFill>
                      <a:srgbClr val="FFFF00"/>
                    </a:solidFill>
                  </a:rPr>
                  <a:t>In: # </a:t>
                </a:r>
                <a14:m>
                  <m:oMath xmlns:m="http://schemas.openxmlformats.org/officeDocument/2006/math">
                    <m:sSub>
                      <m:sSubPr>
                        <m:ctrlPr>
                          <a:rPr lang="en-US" sz="3200" b="1" i="1">
                            <a:solidFill>
                              <a:srgbClr val="FFFF00"/>
                            </a:solidFill>
                            <a:latin typeface="Cambria Math" panose="02040503050406030204" pitchFamily="18" charset="0"/>
                          </a:rPr>
                        </m:ctrlPr>
                      </m:sSubPr>
                      <m:e>
                        <m:r>
                          <a:rPr lang="en-US" sz="3200" b="1" i="1">
                            <a:solidFill>
                              <a:srgbClr val="FFFF00"/>
                            </a:solidFill>
                            <a:latin typeface="Cambria Math" panose="02040503050406030204" pitchFamily="18" charset="0"/>
                          </a:rPr>
                          <m:t>𝒄</m:t>
                        </m:r>
                      </m:e>
                      <m:sub>
                        <m:r>
                          <a:rPr lang="en-US" sz="3200" b="1" i="1">
                            <a:solidFill>
                              <a:srgbClr val="FFFF00"/>
                            </a:solidFill>
                            <a:latin typeface="Cambria Math" panose="02040503050406030204" pitchFamily="18" charset="0"/>
                          </a:rPr>
                          <m:t>𝒋</m:t>
                        </m:r>
                      </m:sub>
                    </m:sSub>
                  </m:oMath>
                </a14:m>
                <a:endParaRPr lang="en-US" sz="3200" b="1" dirty="0">
                  <a:solidFill>
                    <a:srgbClr val="FFFF00"/>
                  </a:solidFill>
                </a:endParaRPr>
              </a:p>
            </p:txBody>
          </p:sp>
        </mc:Choice>
        <mc:Fallback xmlns="">
          <p:sp>
            <p:nvSpPr>
              <p:cNvPr id="6" name="TextBox 5">
                <a:extLst>
                  <a:ext uri="{FF2B5EF4-FFF2-40B4-BE49-F238E27FC236}">
                    <a16:creationId xmlns:a16="http://schemas.microsoft.com/office/drawing/2014/main" id="{924115B1-91DB-A541-A048-34E992FCFE12}"/>
                  </a:ext>
                </a:extLst>
              </p:cNvPr>
              <p:cNvSpPr txBox="1">
                <a:spLocks noRot="1" noChangeAspect="1" noMove="1" noResize="1" noEditPoints="1" noAdjustHandles="1" noChangeArrowheads="1" noChangeShapeType="1" noTextEdit="1"/>
              </p:cNvSpPr>
              <p:nvPr/>
            </p:nvSpPr>
            <p:spPr>
              <a:xfrm>
                <a:off x="9133483" y="2827174"/>
                <a:ext cx="1535420" cy="631391"/>
              </a:xfrm>
              <a:prstGeom prst="rect">
                <a:avLst/>
              </a:prstGeom>
              <a:blipFill>
                <a:blip r:embed="rId6"/>
                <a:stretch>
                  <a:fillRect l="-9016" t="-12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F99E11E-8E1D-BD44-B3CA-B8DCE52211EA}"/>
                  </a:ext>
                </a:extLst>
              </p:cNvPr>
              <p:cNvSpPr txBox="1"/>
              <p:nvPr/>
            </p:nvSpPr>
            <p:spPr>
              <a:xfrm>
                <a:off x="8867194" y="4791791"/>
                <a:ext cx="2472600" cy="631391"/>
              </a:xfrm>
              <a:prstGeom prst="rect">
                <a:avLst/>
              </a:prstGeom>
              <a:solidFill>
                <a:srgbClr val="C00000"/>
              </a:solidFill>
            </p:spPr>
            <p:txBody>
              <a:bodyPr wrap="none" rtlCol="0">
                <a:spAutoFit/>
              </a:bodyPr>
              <a:lstStyle/>
              <a:p>
                <a:r>
                  <a:rPr lang="en-US" sz="3200" b="1" dirty="0">
                    <a:solidFill>
                      <a:srgbClr val="FFFF00"/>
                    </a:solidFill>
                  </a:rPr>
                  <a:t>Out:</a:t>
                </a:r>
                <a14:m>
                  <m:oMath xmlns:m="http://schemas.openxmlformats.org/officeDocument/2006/math">
                    <m:r>
                      <a:rPr lang="en-US" sz="3200" b="1" i="1" smtClean="0">
                        <a:solidFill>
                          <a:srgbClr val="FFFF00"/>
                        </a:solidFill>
                        <a:latin typeface="Cambria Math" panose="02040503050406030204" pitchFamily="18" charset="0"/>
                      </a:rPr>
                      <m:t>𝑷</m:t>
                    </m:r>
                    <m:r>
                      <a:rPr lang="en-US" sz="3200" b="1" i="1" smtClean="0">
                        <a:solidFill>
                          <a:srgbClr val="FFFF00"/>
                        </a:solidFill>
                        <a:latin typeface="Cambria Math" panose="02040503050406030204" pitchFamily="18" charset="0"/>
                      </a:rPr>
                      <m:t>(</m:t>
                    </m:r>
                    <m:sSub>
                      <m:sSubPr>
                        <m:ctrlPr>
                          <a:rPr lang="en-US" sz="3200" b="1" i="1" smtClean="0">
                            <a:solidFill>
                              <a:srgbClr val="FFFF00"/>
                            </a:solidFill>
                            <a:latin typeface="Cambria Math" panose="02040503050406030204" pitchFamily="18" charset="0"/>
                          </a:rPr>
                        </m:ctrlPr>
                      </m:sSubPr>
                      <m:e>
                        <m:r>
                          <a:rPr lang="en-US" sz="3200" b="1" i="1" smtClean="0">
                            <a:solidFill>
                              <a:srgbClr val="FFFF00"/>
                            </a:solidFill>
                            <a:latin typeface="Cambria Math" panose="02040503050406030204" pitchFamily="18" charset="0"/>
                          </a:rPr>
                          <m:t>𝒄</m:t>
                        </m:r>
                      </m:e>
                      <m:sub>
                        <m:r>
                          <a:rPr lang="en-US" sz="3200" b="1" i="1" smtClean="0">
                            <a:solidFill>
                              <a:srgbClr val="FFFF00"/>
                            </a:solidFill>
                            <a:latin typeface="Cambria Math" panose="02040503050406030204" pitchFamily="18" charset="0"/>
                          </a:rPr>
                          <m:t>𝒋</m:t>
                        </m:r>
                      </m:sub>
                    </m:sSub>
                    <m:r>
                      <a:rPr lang="en-US" sz="3200" b="1" i="1" smtClean="0">
                        <a:solidFill>
                          <a:srgbClr val="FFFF00"/>
                        </a:solidFill>
                        <a:latin typeface="Cambria Math" panose="02040503050406030204" pitchFamily="18" charset="0"/>
                      </a:rPr>
                      <m:t>|</m:t>
                    </m:r>
                    <m:sSub>
                      <m:sSubPr>
                        <m:ctrlPr>
                          <a:rPr lang="en-US" sz="3200" b="1" i="1" smtClean="0">
                            <a:solidFill>
                              <a:srgbClr val="FFFF00"/>
                            </a:solidFill>
                            <a:latin typeface="Cambria Math" panose="02040503050406030204" pitchFamily="18" charset="0"/>
                          </a:rPr>
                        </m:ctrlPr>
                      </m:sSubPr>
                      <m:e>
                        <m:r>
                          <a:rPr lang="en-US" sz="3200" b="1" i="1" smtClean="0">
                            <a:solidFill>
                              <a:srgbClr val="FFFF00"/>
                            </a:solidFill>
                            <a:latin typeface="Cambria Math" panose="02040503050406030204" pitchFamily="18" charset="0"/>
                          </a:rPr>
                          <m:t>𝒙</m:t>
                        </m:r>
                      </m:e>
                      <m:sub>
                        <m:r>
                          <a:rPr lang="en-US" sz="3200" b="1" i="1" smtClean="0">
                            <a:solidFill>
                              <a:srgbClr val="FFFF00"/>
                            </a:solidFill>
                            <a:latin typeface="Cambria Math" panose="02040503050406030204" pitchFamily="18" charset="0"/>
                          </a:rPr>
                          <m:t>𝒊</m:t>
                        </m:r>
                      </m:sub>
                    </m:sSub>
                    <m:r>
                      <a:rPr lang="en-US" sz="3200" b="1" i="1" smtClean="0">
                        <a:solidFill>
                          <a:srgbClr val="FFFF00"/>
                        </a:solidFill>
                        <a:latin typeface="Cambria Math" panose="02040503050406030204" pitchFamily="18" charset="0"/>
                      </a:rPr>
                      <m:t>)</m:t>
                    </m:r>
                  </m:oMath>
                </a14:m>
                <a:endParaRPr lang="en-US" sz="3200" b="1" dirty="0">
                  <a:solidFill>
                    <a:srgbClr val="FFFF00"/>
                  </a:solidFill>
                </a:endParaRPr>
              </a:p>
            </p:txBody>
          </p:sp>
        </mc:Choice>
        <mc:Fallback xmlns="">
          <p:sp>
            <p:nvSpPr>
              <p:cNvPr id="30" name="TextBox 29">
                <a:extLst>
                  <a:ext uri="{FF2B5EF4-FFF2-40B4-BE49-F238E27FC236}">
                    <a16:creationId xmlns:a16="http://schemas.microsoft.com/office/drawing/2014/main" id="{6F99E11E-8E1D-BD44-B3CA-B8DCE52211EA}"/>
                  </a:ext>
                </a:extLst>
              </p:cNvPr>
              <p:cNvSpPr txBox="1">
                <a:spLocks noRot="1" noChangeAspect="1" noMove="1" noResize="1" noEditPoints="1" noAdjustHandles="1" noChangeArrowheads="1" noChangeShapeType="1" noTextEdit="1"/>
              </p:cNvSpPr>
              <p:nvPr/>
            </p:nvSpPr>
            <p:spPr>
              <a:xfrm>
                <a:off x="8867194" y="4791791"/>
                <a:ext cx="2472600" cy="631391"/>
              </a:xfrm>
              <a:prstGeom prst="rect">
                <a:avLst/>
              </a:prstGeom>
              <a:blipFill>
                <a:blip r:embed="rId7"/>
                <a:stretch>
                  <a:fillRect l="-5612" t="-9804" r="-3061" b="-21569"/>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217E634A-5D45-D141-B4A9-7F4B1A372FD1}"/>
              </a:ext>
            </a:extLst>
          </p:cNvPr>
          <p:cNvSpPr/>
          <p:nvPr/>
        </p:nvSpPr>
        <p:spPr>
          <a:xfrm>
            <a:off x="8403116" y="2433451"/>
            <a:ext cx="3148038" cy="461664"/>
          </a:xfrm>
          <a:prstGeom prst="rect">
            <a:avLst/>
          </a:prstGeom>
          <a:solidFill>
            <a:schemeClr val="accent3">
              <a:lumMod val="60000"/>
              <a:lumOff val="40000"/>
            </a:schemeClr>
          </a:solidFill>
        </p:spPr>
        <p:txBody>
          <a:bodyPr wrap="square" lIns="91440" tIns="45720" rIns="91440" bIns="45720">
            <a:spAutoFit/>
          </a:bodyPr>
          <a:lstStyle/>
          <a:p>
            <a:pPr algn="ctr"/>
            <a:r>
              <a:rPr lang="en-US" sz="2400" b="1" dirty="0">
                <a:ln w="0"/>
                <a:solidFill>
                  <a:schemeClr val="accent6">
                    <a:lumMod val="50000"/>
                  </a:schemeClr>
                </a:solidFill>
                <a:effectLst>
                  <a:outerShdw blurRad="38100" dist="19050" dir="2700000" algn="tl" rotWithShape="0">
                    <a:schemeClr val="dk1">
                      <a:alpha val="40000"/>
                    </a:schemeClr>
                  </a:outerShdw>
                </a:effectLst>
              </a:rPr>
              <a:t>Classification</a:t>
            </a:r>
            <a:endParaRPr lang="en-US" sz="2400" b="1" cap="none" spc="0" dirty="0">
              <a:ln w="0"/>
              <a:solidFill>
                <a:schemeClr val="accent6">
                  <a:lumMod val="50000"/>
                </a:schemeClr>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18761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linds(horizontal)">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linds(horizontal)">
                                      <p:cBhvr>
                                        <p:cTn id="30" dur="500"/>
                                        <p:tgtEl>
                                          <p:spTgt spid="1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 grpId="0" animBg="1"/>
      <p:bldP spid="29" grpId="0" animBg="1"/>
      <p:bldP spid="6" grpId="0" animBg="1"/>
      <p:bldP spid="30" grpId="0" animBg="1"/>
      <p:bldP spid="3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076" y="220473"/>
            <a:ext cx="11599123" cy="1279144"/>
          </a:xfrm>
        </p:spPr>
        <p:txBody>
          <a:bodyPr/>
          <a:lstStyle/>
          <a:p>
            <a:r>
              <a:rPr lang="en-US" b="1" dirty="0"/>
              <a:t>Summary</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66</a:t>
            </a:fld>
            <a:endParaRPr lang="en-US"/>
          </a:p>
        </p:txBody>
      </p:sp>
      <p:sp>
        <p:nvSpPr>
          <p:cNvPr id="4" name="Text Placeholder 3"/>
          <p:cNvSpPr>
            <a:spLocks noGrp="1"/>
          </p:cNvSpPr>
          <p:nvPr>
            <p:ph type="body" sz="quarter" idx="12"/>
          </p:nvPr>
        </p:nvSpPr>
        <p:spPr>
          <a:xfrm>
            <a:off x="304800" y="1499617"/>
            <a:ext cx="11582400" cy="4781127"/>
          </a:xfrm>
        </p:spPr>
        <p:txBody>
          <a:bodyPr/>
          <a:lstStyle/>
          <a:p>
            <a:pPr marL="342900" indent="-342900">
              <a:buFont typeface="Arial"/>
              <a:buChar char="•"/>
            </a:pPr>
            <a:r>
              <a:rPr lang="en-US" sz="2000" b="1" dirty="0">
                <a:solidFill>
                  <a:schemeClr val="accent3"/>
                </a:solidFill>
              </a:rPr>
              <a:t>TBD</a:t>
            </a:r>
          </a:p>
          <a:p>
            <a:pPr marL="342900" indent="-342900">
              <a:buFont typeface="Arial"/>
              <a:buChar char="•"/>
            </a:pPr>
            <a:endParaRPr lang="en-US" sz="2000" dirty="0"/>
          </a:p>
          <a:p>
            <a:pPr marL="342900" indent="-342900">
              <a:buFont typeface="Arial"/>
              <a:buChar char="•"/>
            </a:pPr>
            <a:endParaRPr lang="en-US" sz="2000" b="1" dirty="0"/>
          </a:p>
        </p:txBody>
      </p:sp>
    </p:spTree>
    <p:extLst>
      <p:ext uri="{BB962C8B-B14F-4D97-AF65-F5344CB8AC3E}">
        <p14:creationId xmlns:p14="http://schemas.microsoft.com/office/powerpoint/2010/main" val="415223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quarter" idx="17"/>
          </p:nvPr>
        </p:nvPicPr>
        <p:blipFill rotWithShape="1">
          <a:blip r:embed="rId3" cstate="screen">
            <a:extLst>
              <a:ext uri="{28A0092B-C50C-407E-A947-70E740481C1C}">
                <a14:useLocalDpi xmlns:a14="http://schemas.microsoft.com/office/drawing/2010/main"/>
              </a:ext>
            </a:extLst>
          </a:blip>
          <a:srcRect/>
          <a:stretch/>
        </p:blipFill>
        <p:spPr>
          <a:xfrm>
            <a:off x="6093210" y="3428999"/>
            <a:ext cx="6098790" cy="3429001"/>
          </a:xfrm>
        </p:spPr>
      </p:pic>
      <p:sp>
        <p:nvSpPr>
          <p:cNvPr id="3" name="Slide Number Placeholder 2"/>
          <p:cNvSpPr>
            <a:spLocks noGrp="1"/>
          </p:cNvSpPr>
          <p:nvPr>
            <p:ph type="sldNum" sz="quarter" idx="10"/>
          </p:nvPr>
        </p:nvSpPr>
        <p:spPr/>
        <p:txBody>
          <a:bodyPr/>
          <a:lstStyle/>
          <a:p>
            <a:fld id="{3FD999D4-B456-9943-89B7-30D56181CE18}" type="slidenum">
              <a:rPr lang="en-US" smtClean="0"/>
              <a:pPr/>
              <a:t>67</a:t>
            </a:fld>
            <a:endParaRPr lang="en-US"/>
          </a:p>
        </p:txBody>
      </p:sp>
      <p:sp>
        <p:nvSpPr>
          <p:cNvPr id="4" name="Text Placeholder 3"/>
          <p:cNvSpPr>
            <a:spLocks noGrp="1"/>
          </p:cNvSpPr>
          <p:nvPr>
            <p:ph type="body" sz="quarter" idx="13"/>
          </p:nvPr>
        </p:nvSpPr>
        <p:spPr/>
        <p:txBody>
          <a:bodyPr/>
          <a:lstStyle/>
          <a:p>
            <a:r>
              <a:rPr lang="en-US" b="1" dirty="0"/>
              <a:t>Thank you</a:t>
            </a:r>
          </a:p>
        </p:txBody>
      </p:sp>
      <p:sp>
        <p:nvSpPr>
          <p:cNvPr id="5" name="Text Placeholder 4"/>
          <p:cNvSpPr>
            <a:spLocks noGrp="1"/>
          </p:cNvSpPr>
          <p:nvPr>
            <p:ph type="body" sz="quarter" idx="14"/>
          </p:nvPr>
        </p:nvSpPr>
        <p:spPr>
          <a:xfrm>
            <a:off x="774069" y="1490880"/>
            <a:ext cx="5572850" cy="4651641"/>
          </a:xfrm>
        </p:spPr>
        <p:txBody>
          <a:bodyPr/>
          <a:lstStyle/>
          <a:p>
            <a:pPr>
              <a:lnSpc>
                <a:spcPct val="150000"/>
              </a:lnSpc>
            </a:pPr>
            <a:r>
              <a:rPr lang="en-US" dirty="0">
                <a:solidFill>
                  <a:schemeClr val="bg1"/>
                </a:solidFill>
                <a:latin typeface="IBM Plex Sans" charset="0"/>
                <a:ea typeface="IBM Plex Sans" charset="0"/>
                <a:cs typeface="IBM Plex Sans" charset="0"/>
                <a:hlinkClick r:id="rId4"/>
              </a:rPr>
              <a:t>https://www.ibm.com/cloud/watson-studio</a:t>
            </a:r>
            <a:endParaRPr lang="en-US" dirty="0">
              <a:solidFill>
                <a:schemeClr val="bg1"/>
              </a:solidFill>
              <a:latin typeface="IBM Plex Sans" charset="0"/>
              <a:ea typeface="IBM Plex Sans" charset="0"/>
              <a:cs typeface="IBM Plex Sans" charset="0"/>
            </a:endParaRPr>
          </a:p>
          <a:p>
            <a:pPr>
              <a:lnSpc>
                <a:spcPct val="150000"/>
              </a:lnSpc>
            </a:pPr>
            <a:r>
              <a:rPr lang="en-US" dirty="0">
                <a:solidFill>
                  <a:schemeClr val="bg1"/>
                </a:solidFill>
                <a:latin typeface="IBM Plex Sans" charset="0"/>
                <a:ea typeface="IBM Plex Sans" charset="0"/>
                <a:cs typeface="IBM Plex Sans" charset="0"/>
                <a:hlinkClick r:id="rId5"/>
              </a:rPr>
              <a:t>https://twitter.com//ibmdeveloper</a:t>
            </a:r>
            <a:endParaRPr lang="en-US" dirty="0">
              <a:solidFill>
                <a:schemeClr val="bg1"/>
              </a:solidFill>
              <a:latin typeface="IBM Plex Sans" charset="0"/>
              <a:ea typeface="IBM Plex Sans" charset="0"/>
              <a:cs typeface="IBM Plex Sans" charset="0"/>
            </a:endParaRPr>
          </a:p>
          <a:p>
            <a:pPr>
              <a:lnSpc>
                <a:spcPct val="150000"/>
              </a:lnSpc>
            </a:pPr>
            <a:r>
              <a:rPr lang="en-US" dirty="0">
                <a:solidFill>
                  <a:schemeClr val="bg1"/>
                </a:solidFill>
                <a:latin typeface="IBM Plex Sans" charset="0"/>
                <a:ea typeface="IBM Plex Sans" charset="0"/>
                <a:cs typeface="IBM Plex Sans" charset="0"/>
                <a:hlinkClick r:id="rId6"/>
              </a:rPr>
              <a:t>https://github.com/IBM</a:t>
            </a:r>
            <a:endParaRPr lang="en-US" dirty="0">
              <a:solidFill>
                <a:schemeClr val="bg1"/>
              </a:solidFill>
              <a:latin typeface="IBM Plex Sans" charset="0"/>
              <a:ea typeface="IBM Plex Sans" charset="0"/>
              <a:cs typeface="IBM Plex Sans" charset="0"/>
            </a:endParaRPr>
          </a:p>
          <a:p>
            <a:pPr>
              <a:lnSpc>
                <a:spcPct val="150000"/>
              </a:lnSpc>
            </a:pPr>
            <a:r>
              <a:rPr lang="en-US" dirty="0">
                <a:solidFill>
                  <a:schemeClr val="bg1"/>
                </a:solidFill>
                <a:latin typeface="IBM Plex Sans" charset="0"/>
                <a:ea typeface="IBM Plex Sans" charset="0"/>
                <a:cs typeface="IBM Plex Sans" charset="0"/>
                <a:hlinkClick r:id="rId7"/>
              </a:rPr>
              <a:t>https://developer.ibm.com</a:t>
            </a:r>
            <a:endParaRPr lang="en-US" dirty="0">
              <a:solidFill>
                <a:schemeClr val="bg1"/>
              </a:solidFill>
              <a:latin typeface="IBM Plex Sans" charset="0"/>
              <a:ea typeface="IBM Plex Sans" charset="0"/>
              <a:cs typeface="IBM Plex Sans" charset="0"/>
            </a:endParaRPr>
          </a:p>
          <a:p>
            <a:pPr>
              <a:lnSpc>
                <a:spcPct val="150000"/>
              </a:lnSpc>
            </a:pPr>
            <a:endParaRPr lang="en-US" dirty="0">
              <a:solidFill>
                <a:schemeClr val="bg1"/>
              </a:solidFill>
              <a:latin typeface="IBM Plex Sans" charset="0"/>
              <a:ea typeface="IBM Plex Sans" charset="0"/>
              <a:cs typeface="IBM Plex Sans" charset="0"/>
            </a:endParaRPr>
          </a:p>
          <a:p>
            <a:endParaRPr lang="en-US" dirty="0"/>
          </a:p>
        </p:txBody>
      </p:sp>
      <p:sp>
        <p:nvSpPr>
          <p:cNvPr id="6" name="Content Placeholder 5"/>
          <p:cNvSpPr>
            <a:spLocks noGrp="1"/>
          </p:cNvSpPr>
          <p:nvPr>
            <p:ph sz="quarter" idx="15"/>
          </p:nvPr>
        </p:nvSpPr>
        <p:spPr/>
        <p:txBody>
          <a:bodyPr/>
          <a:lstStyle/>
          <a:p>
            <a:endParaRPr lang="en-US" dirty="0"/>
          </a:p>
        </p:txBody>
      </p:sp>
      <p:pic>
        <p:nvPicPr>
          <p:cNvPr id="14" name="Content Placeholder 13"/>
          <p:cNvPicPr>
            <a:picLocks noGrp="1" noChangeAspect="1"/>
          </p:cNvPicPr>
          <p:nvPr>
            <p:ph sz="quarter" idx="16"/>
          </p:nvPr>
        </p:nvPicPr>
        <p:blipFill rotWithShape="1">
          <a:blip r:embed="rId8" cstate="screen">
            <a:extLst>
              <a:ext uri="{28A0092B-C50C-407E-A947-70E740481C1C}">
                <a14:useLocalDpi xmlns:a14="http://schemas.microsoft.com/office/drawing/2010/main"/>
              </a:ext>
            </a:extLst>
          </a:blip>
          <a:srcRect/>
          <a:stretch/>
        </p:blipFill>
        <p:spPr>
          <a:xfrm>
            <a:off x="6096000" y="0"/>
            <a:ext cx="3047999" cy="3429000"/>
          </a:xfrm>
        </p:spPr>
      </p:pic>
      <p:pic>
        <p:nvPicPr>
          <p:cNvPr id="10" name="Picture 23" descr="Picture 2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6068" y="1703321"/>
            <a:ext cx="328615" cy="139895"/>
          </a:xfrm>
          <a:prstGeom prst="rect">
            <a:avLst/>
          </a:prstGeom>
          <a:noFill/>
          <a:ln w="12700">
            <a:miter lim="400000"/>
          </a:ln>
        </p:spPr>
      </p:pic>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0358" y="2306199"/>
            <a:ext cx="314325" cy="314325"/>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13933" y="2990081"/>
            <a:ext cx="297043" cy="297043"/>
          </a:xfrm>
          <a:prstGeom prst="rect">
            <a:avLst/>
          </a:prstGeom>
        </p:spPr>
      </p:pic>
      <p:pic>
        <p:nvPicPr>
          <p:cNvPr id="16" name="Picture 2" descr="IBM Developer">
            <a:extLst>
              <a:ext uri="{FF2B5EF4-FFF2-40B4-BE49-F238E27FC236}">
                <a16:creationId xmlns:a16="http://schemas.microsoft.com/office/drawing/2014/main" id="{F57196FC-689D-9445-8803-B99E0C4008A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314253" y="3656681"/>
            <a:ext cx="320040" cy="320040"/>
          </a:xfrm>
          <a:prstGeom prst="ellipse">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69787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FD999D4-B456-9943-89B7-30D56181CE18}" type="slidenum">
              <a:rPr lang="en-US" smtClean="0"/>
              <a:t>68</a:t>
            </a:fld>
            <a:endParaRPr lang="en-US"/>
          </a:p>
        </p:txBody>
      </p:sp>
    </p:spTree>
    <p:custDataLst>
      <p:tags r:id="rId1"/>
    </p:custDataLst>
    <p:extLst>
      <p:ext uri="{BB962C8B-B14F-4D97-AF65-F5344CB8AC3E}">
        <p14:creationId xmlns:p14="http://schemas.microsoft.com/office/powerpoint/2010/main" val="190407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241625"/>
            <a:ext cx="10082948" cy="508000"/>
          </a:xfrm>
        </p:spPr>
        <p:txBody>
          <a:bodyPr/>
          <a:lstStyle/>
          <a:p>
            <a:r>
              <a:rPr lang="en-US" b="1" dirty="0">
                <a:latin typeface="IBM Plex Sans" charset="0"/>
                <a:ea typeface="IBM Plex Sans" charset="0"/>
                <a:cs typeface="IBM Plex Sans" charset="0"/>
              </a:rPr>
              <a:t>Joint, Marginal and Conditional Probability</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7</a:t>
            </a:fld>
            <a:endParaRPr lang="en-US"/>
          </a:p>
        </p:txBody>
      </p:sp>
      <p:grpSp>
        <p:nvGrpSpPr>
          <p:cNvPr id="77" name="Group 76"/>
          <p:cNvGrpSpPr/>
          <p:nvPr/>
        </p:nvGrpSpPr>
        <p:grpSpPr>
          <a:xfrm>
            <a:off x="1026394" y="1840683"/>
            <a:ext cx="5162986" cy="1603069"/>
            <a:chOff x="846279" y="1133584"/>
            <a:chExt cx="5162986" cy="1603069"/>
          </a:xfrm>
        </p:grpSpPr>
        <p:sp>
          <p:nvSpPr>
            <p:cNvPr id="78" name="Rectangle 77"/>
            <p:cNvSpPr/>
            <p:nvPr/>
          </p:nvSpPr>
          <p:spPr>
            <a:xfrm>
              <a:off x="846279" y="1152275"/>
              <a:ext cx="5162986"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79" name="Straight Connector 78"/>
            <p:cNvCxnSpPr>
              <a:stCxn id="78" idx="1"/>
            </p:cNvCxnSpPr>
            <p:nvPr/>
          </p:nvCxnSpPr>
          <p:spPr>
            <a:xfrm>
              <a:off x="846279" y="1944464"/>
              <a:ext cx="516298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546201" y="1165369"/>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636510" y="114071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529132"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332454"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231102" y="113358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8" name="Picture 7" descr="ni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516" y="2829647"/>
            <a:ext cx="507342" cy="477499"/>
          </a:xfrm>
          <a:prstGeom prst="rect">
            <a:avLst/>
          </a:prstGeom>
        </p:spPr>
      </p:pic>
      <p:grpSp>
        <p:nvGrpSpPr>
          <p:cNvPr id="224" name="Group 223"/>
          <p:cNvGrpSpPr/>
          <p:nvPr/>
        </p:nvGrpSpPr>
        <p:grpSpPr>
          <a:xfrm>
            <a:off x="1016522" y="2655618"/>
            <a:ext cx="5777873" cy="821939"/>
            <a:chOff x="992668" y="2301732"/>
            <a:chExt cx="5777874" cy="821939"/>
          </a:xfrm>
        </p:grpSpPr>
        <p:pic>
          <p:nvPicPr>
            <p:cNvPr id="14" name="Picture 13" descr="rj.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956" y="2513748"/>
              <a:ext cx="413103" cy="400036"/>
            </a:xfrm>
            <a:prstGeom prst="rect">
              <a:avLst/>
            </a:prstGeom>
          </p:spPr>
        </p:pic>
        <p:sp>
          <p:nvSpPr>
            <p:cNvPr id="23" name="Right Arrow 22"/>
            <p:cNvSpPr/>
            <p:nvPr/>
          </p:nvSpPr>
          <p:spPr>
            <a:xfrm>
              <a:off x="992668" y="2301732"/>
              <a:ext cx="5777874" cy="821939"/>
            </a:xfrm>
            <a:prstGeom prst="rightArrow">
              <a:avLst/>
            </a:prstGeom>
            <a:gradFill flip="none" rotWithShape="1">
              <a:gsLst>
                <a:gs pos="99000">
                  <a:srgbClr val="008000">
                    <a:alpha val="16000"/>
                  </a:srgbClr>
                </a:gs>
                <a:gs pos="100000">
                  <a:srgbClr val="FFFFFF"/>
                </a:gs>
              </a:gsLst>
              <a:path path="circle">
                <a:fillToRect l="100000" t="100000"/>
              </a:path>
              <a:tileRect r="-100000" b="-100000"/>
            </a:gradFill>
            <a:ln w="38100" cmpd="sng">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7" name="Group 26"/>
          <p:cNvGrpSpPr/>
          <p:nvPr/>
        </p:nvGrpSpPr>
        <p:grpSpPr>
          <a:xfrm>
            <a:off x="1010145" y="1389805"/>
            <a:ext cx="5172858" cy="384614"/>
            <a:chOff x="1016522" y="1024253"/>
            <a:chExt cx="5172858" cy="384614"/>
          </a:xfrm>
        </p:grpSpPr>
        <p:pic>
          <p:nvPicPr>
            <p:cNvPr id="9" name="Picture 8" descr="x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1711" y="1072644"/>
              <a:ext cx="307438" cy="336223"/>
            </a:xfrm>
            <a:prstGeom prst="rect">
              <a:avLst/>
            </a:prstGeom>
          </p:spPr>
        </p:pic>
        <p:pic>
          <p:nvPicPr>
            <p:cNvPr id="11" name="Picture 10" descr="xran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810" y="1024253"/>
              <a:ext cx="2108570" cy="268861"/>
            </a:xfrm>
            <a:prstGeom prst="rect">
              <a:avLst/>
            </a:prstGeom>
          </p:spPr>
        </p:pic>
        <p:cxnSp>
          <p:nvCxnSpPr>
            <p:cNvPr id="131" name="Straight Arrow Connector 130"/>
            <p:cNvCxnSpPr/>
            <p:nvPr/>
          </p:nvCxnSpPr>
          <p:spPr>
            <a:xfrm>
              <a:off x="1016522" y="1408867"/>
              <a:ext cx="5139132" cy="0"/>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399861" y="1860630"/>
            <a:ext cx="1901816" cy="1923250"/>
            <a:chOff x="370780" y="1645372"/>
            <a:chExt cx="1901816" cy="1923250"/>
          </a:xfrm>
        </p:grpSpPr>
        <p:pic>
          <p:nvPicPr>
            <p:cNvPr id="10" name="Picture 9" descr="yj.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588" y="2149215"/>
              <a:ext cx="313044" cy="364533"/>
            </a:xfrm>
            <a:prstGeom prst="rect">
              <a:avLst/>
            </a:prstGeom>
          </p:spPr>
        </p:pic>
        <p:pic>
          <p:nvPicPr>
            <p:cNvPr id="12" name="Picture 11" descr="yrang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80" y="3310611"/>
              <a:ext cx="1901816" cy="258011"/>
            </a:xfrm>
            <a:prstGeom prst="rect">
              <a:avLst/>
            </a:prstGeom>
          </p:spPr>
        </p:pic>
        <p:cxnSp>
          <p:nvCxnSpPr>
            <p:cNvPr id="133" name="Straight Arrow Connector 132"/>
            <p:cNvCxnSpPr/>
            <p:nvPr/>
          </p:nvCxnSpPr>
          <p:spPr>
            <a:xfrm flipH="1">
              <a:off x="885834" y="1645372"/>
              <a:ext cx="1" cy="1446516"/>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26" name="Group 225"/>
          <p:cNvGrpSpPr/>
          <p:nvPr/>
        </p:nvGrpSpPr>
        <p:grpSpPr>
          <a:xfrm>
            <a:off x="3709248" y="1840683"/>
            <a:ext cx="803321" cy="2065619"/>
            <a:chOff x="8175281" y="2908317"/>
            <a:chExt cx="803321" cy="2065619"/>
          </a:xfrm>
        </p:grpSpPr>
        <p:pic>
          <p:nvPicPr>
            <p:cNvPr id="13" name="Picture 12" descr="c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9804" y="4550390"/>
              <a:ext cx="374275" cy="273947"/>
            </a:xfrm>
            <a:prstGeom prst="rect">
              <a:avLst/>
            </a:prstGeom>
          </p:spPr>
        </p:pic>
        <p:sp>
          <p:nvSpPr>
            <p:cNvPr id="145" name="Right Arrow 144"/>
            <p:cNvSpPr/>
            <p:nvPr/>
          </p:nvSpPr>
          <p:spPr>
            <a:xfrm rot="5400000">
              <a:off x="7544132" y="3539466"/>
              <a:ext cx="2065619" cy="803321"/>
            </a:xfrm>
            <a:prstGeom prst="rightArrow">
              <a:avLst/>
            </a:prstGeom>
            <a:gradFill flip="none" rotWithShape="1">
              <a:gsLst>
                <a:gs pos="99000">
                  <a:srgbClr val="0000FF">
                    <a:alpha val="20000"/>
                  </a:srgbClr>
                </a:gs>
                <a:gs pos="100000">
                  <a:srgbClr val="FFFFFF"/>
                </a:gs>
              </a:gsLst>
              <a:path path="circle">
                <a:fillToRect l="100000" t="100000"/>
              </a:path>
              <a:tileRect r="-100000" b="-100000"/>
            </a:gradFill>
            <a:ln w="38100" cmpd="sng">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34" name="Group 233"/>
          <p:cNvGrpSpPr/>
          <p:nvPr/>
        </p:nvGrpSpPr>
        <p:grpSpPr>
          <a:xfrm>
            <a:off x="751795" y="3452904"/>
            <a:ext cx="4164076" cy="2271538"/>
            <a:chOff x="751795" y="3452904"/>
            <a:chExt cx="4164076" cy="2271538"/>
          </a:xfrm>
        </p:grpSpPr>
        <p:grpSp>
          <p:nvGrpSpPr>
            <p:cNvPr id="217" name="Group 216"/>
            <p:cNvGrpSpPr/>
            <p:nvPr/>
          </p:nvGrpSpPr>
          <p:grpSpPr>
            <a:xfrm rot="5400000">
              <a:off x="2036709" y="3892505"/>
              <a:ext cx="1513450" cy="634248"/>
              <a:chOff x="6380550" y="1429482"/>
              <a:chExt cx="1793153" cy="634248"/>
            </a:xfrm>
          </p:grpSpPr>
          <p:cxnSp>
            <p:nvCxnSpPr>
              <p:cNvPr id="208" name="Straight Arrow Connector 207"/>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6" name="TextBox 215"/>
              <p:cNvSpPr txBox="1"/>
              <p:nvPr/>
            </p:nvSpPr>
            <p:spPr>
              <a:xfrm>
                <a:off x="6380550" y="1429482"/>
                <a:ext cx="1673410" cy="369332"/>
              </a:xfrm>
              <a:prstGeom prst="rect">
                <a:avLst/>
              </a:prstGeom>
              <a:noFill/>
            </p:spPr>
            <p:txBody>
              <a:bodyPr wrap="square" rtlCol="0">
                <a:spAutoFit/>
              </a:bodyPr>
              <a:lstStyle/>
              <a:p>
                <a:r>
                  <a:rPr lang="en-US" dirty="0"/>
                  <a:t>Joint P(</a:t>
                </a:r>
                <a:r>
                  <a:rPr lang="en-US" dirty="0" err="1"/>
                  <a:t>x,y</a:t>
                </a:r>
                <a:r>
                  <a:rPr lang="en-US" dirty="0"/>
                  <a:t>)</a:t>
                </a:r>
              </a:p>
            </p:txBody>
          </p:sp>
        </p:grpSp>
        <p:pic>
          <p:nvPicPr>
            <p:cNvPr id="228" name="Picture 227" descr="pjoint.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795" y="5069739"/>
              <a:ext cx="4164076" cy="654703"/>
            </a:xfrm>
            <a:prstGeom prst="rect">
              <a:avLst/>
            </a:prstGeom>
          </p:spPr>
        </p:pic>
      </p:grpSp>
      <p:grpSp>
        <p:nvGrpSpPr>
          <p:cNvPr id="232" name="Group 231"/>
          <p:cNvGrpSpPr/>
          <p:nvPr/>
        </p:nvGrpSpPr>
        <p:grpSpPr>
          <a:xfrm>
            <a:off x="6149277" y="1872468"/>
            <a:ext cx="5306249" cy="1445304"/>
            <a:chOff x="6149277" y="1872468"/>
            <a:chExt cx="5306249" cy="1445304"/>
          </a:xfrm>
        </p:grpSpPr>
        <p:grpSp>
          <p:nvGrpSpPr>
            <p:cNvPr id="218" name="Group 217"/>
            <p:cNvGrpSpPr/>
            <p:nvPr/>
          </p:nvGrpSpPr>
          <p:grpSpPr>
            <a:xfrm>
              <a:off x="6149277" y="1949303"/>
              <a:ext cx="2690730" cy="571905"/>
              <a:chOff x="6407310" y="1491825"/>
              <a:chExt cx="1928074" cy="571905"/>
            </a:xfrm>
          </p:grpSpPr>
          <p:cxnSp>
            <p:nvCxnSpPr>
              <p:cNvPr id="219" name="Straight Arrow Connector 218"/>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a:off x="6407310" y="1491825"/>
                <a:ext cx="1928074" cy="369332"/>
              </a:xfrm>
              <a:prstGeom prst="rect">
                <a:avLst/>
              </a:prstGeom>
              <a:noFill/>
            </p:spPr>
            <p:txBody>
              <a:bodyPr wrap="square" rtlCol="0">
                <a:spAutoFit/>
              </a:bodyPr>
              <a:lstStyle/>
              <a:p>
                <a:r>
                  <a:rPr lang="en-US" dirty="0"/>
                  <a:t>Marginal P(x) and P(y)</a:t>
                </a:r>
              </a:p>
            </p:txBody>
          </p:sp>
        </p:grpSp>
        <p:pic>
          <p:nvPicPr>
            <p:cNvPr id="229" name="Picture 228" descr="pmargi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14373" y="1872468"/>
              <a:ext cx="2841153" cy="1445304"/>
            </a:xfrm>
            <a:prstGeom prst="rect">
              <a:avLst/>
            </a:prstGeom>
          </p:spPr>
        </p:pic>
      </p:grpSp>
      <p:grpSp>
        <p:nvGrpSpPr>
          <p:cNvPr id="237" name="Group 236"/>
          <p:cNvGrpSpPr/>
          <p:nvPr/>
        </p:nvGrpSpPr>
        <p:grpSpPr>
          <a:xfrm>
            <a:off x="4046785" y="4348214"/>
            <a:ext cx="7068391" cy="1850434"/>
            <a:chOff x="4046785" y="4348214"/>
            <a:chExt cx="7068391" cy="1850434"/>
          </a:xfrm>
        </p:grpSpPr>
        <p:grpSp>
          <p:nvGrpSpPr>
            <p:cNvPr id="243" name="Group 242"/>
            <p:cNvGrpSpPr/>
            <p:nvPr/>
          </p:nvGrpSpPr>
          <p:grpSpPr>
            <a:xfrm rot="2220000">
              <a:off x="4046785" y="4348214"/>
              <a:ext cx="4113428" cy="405693"/>
              <a:chOff x="6454396" y="1658037"/>
              <a:chExt cx="1869840" cy="405693"/>
            </a:xfrm>
          </p:grpSpPr>
          <p:cxnSp>
            <p:nvCxnSpPr>
              <p:cNvPr id="244" name="Straight Arrow Connector 243"/>
              <p:cNvCxnSpPr/>
              <p:nvPr/>
            </p:nvCxnSpPr>
            <p:spPr>
              <a:xfrm>
                <a:off x="6454396" y="2063730"/>
                <a:ext cx="1719307" cy="0"/>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5" name="TextBox 244"/>
              <p:cNvSpPr txBox="1"/>
              <p:nvPr/>
            </p:nvSpPr>
            <p:spPr>
              <a:xfrm>
                <a:off x="6783469" y="1658037"/>
                <a:ext cx="1540767" cy="369332"/>
              </a:xfrm>
              <a:prstGeom prst="rect">
                <a:avLst/>
              </a:prstGeom>
              <a:noFill/>
            </p:spPr>
            <p:txBody>
              <a:bodyPr wrap="square" rtlCol="0">
                <a:spAutoFit/>
              </a:bodyPr>
              <a:lstStyle/>
              <a:p>
                <a:r>
                  <a:rPr lang="en-US" dirty="0"/>
                  <a:t>Conditional P(</a:t>
                </a:r>
                <a:r>
                  <a:rPr lang="en-US" dirty="0" err="1"/>
                  <a:t>y|x</a:t>
                </a:r>
                <a:r>
                  <a:rPr lang="en-US" dirty="0"/>
                  <a:t>=xi)</a:t>
                </a:r>
              </a:p>
            </p:txBody>
          </p:sp>
        </p:grpSp>
        <p:pic>
          <p:nvPicPr>
            <p:cNvPr id="230" name="Picture 229" descr="pcon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42871" y="5644917"/>
              <a:ext cx="3572305" cy="553731"/>
            </a:xfrm>
            <a:prstGeom prst="rect">
              <a:avLst/>
            </a:prstGeom>
          </p:spPr>
        </p:pic>
      </p:grpSp>
      <p:pic>
        <p:nvPicPr>
          <p:cNvPr id="231" name="Picture 230" descr="nijsu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835" y="851113"/>
            <a:ext cx="4283326" cy="541466"/>
          </a:xfrm>
          <a:prstGeom prst="rect">
            <a:avLst/>
          </a:prstGeom>
        </p:spPr>
      </p:pic>
    </p:spTree>
    <p:custDataLst>
      <p:tags r:id="rId1"/>
    </p:custDataLst>
    <p:extLst>
      <p:ext uri="{BB962C8B-B14F-4D97-AF65-F5344CB8AC3E}">
        <p14:creationId xmlns:p14="http://schemas.microsoft.com/office/powerpoint/2010/main" val="240120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blinds(horizontal)">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blinds(horizontal)">
                                      <p:cBhvr>
                                        <p:cTn id="27" dur="500"/>
                                        <p:tgtEl>
                                          <p:spTgt spid="22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blinds(horizontal)">
                                      <p:cBhvr>
                                        <p:cTn id="32" dur="500"/>
                                        <p:tgtEl>
                                          <p:spTgt spid="2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31"/>
                                        </p:tgtEl>
                                        <p:attrNameLst>
                                          <p:attrName>style.visibility</p:attrName>
                                        </p:attrNameLst>
                                      </p:cBhvr>
                                      <p:to>
                                        <p:strVal val="visible"/>
                                      </p:to>
                                    </p:set>
                                    <p:animEffect transition="in" filter="blinds(horizontal)">
                                      <p:cBhvr>
                                        <p:cTn id="37" dur="500"/>
                                        <p:tgtEl>
                                          <p:spTgt spid="2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32"/>
                                        </p:tgtEl>
                                        <p:attrNameLst>
                                          <p:attrName>style.visibility</p:attrName>
                                        </p:attrNameLst>
                                      </p:cBhvr>
                                      <p:to>
                                        <p:strVal val="visible"/>
                                      </p:to>
                                    </p:set>
                                    <p:animEffect transition="in" filter="blinds(horizontal)">
                                      <p:cBhvr>
                                        <p:cTn id="42" dur="500"/>
                                        <p:tgtEl>
                                          <p:spTgt spid="23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4"/>
                                        </p:tgtEl>
                                        <p:attrNameLst>
                                          <p:attrName>style.visibility</p:attrName>
                                        </p:attrNameLst>
                                      </p:cBhvr>
                                      <p:to>
                                        <p:strVal val="visible"/>
                                      </p:to>
                                    </p:set>
                                    <p:animEffect transition="in" filter="blinds(horizontal)">
                                      <p:cBhvr>
                                        <p:cTn id="47" dur="500"/>
                                        <p:tgtEl>
                                          <p:spTgt spid="23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37"/>
                                        </p:tgtEl>
                                        <p:attrNameLst>
                                          <p:attrName>style.visibility</p:attrName>
                                        </p:attrNameLst>
                                      </p:cBhvr>
                                      <p:to>
                                        <p:strVal val="visible"/>
                                      </p:to>
                                    </p:set>
                                    <p:animEffect transition="in" filter="blinds(horizontal)">
                                      <p:cBhvr>
                                        <p:cTn id="5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325256" y="170505"/>
            <a:ext cx="10082948" cy="508000"/>
          </a:xfrm>
        </p:spPr>
        <p:txBody>
          <a:bodyPr/>
          <a:lstStyle/>
          <a:p>
            <a:r>
              <a:rPr lang="en-US" b="1" dirty="0">
                <a:latin typeface="IBM Plex Sans" charset="0"/>
                <a:ea typeface="IBM Plex Sans" charset="0"/>
                <a:cs typeface="IBM Plex Sans" charset="0"/>
              </a:rPr>
              <a:t>Useful Rules: </a:t>
            </a:r>
            <a:r>
              <a:rPr lang="en-US" b="1" dirty="0">
                <a:solidFill>
                  <a:schemeClr val="accent5"/>
                </a:solidFill>
                <a:latin typeface="IBM Plex Sans" charset="0"/>
                <a:ea typeface="IBM Plex Sans" charset="0"/>
                <a:cs typeface="IBM Plex Sans" charset="0"/>
              </a:rPr>
              <a:t>Sum</a:t>
            </a:r>
            <a:r>
              <a:rPr lang="en-US" b="1" dirty="0">
                <a:latin typeface="IBM Plex Sans" charset="0"/>
                <a:ea typeface="IBM Plex Sans" charset="0"/>
                <a:cs typeface="IBM Plex Sans" charset="0"/>
              </a:rPr>
              <a:t> and </a:t>
            </a:r>
            <a:r>
              <a:rPr lang="en-US" b="1" dirty="0">
                <a:solidFill>
                  <a:srgbClr val="0000FF"/>
                </a:solidFill>
                <a:latin typeface="IBM Plex Sans" charset="0"/>
                <a:ea typeface="IBM Plex Sans" charset="0"/>
                <a:cs typeface="IBM Plex Sans" charset="0"/>
              </a:rPr>
              <a:t>Product</a:t>
            </a:r>
            <a:endParaRPr lang="en-US" b="1" dirty="0">
              <a:solidFill>
                <a:srgbClr val="0000FF"/>
              </a:solidFill>
            </a:endParaRPr>
          </a:p>
        </p:txBody>
      </p:sp>
      <p:sp>
        <p:nvSpPr>
          <p:cNvPr id="4" name="Slide Number Placeholder 3"/>
          <p:cNvSpPr>
            <a:spLocks noGrp="1"/>
          </p:cNvSpPr>
          <p:nvPr>
            <p:ph type="sldNum" sz="quarter" idx="10"/>
          </p:nvPr>
        </p:nvSpPr>
        <p:spPr/>
        <p:txBody>
          <a:bodyPr/>
          <a:lstStyle/>
          <a:p>
            <a:fld id="{3FD999D4-B456-9943-89B7-30D56181CE18}" type="slidenum">
              <a:rPr lang="en-US" smtClean="0"/>
              <a:t>8</a:t>
            </a:fld>
            <a:endParaRPr lang="en-US"/>
          </a:p>
        </p:txBody>
      </p:sp>
      <p:grpSp>
        <p:nvGrpSpPr>
          <p:cNvPr id="3" name="Group 2"/>
          <p:cNvGrpSpPr/>
          <p:nvPr/>
        </p:nvGrpSpPr>
        <p:grpSpPr>
          <a:xfrm>
            <a:off x="3556438" y="611171"/>
            <a:ext cx="4681802" cy="1480925"/>
            <a:chOff x="399861" y="851113"/>
            <a:chExt cx="6394534" cy="3055189"/>
          </a:xfrm>
        </p:grpSpPr>
        <p:grpSp>
          <p:nvGrpSpPr>
            <p:cNvPr id="2" name="Group 1"/>
            <p:cNvGrpSpPr/>
            <p:nvPr/>
          </p:nvGrpSpPr>
          <p:grpSpPr>
            <a:xfrm>
              <a:off x="399861" y="1389805"/>
              <a:ext cx="6394534" cy="2516497"/>
              <a:chOff x="399861" y="1389805"/>
              <a:chExt cx="6394534" cy="2516497"/>
            </a:xfrm>
          </p:grpSpPr>
          <p:grpSp>
            <p:nvGrpSpPr>
              <p:cNvPr id="77" name="Group 76"/>
              <p:cNvGrpSpPr/>
              <p:nvPr/>
            </p:nvGrpSpPr>
            <p:grpSpPr>
              <a:xfrm>
                <a:off x="1026394" y="1840683"/>
                <a:ext cx="5162986" cy="1603069"/>
                <a:chOff x="846279" y="1133584"/>
                <a:chExt cx="5162986" cy="1603069"/>
              </a:xfrm>
            </p:grpSpPr>
            <p:sp>
              <p:nvSpPr>
                <p:cNvPr id="78" name="Rectangle 77"/>
                <p:cNvSpPr/>
                <p:nvPr/>
              </p:nvSpPr>
              <p:spPr>
                <a:xfrm>
                  <a:off x="846279" y="1152275"/>
                  <a:ext cx="5162986"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79" name="Straight Connector 78"/>
                <p:cNvCxnSpPr>
                  <a:stCxn id="78" idx="1"/>
                </p:cNvCxnSpPr>
                <p:nvPr/>
              </p:nvCxnSpPr>
              <p:spPr>
                <a:xfrm>
                  <a:off x="846279" y="1944464"/>
                  <a:ext cx="516298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546201" y="1165369"/>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636510" y="114071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529132"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332454"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231102" y="113358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8" name="Picture 7" descr="nij.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1516" y="2829647"/>
                <a:ext cx="507342" cy="477499"/>
              </a:xfrm>
              <a:prstGeom prst="rect">
                <a:avLst/>
              </a:prstGeom>
            </p:spPr>
          </p:pic>
          <p:grpSp>
            <p:nvGrpSpPr>
              <p:cNvPr id="224" name="Group 223"/>
              <p:cNvGrpSpPr/>
              <p:nvPr/>
            </p:nvGrpSpPr>
            <p:grpSpPr>
              <a:xfrm>
                <a:off x="1016522" y="2655618"/>
                <a:ext cx="5777873" cy="821939"/>
                <a:chOff x="992668" y="2301732"/>
                <a:chExt cx="5777874" cy="821939"/>
              </a:xfrm>
            </p:grpSpPr>
            <p:pic>
              <p:nvPicPr>
                <p:cNvPr id="14" name="Picture 13" descr="rj.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9956" y="2513748"/>
                  <a:ext cx="413103" cy="400036"/>
                </a:xfrm>
                <a:prstGeom prst="rect">
                  <a:avLst/>
                </a:prstGeom>
              </p:spPr>
            </p:pic>
            <p:sp>
              <p:nvSpPr>
                <p:cNvPr id="23" name="Right Arrow 22"/>
                <p:cNvSpPr/>
                <p:nvPr/>
              </p:nvSpPr>
              <p:spPr>
                <a:xfrm>
                  <a:off x="992668" y="2301732"/>
                  <a:ext cx="5777874" cy="821939"/>
                </a:xfrm>
                <a:prstGeom prst="rightArrow">
                  <a:avLst/>
                </a:prstGeom>
                <a:gradFill flip="none" rotWithShape="1">
                  <a:gsLst>
                    <a:gs pos="99000">
                      <a:srgbClr val="008000">
                        <a:alpha val="16000"/>
                      </a:srgbClr>
                    </a:gs>
                    <a:gs pos="100000">
                      <a:srgbClr val="FFFFFF"/>
                    </a:gs>
                  </a:gsLst>
                  <a:path path="circle">
                    <a:fillToRect l="100000" t="100000"/>
                  </a:path>
                  <a:tileRect r="-100000" b="-100000"/>
                </a:gradFill>
                <a:ln w="38100" cmpd="sng">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7" name="Group 26"/>
              <p:cNvGrpSpPr/>
              <p:nvPr/>
            </p:nvGrpSpPr>
            <p:grpSpPr>
              <a:xfrm>
                <a:off x="1010145" y="1389805"/>
                <a:ext cx="5172858" cy="384614"/>
                <a:chOff x="1016522" y="1024253"/>
                <a:chExt cx="5172858" cy="384614"/>
              </a:xfrm>
            </p:grpSpPr>
            <p:pic>
              <p:nvPicPr>
                <p:cNvPr id="9" name="Picture 8" descr="x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1711" y="1072644"/>
                  <a:ext cx="307438" cy="336223"/>
                </a:xfrm>
                <a:prstGeom prst="rect">
                  <a:avLst/>
                </a:prstGeom>
              </p:spPr>
            </p:pic>
            <p:pic>
              <p:nvPicPr>
                <p:cNvPr id="11" name="Picture 10" descr="xran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80810" y="1024253"/>
                  <a:ext cx="2108570" cy="268861"/>
                </a:xfrm>
                <a:prstGeom prst="rect">
                  <a:avLst/>
                </a:prstGeom>
              </p:spPr>
            </p:pic>
            <p:cxnSp>
              <p:nvCxnSpPr>
                <p:cNvPr id="131" name="Straight Arrow Connector 130"/>
                <p:cNvCxnSpPr/>
                <p:nvPr/>
              </p:nvCxnSpPr>
              <p:spPr>
                <a:xfrm>
                  <a:off x="1016522" y="1408867"/>
                  <a:ext cx="5139132" cy="0"/>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399861" y="1860630"/>
                <a:ext cx="1901816" cy="1923250"/>
                <a:chOff x="370780" y="1645372"/>
                <a:chExt cx="1901816" cy="1923250"/>
              </a:xfrm>
            </p:grpSpPr>
            <p:pic>
              <p:nvPicPr>
                <p:cNvPr id="10" name="Picture 9" descr="yj.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588" y="2149215"/>
                  <a:ext cx="313044" cy="364533"/>
                </a:xfrm>
                <a:prstGeom prst="rect">
                  <a:avLst/>
                </a:prstGeom>
              </p:spPr>
            </p:pic>
            <p:pic>
              <p:nvPicPr>
                <p:cNvPr id="12" name="Picture 11" descr="yrang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780" y="3310611"/>
                  <a:ext cx="1901816" cy="258011"/>
                </a:xfrm>
                <a:prstGeom prst="rect">
                  <a:avLst/>
                </a:prstGeom>
              </p:spPr>
            </p:pic>
            <p:cxnSp>
              <p:nvCxnSpPr>
                <p:cNvPr id="133" name="Straight Arrow Connector 132"/>
                <p:cNvCxnSpPr/>
                <p:nvPr/>
              </p:nvCxnSpPr>
              <p:spPr>
                <a:xfrm flipH="1">
                  <a:off x="885834" y="1645372"/>
                  <a:ext cx="1" cy="1446516"/>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226" name="Group 225"/>
              <p:cNvGrpSpPr/>
              <p:nvPr/>
            </p:nvGrpSpPr>
            <p:grpSpPr>
              <a:xfrm>
                <a:off x="3709248" y="1840683"/>
                <a:ext cx="803321" cy="2065619"/>
                <a:chOff x="8175281" y="2908317"/>
                <a:chExt cx="803321" cy="2065619"/>
              </a:xfrm>
            </p:grpSpPr>
            <p:pic>
              <p:nvPicPr>
                <p:cNvPr id="13" name="Picture 12" descr="c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9804" y="4550390"/>
                  <a:ext cx="374275" cy="273947"/>
                </a:xfrm>
                <a:prstGeom prst="rect">
                  <a:avLst/>
                </a:prstGeom>
              </p:spPr>
            </p:pic>
            <p:sp>
              <p:nvSpPr>
                <p:cNvPr id="145" name="Right Arrow 144"/>
                <p:cNvSpPr/>
                <p:nvPr/>
              </p:nvSpPr>
              <p:spPr>
                <a:xfrm rot="5400000">
                  <a:off x="7544132" y="3539466"/>
                  <a:ext cx="2065619" cy="803321"/>
                </a:xfrm>
                <a:prstGeom prst="rightArrow">
                  <a:avLst/>
                </a:prstGeom>
                <a:gradFill flip="none" rotWithShape="1">
                  <a:gsLst>
                    <a:gs pos="99000">
                      <a:srgbClr val="0000FF">
                        <a:alpha val="20000"/>
                      </a:srgbClr>
                    </a:gs>
                    <a:gs pos="100000">
                      <a:srgbClr val="FFFFFF"/>
                    </a:gs>
                  </a:gsLst>
                  <a:path path="circle">
                    <a:fillToRect l="100000" t="100000"/>
                  </a:path>
                  <a:tileRect r="-100000" b="-100000"/>
                </a:gradFill>
                <a:ln w="38100" cmpd="sng">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pic>
          <p:nvPicPr>
            <p:cNvPr id="231" name="Picture 230" descr="nijsu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5835" y="851113"/>
              <a:ext cx="4283326" cy="541466"/>
            </a:xfrm>
            <a:prstGeom prst="rect">
              <a:avLst/>
            </a:prstGeom>
          </p:spPr>
        </p:pic>
      </p:grpSp>
      <p:grpSp>
        <p:nvGrpSpPr>
          <p:cNvPr id="16" name="Group 15"/>
          <p:cNvGrpSpPr/>
          <p:nvPr/>
        </p:nvGrpSpPr>
        <p:grpSpPr>
          <a:xfrm>
            <a:off x="936888" y="2177700"/>
            <a:ext cx="5558439" cy="1899920"/>
            <a:chOff x="1158579" y="3220720"/>
            <a:chExt cx="5039021" cy="1899920"/>
          </a:xfrm>
        </p:grpSpPr>
        <p:pic>
          <p:nvPicPr>
            <p:cNvPr id="5" name="Picture 4" descr="sumrul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8839" y="3467446"/>
              <a:ext cx="2741003" cy="1569057"/>
            </a:xfrm>
            <a:prstGeom prst="rect">
              <a:avLst/>
            </a:prstGeom>
          </p:spPr>
        </p:pic>
        <p:sp>
          <p:nvSpPr>
            <p:cNvPr id="7" name="TextBox 6"/>
            <p:cNvSpPr txBox="1"/>
            <p:nvPr/>
          </p:nvSpPr>
          <p:spPr>
            <a:xfrm>
              <a:off x="1158579" y="3220720"/>
              <a:ext cx="5039021" cy="261610"/>
            </a:xfrm>
            <a:prstGeom prst="rect">
              <a:avLst/>
            </a:prstGeom>
            <a:noFill/>
          </p:spPr>
          <p:txBody>
            <a:bodyPr wrap="square" rtlCol="0">
              <a:spAutoFit/>
            </a:bodyPr>
            <a:lstStyle/>
            <a:p>
              <a:r>
                <a:rPr lang="en-US" sz="1100" b="1" dirty="0">
                  <a:solidFill>
                    <a:schemeClr val="accent5"/>
                  </a:solidFill>
                </a:rPr>
                <a:t>Probability of each sample in terms of Joint Probability</a:t>
              </a:r>
            </a:p>
          </p:txBody>
        </p:sp>
        <p:sp>
          <p:nvSpPr>
            <p:cNvPr id="15" name="Rectangle 14"/>
            <p:cNvSpPr/>
            <p:nvPr/>
          </p:nvSpPr>
          <p:spPr>
            <a:xfrm>
              <a:off x="1158579" y="3220720"/>
              <a:ext cx="3921422" cy="1899920"/>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24" name="Group 23"/>
          <p:cNvGrpSpPr/>
          <p:nvPr/>
        </p:nvGrpSpPr>
        <p:grpSpPr>
          <a:xfrm>
            <a:off x="6410520" y="2126032"/>
            <a:ext cx="4493819" cy="1909914"/>
            <a:chOff x="6580580" y="2427274"/>
            <a:chExt cx="4493819" cy="1795465"/>
          </a:xfrm>
        </p:grpSpPr>
        <p:grpSp>
          <p:nvGrpSpPr>
            <p:cNvPr id="22" name="Group 21"/>
            <p:cNvGrpSpPr/>
            <p:nvPr/>
          </p:nvGrpSpPr>
          <p:grpSpPr>
            <a:xfrm>
              <a:off x="6580580" y="2427274"/>
              <a:ext cx="4493819" cy="1795465"/>
              <a:chOff x="6661208" y="2570478"/>
              <a:chExt cx="4349536" cy="1362012"/>
            </a:xfrm>
          </p:grpSpPr>
          <p:sp>
            <p:nvSpPr>
              <p:cNvPr id="48" name="TextBox 47"/>
              <p:cNvSpPr txBox="1"/>
              <p:nvPr/>
            </p:nvSpPr>
            <p:spPr>
              <a:xfrm>
                <a:off x="6743292" y="2570478"/>
                <a:ext cx="4186825" cy="280276"/>
              </a:xfrm>
              <a:prstGeom prst="rect">
                <a:avLst/>
              </a:prstGeom>
              <a:noFill/>
            </p:spPr>
            <p:txBody>
              <a:bodyPr wrap="square" rtlCol="0">
                <a:spAutoFit/>
              </a:bodyPr>
              <a:lstStyle/>
              <a:p>
                <a:r>
                  <a:rPr lang="en-US" sz="1100" b="1" dirty="0">
                    <a:solidFill>
                      <a:srgbClr val="0000FF"/>
                    </a:solidFill>
                  </a:rPr>
                  <a:t>Joint Probability in terms of Conditional Probability</a:t>
                </a:r>
              </a:p>
            </p:txBody>
          </p:sp>
          <p:sp>
            <p:nvSpPr>
              <p:cNvPr id="50" name="Rectangle 49"/>
              <p:cNvSpPr/>
              <p:nvPr/>
            </p:nvSpPr>
            <p:spPr>
              <a:xfrm>
                <a:off x="6661208" y="2607324"/>
                <a:ext cx="4349536" cy="1325166"/>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pic>
          <p:nvPicPr>
            <p:cNvPr id="21" name="Picture 20" descr="prodrul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43292" y="2668567"/>
              <a:ext cx="3812948" cy="1385772"/>
            </a:xfrm>
            <a:prstGeom prst="rect">
              <a:avLst/>
            </a:prstGeom>
          </p:spPr>
        </p:pic>
      </p:grpSp>
      <p:grpSp>
        <p:nvGrpSpPr>
          <p:cNvPr id="227" name="Group 226"/>
          <p:cNvGrpSpPr/>
          <p:nvPr/>
        </p:nvGrpSpPr>
        <p:grpSpPr>
          <a:xfrm>
            <a:off x="934129" y="4077620"/>
            <a:ext cx="4393918" cy="2422785"/>
            <a:chOff x="934129" y="4077620"/>
            <a:chExt cx="4393918" cy="2422785"/>
          </a:xfrm>
        </p:grpSpPr>
        <p:grpSp>
          <p:nvGrpSpPr>
            <p:cNvPr id="31" name="Group 30"/>
            <p:cNvGrpSpPr/>
            <p:nvPr/>
          </p:nvGrpSpPr>
          <p:grpSpPr>
            <a:xfrm>
              <a:off x="934129" y="4520165"/>
              <a:ext cx="4393918" cy="1980240"/>
              <a:chOff x="934129" y="4520165"/>
              <a:chExt cx="4393918" cy="1980240"/>
            </a:xfrm>
          </p:grpSpPr>
          <p:grpSp>
            <p:nvGrpSpPr>
              <p:cNvPr id="29" name="Group 28"/>
              <p:cNvGrpSpPr/>
              <p:nvPr/>
            </p:nvGrpSpPr>
            <p:grpSpPr>
              <a:xfrm>
                <a:off x="934129" y="4599009"/>
                <a:ext cx="4325639" cy="1901396"/>
                <a:chOff x="936888" y="4533911"/>
                <a:chExt cx="4325639" cy="1901396"/>
              </a:xfrm>
            </p:grpSpPr>
            <p:pic>
              <p:nvPicPr>
                <p:cNvPr id="25" name="Picture 24" descr="sumrule_f.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4931" y="4795521"/>
                  <a:ext cx="3098800" cy="1639786"/>
                </a:xfrm>
                <a:prstGeom prst="rect">
                  <a:avLst/>
                </a:prstGeom>
              </p:spPr>
            </p:pic>
            <p:sp>
              <p:nvSpPr>
                <p:cNvPr id="60" name="TextBox 59"/>
                <p:cNvSpPr txBox="1"/>
                <p:nvPr/>
              </p:nvSpPr>
              <p:spPr>
                <a:xfrm>
                  <a:off x="936888" y="4533911"/>
                  <a:ext cx="4325639" cy="369332"/>
                </a:xfrm>
                <a:prstGeom prst="rect">
                  <a:avLst/>
                </a:prstGeom>
                <a:noFill/>
              </p:spPr>
              <p:txBody>
                <a:bodyPr wrap="square" rtlCol="0">
                  <a:spAutoFit/>
                </a:bodyPr>
                <a:lstStyle/>
                <a:p>
                  <a:r>
                    <a:rPr lang="en-US" b="1" dirty="0">
                      <a:solidFill>
                        <a:schemeClr val="accent5"/>
                      </a:solidFill>
                    </a:rPr>
                    <a:t>Sum Rule</a:t>
                  </a:r>
                </a:p>
              </p:txBody>
            </p:sp>
          </p:grpSp>
          <p:sp>
            <p:nvSpPr>
              <p:cNvPr id="63" name="Rectangle 62"/>
              <p:cNvSpPr/>
              <p:nvPr/>
            </p:nvSpPr>
            <p:spPr>
              <a:xfrm>
                <a:off x="978475" y="4520165"/>
                <a:ext cx="4349572" cy="1980239"/>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8" name="Straight Arrow Connector 67"/>
            <p:cNvCxnSpPr/>
            <p:nvPr/>
          </p:nvCxnSpPr>
          <p:spPr>
            <a:xfrm flipH="1">
              <a:off x="2972443" y="4077620"/>
              <a:ext cx="1" cy="484221"/>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33" name="Group 232"/>
          <p:cNvGrpSpPr/>
          <p:nvPr/>
        </p:nvGrpSpPr>
        <p:grpSpPr>
          <a:xfrm>
            <a:off x="6440402" y="4035946"/>
            <a:ext cx="4548744" cy="2464459"/>
            <a:chOff x="6440402" y="4035946"/>
            <a:chExt cx="4548744" cy="2464459"/>
          </a:xfrm>
        </p:grpSpPr>
        <p:grpSp>
          <p:nvGrpSpPr>
            <p:cNvPr id="30" name="Group 29"/>
            <p:cNvGrpSpPr/>
            <p:nvPr/>
          </p:nvGrpSpPr>
          <p:grpSpPr>
            <a:xfrm>
              <a:off x="6440402" y="4516637"/>
              <a:ext cx="4548744" cy="1983768"/>
              <a:chOff x="6440402" y="4516637"/>
              <a:chExt cx="4548744" cy="1858246"/>
            </a:xfrm>
          </p:grpSpPr>
          <p:pic>
            <p:nvPicPr>
              <p:cNvPr id="28" name="Picture 27" descr="prodrule_f.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95327" y="5445760"/>
                <a:ext cx="4409012" cy="571500"/>
              </a:xfrm>
              <a:prstGeom prst="rect">
                <a:avLst/>
              </a:prstGeom>
            </p:spPr>
          </p:pic>
          <p:sp>
            <p:nvSpPr>
              <p:cNvPr id="61" name="TextBox 60"/>
              <p:cNvSpPr txBox="1"/>
              <p:nvPr/>
            </p:nvSpPr>
            <p:spPr>
              <a:xfrm>
                <a:off x="6440402" y="4599009"/>
                <a:ext cx="4325711" cy="369332"/>
              </a:xfrm>
              <a:prstGeom prst="rect">
                <a:avLst/>
              </a:prstGeom>
              <a:noFill/>
            </p:spPr>
            <p:txBody>
              <a:bodyPr wrap="square" rtlCol="0">
                <a:spAutoFit/>
              </a:bodyPr>
              <a:lstStyle/>
              <a:p>
                <a:r>
                  <a:rPr lang="en-US" b="1" dirty="0">
                    <a:solidFill>
                      <a:srgbClr val="0000FF"/>
                    </a:solidFill>
                  </a:rPr>
                  <a:t>Product Rule</a:t>
                </a:r>
              </a:p>
            </p:txBody>
          </p:sp>
          <p:sp>
            <p:nvSpPr>
              <p:cNvPr id="62" name="Rectangle 61"/>
              <p:cNvSpPr/>
              <p:nvPr/>
            </p:nvSpPr>
            <p:spPr>
              <a:xfrm>
                <a:off x="6495327" y="4516637"/>
                <a:ext cx="4493819" cy="1858246"/>
              </a:xfrm>
              <a:prstGeom prst="rect">
                <a:avLst/>
              </a:prstGeom>
              <a:ln>
                <a:solidFill>
                  <a:schemeClr val="bg1"/>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71" name="Straight Arrow Connector 70"/>
            <p:cNvCxnSpPr/>
            <p:nvPr/>
          </p:nvCxnSpPr>
          <p:spPr>
            <a:xfrm flipH="1">
              <a:off x="8804283" y="4035946"/>
              <a:ext cx="1" cy="484221"/>
            </a:xfrm>
            <a:prstGeom prst="straightConnector1">
              <a:avLst/>
            </a:prstGeom>
            <a:ln w="76200" cmpd="sng">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Tree>
    <p:custDataLst>
      <p:tags r:id="rId1"/>
    </p:custDataLst>
    <p:extLst>
      <p:ext uri="{BB962C8B-B14F-4D97-AF65-F5344CB8AC3E}">
        <p14:creationId xmlns:p14="http://schemas.microsoft.com/office/powerpoint/2010/main" val="190366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27"/>
                                        </p:tgtEl>
                                        <p:attrNameLst>
                                          <p:attrName>style.visibility</p:attrName>
                                        </p:attrNameLst>
                                      </p:cBhvr>
                                      <p:to>
                                        <p:strVal val="visible"/>
                                      </p:to>
                                    </p:set>
                                    <p:animEffect transition="in" filter="blinds(horizontal)">
                                      <p:cBhvr>
                                        <p:cTn id="17" dur="500"/>
                                        <p:tgtEl>
                                          <p:spTgt spid="2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blinds(horizontal)">
                                      <p:cBhvr>
                                        <p:cTn id="2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28437" y="185153"/>
            <a:ext cx="10082948" cy="508000"/>
          </a:xfrm>
        </p:spPr>
        <p:txBody>
          <a:bodyPr/>
          <a:lstStyle/>
          <a:p>
            <a:r>
              <a:rPr lang="en-US" b="1" dirty="0">
                <a:latin typeface="IBM Plex Sans" charset="0"/>
                <a:ea typeface="IBM Plex Sans" charset="0"/>
                <a:cs typeface="IBM Plex Sans" charset="0"/>
              </a:rPr>
              <a:t>Independent Random Variables</a:t>
            </a:r>
            <a:endParaRPr lang="en-US" b="1" dirty="0"/>
          </a:p>
        </p:txBody>
      </p:sp>
      <p:sp>
        <p:nvSpPr>
          <p:cNvPr id="4" name="Slide Number Placeholder 3"/>
          <p:cNvSpPr>
            <a:spLocks noGrp="1"/>
          </p:cNvSpPr>
          <p:nvPr>
            <p:ph type="sldNum" sz="quarter" idx="10"/>
          </p:nvPr>
        </p:nvSpPr>
        <p:spPr/>
        <p:txBody>
          <a:bodyPr/>
          <a:lstStyle/>
          <a:p>
            <a:fld id="{3FD999D4-B456-9943-89B7-30D56181CE18}" type="slidenum">
              <a:rPr lang="en-US" smtClean="0"/>
              <a:t>9</a:t>
            </a:fld>
            <a:endParaRPr lang="en-US"/>
          </a:p>
        </p:txBody>
      </p:sp>
      <p:grpSp>
        <p:nvGrpSpPr>
          <p:cNvPr id="30" name="Group 29">
            <a:extLst>
              <a:ext uri="{FF2B5EF4-FFF2-40B4-BE49-F238E27FC236}">
                <a16:creationId xmlns:a16="http://schemas.microsoft.com/office/drawing/2014/main" id="{C5BA4D39-EC9E-CC4A-BC32-DDE71D18768F}"/>
              </a:ext>
            </a:extLst>
          </p:cNvPr>
          <p:cNvGrpSpPr/>
          <p:nvPr/>
        </p:nvGrpSpPr>
        <p:grpSpPr>
          <a:xfrm>
            <a:off x="424712" y="1646381"/>
            <a:ext cx="4809475" cy="1079459"/>
            <a:chOff x="7312426" y="2063923"/>
            <a:chExt cx="4153521" cy="1079459"/>
          </a:xfrm>
        </p:grpSpPr>
        <p:sp>
          <p:nvSpPr>
            <p:cNvPr id="54" name="Rectangle 53">
              <a:extLst>
                <a:ext uri="{FF2B5EF4-FFF2-40B4-BE49-F238E27FC236}">
                  <a16:creationId xmlns:a16="http://schemas.microsoft.com/office/drawing/2014/main" id="{3F1FB215-46FA-7E49-96EA-1DBD801FFAE7}"/>
                </a:ext>
              </a:extLst>
            </p:cNvPr>
            <p:cNvSpPr/>
            <p:nvPr/>
          </p:nvSpPr>
          <p:spPr>
            <a:xfrm>
              <a:off x="7312426" y="2063923"/>
              <a:ext cx="3601586" cy="611854"/>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3F94F1AD-37DD-784D-8CB5-7054449FB36B}"/>
                    </a:ext>
                  </a:extLst>
                </p:cNvPr>
                <p:cNvSpPr/>
                <p:nvPr/>
              </p:nvSpPr>
              <p:spPr>
                <a:xfrm>
                  <a:off x="7395318" y="2066164"/>
                  <a:ext cx="4070629" cy="1077218"/>
                </a:xfrm>
                <a:prstGeom prst="rect">
                  <a:avLst/>
                </a:prstGeom>
              </p:spPr>
              <p:txBody>
                <a:bodyPr wrap="square">
                  <a:spAutoFit/>
                </a:bodyPr>
                <a:lstStyle/>
                <a:p>
                  <a14:m>
                    <m:oMath xmlns:m="http://schemas.openxmlformats.org/officeDocument/2006/math">
                      <m:r>
                        <a:rPr lang="en-US" sz="3200" b="1" i="1" smtClean="0">
                          <a:solidFill>
                            <a:schemeClr val="accent3">
                              <a:lumMod val="75000"/>
                            </a:schemeClr>
                          </a:solidFill>
                          <a:latin typeface="Cambria Math" panose="02040503050406030204" pitchFamily="18" charset="0"/>
                          <a:ea typeface="Cambria Math" panose="02040503050406030204" pitchFamily="18" charset="0"/>
                        </a:rPr>
                        <m:t>𝒑</m:t>
                      </m:r>
                      <m:d>
                        <m:dPr>
                          <m:ctrlPr>
                            <a:rPr lang="en-US" sz="3200" b="1" i="1">
                              <a:solidFill>
                                <a:schemeClr val="accent3">
                                  <a:lumMod val="75000"/>
                                </a:schemeClr>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𝒚</m:t>
                          </m:r>
                          <m:r>
                            <a:rPr lang="en-US" sz="3200" b="1" i="1">
                              <a:solidFill>
                                <a:schemeClr val="accent3">
                                  <a:lumMod val="75000"/>
                                </a:schemeClr>
                              </a:solidFill>
                              <a:latin typeface="Cambria Math" panose="02040503050406030204" pitchFamily="18" charset="0"/>
                              <a:ea typeface="Cambria Math" panose="02040503050406030204" pitchFamily="18" charset="0"/>
                            </a:rPr>
                            <m:t>,</m:t>
                          </m:r>
                          <m:r>
                            <a:rPr lang="en-US" sz="3200" b="1" i="1">
                              <a:solidFill>
                                <a:srgbClr val="7030A0"/>
                              </a:solidFill>
                              <a:latin typeface="Cambria Math" panose="02040503050406030204" pitchFamily="18" charset="0"/>
                              <a:ea typeface="Cambria Math" panose="02040503050406030204" pitchFamily="18" charset="0"/>
                            </a:rPr>
                            <m:t> </m:t>
                          </m:r>
                          <m:r>
                            <a:rPr lang="en-US" sz="3200" b="1" i="1" smtClean="0">
                              <a:solidFill>
                                <a:schemeClr val="accent2">
                                  <a:lumMod val="75000"/>
                                </a:schemeClr>
                              </a:solidFill>
                              <a:latin typeface="Cambria Math" panose="02040503050406030204" pitchFamily="18" charset="0"/>
                              <a:ea typeface="Cambria Math" panose="02040503050406030204" pitchFamily="18" charset="0"/>
                            </a:rPr>
                            <m:t>𝒙</m:t>
                          </m:r>
                        </m:e>
                      </m:d>
                      <m:r>
                        <a:rPr lang="en-US" sz="3200" b="1" i="1" smtClean="0">
                          <a:solidFill>
                            <a:schemeClr val="accent3">
                              <a:lumMod val="75000"/>
                            </a:schemeClr>
                          </a:solidFill>
                          <a:latin typeface="Cambria Math" panose="02040503050406030204" pitchFamily="18" charset="0"/>
                          <a:ea typeface="Cambria Math" panose="02040503050406030204" pitchFamily="18" charset="0"/>
                        </a:rPr>
                        <m:t>=</m:t>
                      </m:r>
                      <m:r>
                        <a:rPr lang="en-US" sz="3200" b="1" i="1">
                          <a:solidFill>
                            <a:schemeClr val="accent3">
                              <a:lumMod val="75000"/>
                            </a:schemeClr>
                          </a:solidFill>
                          <a:latin typeface="Cambria Math" panose="02040503050406030204" pitchFamily="18" charset="0"/>
                          <a:ea typeface="Cambria Math" panose="02040503050406030204" pitchFamily="18" charset="0"/>
                        </a:rPr>
                        <m:t>𝒑</m:t>
                      </m:r>
                      <m:r>
                        <a:rPr lang="en-US" sz="3200" b="1" i="1">
                          <a:solidFill>
                            <a:schemeClr val="accent3">
                              <a:lumMod val="75000"/>
                            </a:schemeClr>
                          </a:solidFill>
                          <a:latin typeface="Cambria Math" panose="02040503050406030204" pitchFamily="18" charset="0"/>
                        </a:rPr>
                        <m:t>(</m:t>
                      </m:r>
                      <m:r>
                        <a:rPr lang="en-US" sz="3200" b="1" i="1">
                          <a:solidFill>
                            <a:srgbClr val="7030A0"/>
                          </a:solidFill>
                          <a:latin typeface="Cambria Math" panose="02040503050406030204" pitchFamily="18" charset="0"/>
                          <a:ea typeface="Cambria Math" panose="02040503050406030204" pitchFamily="18" charset="0"/>
                        </a:rPr>
                        <m:t>𝒚</m:t>
                      </m:r>
                      <m:r>
                        <a:rPr lang="en-US" sz="3200" b="1" i="1" smtClean="0">
                          <a:solidFill>
                            <a:schemeClr val="accent3">
                              <a:lumMod val="75000"/>
                            </a:schemeClr>
                          </a:solidFill>
                          <a:latin typeface="Cambria Math" panose="02040503050406030204" pitchFamily="18" charset="0"/>
                          <a:ea typeface="Cambria Math" panose="02040503050406030204" pitchFamily="18" charset="0"/>
                        </a:rPr>
                        <m:t>|</m:t>
                      </m:r>
                      <m:r>
                        <a:rPr lang="en-US" sz="3200" b="1" i="1" smtClean="0">
                          <a:solidFill>
                            <a:schemeClr val="accent2">
                              <a:lumMod val="75000"/>
                            </a:schemeClr>
                          </a:solidFill>
                          <a:latin typeface="Cambria Math" panose="02040503050406030204" pitchFamily="18" charset="0"/>
                          <a:ea typeface="Cambria Math" panose="02040503050406030204" pitchFamily="18" charset="0"/>
                        </a:rPr>
                        <m:t>𝒙</m:t>
                      </m:r>
                      <m:r>
                        <a:rPr lang="en-US" sz="3200" b="1" i="1">
                          <a:solidFill>
                            <a:schemeClr val="accent3">
                              <a:lumMod val="75000"/>
                            </a:schemeClr>
                          </a:solidFill>
                          <a:latin typeface="Cambria Math" panose="02040503050406030204" pitchFamily="18" charset="0"/>
                        </a:rPr>
                        <m:t>)</m:t>
                      </m:r>
                    </m:oMath>
                  </a14:m>
                  <a:r>
                    <a:rPr lang="en-US" sz="3200" b="1" dirty="0">
                      <a:solidFill>
                        <a:schemeClr val="accent3">
                          <a:lumMod val="75000"/>
                        </a:schemeClr>
                      </a:solidFill>
                    </a:rPr>
                    <a:t> </a:t>
                  </a:r>
                  <a14:m>
                    <m:oMath xmlns:m="http://schemas.openxmlformats.org/officeDocument/2006/math">
                      <m:r>
                        <a:rPr lang="en-US" sz="3200" b="1" i="1">
                          <a:solidFill>
                            <a:schemeClr val="accent3">
                              <a:lumMod val="75000"/>
                            </a:schemeClr>
                          </a:solidFill>
                          <a:latin typeface="Cambria Math" panose="02040503050406030204" pitchFamily="18" charset="0"/>
                          <a:ea typeface="Cambria Math" panose="02040503050406030204" pitchFamily="18" charset="0"/>
                        </a:rPr>
                        <m:t>𝒑</m:t>
                      </m:r>
                      <m:r>
                        <a:rPr lang="en-US" sz="32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3200" b="1" i="1" smtClean="0">
                              <a:solidFill>
                                <a:schemeClr val="accent2">
                                  <a:lumMod val="75000"/>
                                </a:schemeClr>
                              </a:solidFill>
                              <a:latin typeface="Cambria Math" panose="02040503050406030204" pitchFamily="18" charset="0"/>
                            </a:rPr>
                          </m:ctrlPr>
                        </m:sSubPr>
                        <m:e>
                          <m:r>
                            <a:rPr lang="en-US" sz="3200" b="1" i="1">
                              <a:solidFill>
                                <a:schemeClr val="accent2">
                                  <a:lumMod val="75000"/>
                                </a:schemeClr>
                              </a:solidFill>
                              <a:latin typeface="Cambria Math" panose="02040503050406030204" pitchFamily="18" charset="0"/>
                            </a:rPr>
                            <m:t>𝒙</m:t>
                          </m:r>
                        </m:e>
                        <m:sub>
                          <m:r>
                            <a:rPr lang="en-US" sz="3200" b="1" i="1">
                              <a:solidFill>
                                <a:schemeClr val="accent2">
                                  <a:lumMod val="75000"/>
                                </a:schemeClr>
                              </a:solidFill>
                              <a:latin typeface="Cambria Math" panose="02040503050406030204" pitchFamily="18" charset="0"/>
                            </a:rPr>
                            <m:t> </m:t>
                          </m:r>
                        </m:sub>
                      </m:sSub>
                      <m:r>
                        <a:rPr lang="en-US" sz="3200" b="1" i="1">
                          <a:solidFill>
                            <a:schemeClr val="accent3">
                              <a:lumMod val="75000"/>
                            </a:schemeClr>
                          </a:solidFill>
                          <a:latin typeface="Cambria Math" panose="02040503050406030204" pitchFamily="18" charset="0"/>
                        </a:rPr>
                        <m:t>)</m:t>
                      </m:r>
                    </m:oMath>
                  </a14:m>
                  <a:endParaRPr lang="en-US" sz="3200" b="1" dirty="0">
                    <a:solidFill>
                      <a:schemeClr val="accent3">
                        <a:lumMod val="75000"/>
                      </a:schemeClr>
                    </a:solidFill>
                  </a:endParaRPr>
                </a:p>
              </p:txBody>
            </p:sp>
          </mc:Choice>
          <mc:Fallback xmlns="">
            <p:sp>
              <p:nvSpPr>
                <p:cNvPr id="55" name="Rectangle 54">
                  <a:extLst>
                    <a:ext uri="{FF2B5EF4-FFF2-40B4-BE49-F238E27FC236}">
                      <a16:creationId xmlns:a16="http://schemas.microsoft.com/office/drawing/2014/main" id="{3F94F1AD-37DD-784D-8CB5-7054449FB36B}"/>
                    </a:ext>
                  </a:extLst>
                </p:cNvPr>
                <p:cNvSpPr>
                  <a:spLocks noRot="1" noChangeAspect="1" noMove="1" noResize="1" noEditPoints="1" noAdjustHandles="1" noChangeArrowheads="1" noChangeShapeType="1" noTextEdit="1"/>
                </p:cNvSpPr>
                <p:nvPr/>
              </p:nvSpPr>
              <p:spPr>
                <a:xfrm>
                  <a:off x="7395318" y="2066164"/>
                  <a:ext cx="4070629" cy="1077218"/>
                </a:xfrm>
                <a:prstGeom prst="rect">
                  <a:avLst/>
                </a:prstGeom>
                <a:blipFill>
                  <a:blip r:embed="rId4"/>
                  <a:stretch>
                    <a:fillRect l="-1075"/>
                  </a:stretch>
                </a:blipFill>
              </p:spPr>
              <p:txBody>
                <a:bodyPr/>
                <a:lstStyle/>
                <a:p>
                  <a:r>
                    <a:rPr lang="en-US">
                      <a:noFill/>
                    </a:rPr>
                    <a:t> </a:t>
                  </a:r>
                </a:p>
              </p:txBody>
            </p:sp>
          </mc:Fallback>
        </mc:AlternateContent>
      </p:grpSp>
      <p:sp>
        <p:nvSpPr>
          <p:cNvPr id="56" name="Down Arrow 55">
            <a:extLst>
              <a:ext uri="{FF2B5EF4-FFF2-40B4-BE49-F238E27FC236}">
                <a16:creationId xmlns:a16="http://schemas.microsoft.com/office/drawing/2014/main" id="{5110D3AD-8396-D947-A2A3-0D30BFE67239}"/>
              </a:ext>
            </a:extLst>
          </p:cNvPr>
          <p:cNvSpPr/>
          <p:nvPr/>
        </p:nvSpPr>
        <p:spPr>
          <a:xfrm>
            <a:off x="2287864" y="2262968"/>
            <a:ext cx="321957" cy="2219474"/>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1" name="Group 30">
            <a:extLst>
              <a:ext uri="{FF2B5EF4-FFF2-40B4-BE49-F238E27FC236}">
                <a16:creationId xmlns:a16="http://schemas.microsoft.com/office/drawing/2014/main" id="{1A00853C-77F0-1A49-B516-FF97919D5F94}"/>
              </a:ext>
            </a:extLst>
          </p:cNvPr>
          <p:cNvGrpSpPr/>
          <p:nvPr/>
        </p:nvGrpSpPr>
        <p:grpSpPr>
          <a:xfrm>
            <a:off x="433622" y="4482442"/>
            <a:ext cx="4349975" cy="697480"/>
            <a:chOff x="7312427" y="2942450"/>
            <a:chExt cx="2577734" cy="697480"/>
          </a:xfrm>
        </p:grpSpPr>
        <p:sp>
          <p:nvSpPr>
            <p:cNvPr id="57" name="Rectangle 56">
              <a:extLst>
                <a:ext uri="{FF2B5EF4-FFF2-40B4-BE49-F238E27FC236}">
                  <a16:creationId xmlns:a16="http://schemas.microsoft.com/office/drawing/2014/main" id="{638C544C-05B9-0B41-9CEB-D738ED16FC5D}"/>
                </a:ext>
              </a:extLst>
            </p:cNvPr>
            <p:cNvSpPr/>
            <p:nvPr/>
          </p:nvSpPr>
          <p:spPr>
            <a:xfrm>
              <a:off x="7312427" y="2942450"/>
              <a:ext cx="2577734" cy="697480"/>
            </a:xfrm>
            <a:prstGeom prst="rect">
              <a:avLst/>
            </a:prstGeom>
            <a:solidFill>
              <a:schemeClr val="bg2">
                <a:lumMod val="85000"/>
              </a:schemeClr>
            </a:solidFill>
            <a:ln w="38100">
              <a:solidFill>
                <a:schemeClr val="accent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5104EE46-0B93-C14A-99A1-D996ED63BAB8}"/>
                    </a:ext>
                  </a:extLst>
                </p:cNvPr>
                <p:cNvSpPr/>
                <p:nvPr/>
              </p:nvSpPr>
              <p:spPr>
                <a:xfrm>
                  <a:off x="7479224" y="2970921"/>
                  <a:ext cx="2266642" cy="584775"/>
                </a:xfrm>
                <a:prstGeom prst="rect">
                  <a:avLst/>
                </a:prstGeom>
              </p:spPr>
              <p:txBody>
                <a:bodyPr wrap="square">
                  <a:spAutoFit/>
                </a:bodyPr>
                <a:lstStyle/>
                <a:p>
                  <a14:m>
                    <m:oMath xmlns:m="http://schemas.openxmlformats.org/officeDocument/2006/math">
                      <m:r>
                        <a:rPr lang="en-US" sz="3200" b="1" i="1" smtClean="0">
                          <a:solidFill>
                            <a:schemeClr val="accent3">
                              <a:lumMod val="75000"/>
                            </a:schemeClr>
                          </a:solidFill>
                          <a:latin typeface="Cambria Math" panose="02040503050406030204" pitchFamily="18" charset="0"/>
                          <a:ea typeface="Cambria Math" panose="02040503050406030204" pitchFamily="18" charset="0"/>
                        </a:rPr>
                        <m:t>𝒑</m:t>
                      </m:r>
                      <m:d>
                        <m:dPr>
                          <m:ctrlPr>
                            <a:rPr lang="en-US" sz="3200" b="1" i="1">
                              <a:solidFill>
                                <a:schemeClr val="accent3">
                                  <a:lumMod val="75000"/>
                                </a:schemeClr>
                              </a:solidFill>
                              <a:latin typeface="Cambria Math" panose="02040503050406030204" pitchFamily="18" charset="0"/>
                              <a:ea typeface="Cambria Math" panose="02040503050406030204" pitchFamily="18" charset="0"/>
                            </a:rPr>
                          </m:ctrlPr>
                        </m:dPr>
                        <m:e>
                          <m:r>
                            <a:rPr lang="en-US" sz="3200" b="1" i="1">
                              <a:solidFill>
                                <a:srgbClr val="7030A0"/>
                              </a:solidFill>
                              <a:latin typeface="Cambria Math" panose="02040503050406030204" pitchFamily="18" charset="0"/>
                              <a:ea typeface="Cambria Math" panose="02040503050406030204" pitchFamily="18" charset="0"/>
                            </a:rPr>
                            <m:t>𝒚</m:t>
                          </m:r>
                          <m:r>
                            <a:rPr lang="en-US" sz="3200" b="1" i="1">
                              <a:solidFill>
                                <a:schemeClr val="accent3">
                                  <a:lumMod val="75000"/>
                                </a:schemeClr>
                              </a:solidFill>
                              <a:latin typeface="Cambria Math" panose="02040503050406030204" pitchFamily="18" charset="0"/>
                              <a:ea typeface="Cambria Math" panose="02040503050406030204" pitchFamily="18" charset="0"/>
                            </a:rPr>
                            <m:t>,</m:t>
                          </m:r>
                          <m:r>
                            <a:rPr lang="en-US" sz="3200" b="1" i="1">
                              <a:solidFill>
                                <a:srgbClr val="7030A0"/>
                              </a:solidFill>
                              <a:latin typeface="Cambria Math" panose="02040503050406030204" pitchFamily="18" charset="0"/>
                              <a:ea typeface="Cambria Math" panose="02040503050406030204" pitchFamily="18" charset="0"/>
                            </a:rPr>
                            <m:t> </m:t>
                          </m:r>
                          <m:r>
                            <a:rPr lang="en-US" sz="3200" b="1" i="1" smtClean="0">
                              <a:solidFill>
                                <a:schemeClr val="accent2">
                                  <a:lumMod val="75000"/>
                                </a:schemeClr>
                              </a:solidFill>
                              <a:latin typeface="Cambria Math" panose="02040503050406030204" pitchFamily="18" charset="0"/>
                              <a:ea typeface="Cambria Math" panose="02040503050406030204" pitchFamily="18" charset="0"/>
                            </a:rPr>
                            <m:t>𝒙</m:t>
                          </m:r>
                        </m:e>
                      </m:d>
                      <m:r>
                        <a:rPr lang="en-US" sz="3200" b="1" i="1" smtClean="0">
                          <a:solidFill>
                            <a:schemeClr val="accent3">
                              <a:lumMod val="75000"/>
                            </a:schemeClr>
                          </a:solidFill>
                          <a:latin typeface="Cambria Math" panose="02040503050406030204" pitchFamily="18" charset="0"/>
                          <a:ea typeface="Cambria Math" panose="02040503050406030204" pitchFamily="18" charset="0"/>
                        </a:rPr>
                        <m:t>=</m:t>
                      </m:r>
                      <m:r>
                        <a:rPr lang="en-US" sz="3200" b="1" i="1">
                          <a:solidFill>
                            <a:schemeClr val="accent3">
                              <a:lumMod val="75000"/>
                            </a:schemeClr>
                          </a:solidFill>
                          <a:latin typeface="Cambria Math" panose="02040503050406030204" pitchFamily="18" charset="0"/>
                          <a:ea typeface="Cambria Math" panose="02040503050406030204" pitchFamily="18" charset="0"/>
                        </a:rPr>
                        <m:t>𝒑</m:t>
                      </m:r>
                      <m:r>
                        <a:rPr lang="en-US" sz="3200" b="1" i="1">
                          <a:solidFill>
                            <a:schemeClr val="accent3">
                              <a:lumMod val="75000"/>
                            </a:schemeClr>
                          </a:solidFill>
                          <a:latin typeface="Cambria Math" panose="02040503050406030204" pitchFamily="18" charset="0"/>
                        </a:rPr>
                        <m:t>(</m:t>
                      </m:r>
                      <m:r>
                        <a:rPr lang="en-US" sz="3200" b="1" i="1">
                          <a:solidFill>
                            <a:srgbClr val="7030A0"/>
                          </a:solidFill>
                          <a:latin typeface="Cambria Math" panose="02040503050406030204" pitchFamily="18" charset="0"/>
                          <a:ea typeface="Cambria Math" panose="02040503050406030204" pitchFamily="18" charset="0"/>
                        </a:rPr>
                        <m:t>𝒚</m:t>
                      </m:r>
                      <m:r>
                        <a:rPr lang="en-US" sz="3200" b="1" i="1">
                          <a:solidFill>
                            <a:schemeClr val="accent3">
                              <a:lumMod val="75000"/>
                            </a:schemeClr>
                          </a:solidFill>
                          <a:latin typeface="Cambria Math" panose="02040503050406030204" pitchFamily="18" charset="0"/>
                        </a:rPr>
                        <m:t>)</m:t>
                      </m:r>
                    </m:oMath>
                  </a14:m>
                  <a:r>
                    <a:rPr lang="en-US" sz="3200" b="1" dirty="0">
                      <a:solidFill>
                        <a:schemeClr val="accent3">
                          <a:lumMod val="75000"/>
                        </a:schemeClr>
                      </a:solidFill>
                    </a:rPr>
                    <a:t> </a:t>
                  </a:r>
                  <a14:m>
                    <m:oMath xmlns:m="http://schemas.openxmlformats.org/officeDocument/2006/math">
                      <m:r>
                        <a:rPr lang="en-US" sz="3200" b="1" i="1">
                          <a:solidFill>
                            <a:schemeClr val="accent3">
                              <a:lumMod val="75000"/>
                            </a:schemeClr>
                          </a:solidFill>
                          <a:latin typeface="Cambria Math" panose="02040503050406030204" pitchFamily="18" charset="0"/>
                          <a:ea typeface="Cambria Math" panose="02040503050406030204" pitchFamily="18" charset="0"/>
                        </a:rPr>
                        <m:t>𝒑</m:t>
                      </m:r>
                      <m:r>
                        <a:rPr lang="en-US" sz="3200" b="1" i="1">
                          <a:solidFill>
                            <a:schemeClr val="accent3">
                              <a:lumMod val="75000"/>
                            </a:schemeClr>
                          </a:solidFill>
                          <a:latin typeface="Cambria Math" panose="02040503050406030204" pitchFamily="18" charset="0"/>
                          <a:ea typeface="Cambria Math" panose="02040503050406030204" pitchFamily="18" charset="0"/>
                        </a:rPr>
                        <m:t>(</m:t>
                      </m:r>
                      <m:sSub>
                        <m:sSubPr>
                          <m:ctrlPr>
                            <a:rPr lang="en-US" sz="3200" b="1" i="1">
                              <a:solidFill>
                                <a:schemeClr val="accent5">
                                  <a:lumMod val="75000"/>
                                </a:schemeClr>
                              </a:solidFill>
                              <a:latin typeface="Cambria Math" panose="02040503050406030204" pitchFamily="18" charset="0"/>
                            </a:rPr>
                          </m:ctrlPr>
                        </m:sSubPr>
                        <m:e>
                          <m:r>
                            <a:rPr lang="en-US" sz="3200" b="1" i="1" smtClean="0">
                              <a:solidFill>
                                <a:schemeClr val="accent2">
                                  <a:lumMod val="75000"/>
                                </a:schemeClr>
                              </a:solidFill>
                              <a:latin typeface="Cambria Math" panose="02040503050406030204" pitchFamily="18" charset="0"/>
                            </a:rPr>
                            <m:t>𝒙</m:t>
                          </m:r>
                        </m:e>
                        <m:sub>
                          <m:r>
                            <a:rPr lang="en-US" sz="3200" b="1" i="1">
                              <a:solidFill>
                                <a:schemeClr val="accent5">
                                  <a:lumMod val="75000"/>
                                </a:schemeClr>
                              </a:solidFill>
                              <a:latin typeface="Cambria Math" panose="02040503050406030204" pitchFamily="18" charset="0"/>
                            </a:rPr>
                            <m:t> </m:t>
                          </m:r>
                        </m:sub>
                      </m:sSub>
                      <m:r>
                        <a:rPr lang="en-US" sz="3200" b="1" i="1">
                          <a:solidFill>
                            <a:schemeClr val="accent3">
                              <a:lumMod val="75000"/>
                            </a:schemeClr>
                          </a:solidFill>
                          <a:latin typeface="Cambria Math" panose="02040503050406030204" pitchFamily="18" charset="0"/>
                        </a:rPr>
                        <m:t>)</m:t>
                      </m:r>
                    </m:oMath>
                  </a14:m>
                  <a:endParaRPr lang="en-US" sz="3200" b="1" dirty="0">
                    <a:solidFill>
                      <a:schemeClr val="accent3">
                        <a:lumMod val="75000"/>
                      </a:schemeClr>
                    </a:solidFill>
                  </a:endParaRPr>
                </a:p>
              </p:txBody>
            </p:sp>
          </mc:Choice>
          <mc:Fallback xmlns="">
            <p:sp>
              <p:nvSpPr>
                <p:cNvPr id="59" name="Rectangle 58">
                  <a:extLst>
                    <a:ext uri="{FF2B5EF4-FFF2-40B4-BE49-F238E27FC236}">
                      <a16:creationId xmlns:a16="http://schemas.microsoft.com/office/drawing/2014/main" id="{5104EE46-0B93-C14A-99A1-D996ED63BAB8}"/>
                    </a:ext>
                  </a:extLst>
                </p:cNvPr>
                <p:cNvSpPr>
                  <a:spLocks noRot="1" noChangeAspect="1" noMove="1" noResize="1" noEditPoints="1" noAdjustHandles="1" noChangeArrowheads="1" noChangeShapeType="1" noTextEdit="1"/>
                </p:cNvSpPr>
                <p:nvPr/>
              </p:nvSpPr>
              <p:spPr>
                <a:xfrm>
                  <a:off x="7479224" y="2970921"/>
                  <a:ext cx="2266642" cy="584775"/>
                </a:xfrm>
                <a:prstGeom prst="rect">
                  <a:avLst/>
                </a:prstGeom>
                <a:blipFill>
                  <a:blip r:embed="rId5"/>
                  <a:stretch>
                    <a:fillRect l="-1325" r="-993" b="-23404"/>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E46289E9-9925-4B4C-8390-CE59EC3E9F77}"/>
              </a:ext>
            </a:extLst>
          </p:cNvPr>
          <p:cNvGrpSpPr/>
          <p:nvPr/>
        </p:nvGrpSpPr>
        <p:grpSpPr>
          <a:xfrm>
            <a:off x="6022538" y="969815"/>
            <a:ext cx="5283336" cy="1938430"/>
            <a:chOff x="5711766" y="882829"/>
            <a:chExt cx="5283336" cy="1938430"/>
          </a:xfrm>
        </p:grpSpPr>
        <p:grpSp>
          <p:nvGrpSpPr>
            <p:cNvPr id="18" name="Group 17">
              <a:extLst>
                <a:ext uri="{FF2B5EF4-FFF2-40B4-BE49-F238E27FC236}">
                  <a16:creationId xmlns:a16="http://schemas.microsoft.com/office/drawing/2014/main" id="{19EBED90-3CD5-9141-AEB7-37EE0D48ECF0}"/>
                </a:ext>
              </a:extLst>
            </p:cNvPr>
            <p:cNvGrpSpPr/>
            <p:nvPr/>
          </p:nvGrpSpPr>
          <p:grpSpPr>
            <a:xfrm>
              <a:off x="5858173" y="972774"/>
              <a:ext cx="4991059" cy="1638667"/>
              <a:chOff x="377500" y="1329110"/>
              <a:chExt cx="5839166" cy="2466608"/>
            </a:xfrm>
          </p:grpSpPr>
          <p:grpSp>
            <p:nvGrpSpPr>
              <p:cNvPr id="77" name="Group 76"/>
              <p:cNvGrpSpPr/>
              <p:nvPr/>
            </p:nvGrpSpPr>
            <p:grpSpPr>
              <a:xfrm>
                <a:off x="1026394" y="1840684"/>
                <a:ext cx="5162986" cy="1477404"/>
                <a:chOff x="846279" y="1133584"/>
                <a:chExt cx="5162986" cy="1603069"/>
              </a:xfrm>
            </p:grpSpPr>
            <p:sp>
              <p:nvSpPr>
                <p:cNvPr id="78" name="Rectangle 77"/>
                <p:cNvSpPr/>
                <p:nvPr/>
              </p:nvSpPr>
              <p:spPr>
                <a:xfrm>
                  <a:off x="846279" y="1152275"/>
                  <a:ext cx="5162986"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79" name="Straight Connector 78"/>
                <p:cNvCxnSpPr>
                  <a:stCxn id="78" idx="1"/>
                </p:cNvCxnSpPr>
                <p:nvPr/>
              </p:nvCxnSpPr>
              <p:spPr>
                <a:xfrm>
                  <a:off x="846279" y="1944464"/>
                  <a:ext cx="5162986"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546201" y="1165369"/>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1636510" y="114071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529132"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4332454"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cxnSpLocks/>
                </p:cNvCxnSpPr>
                <p:nvPr/>
              </p:nvCxnSpPr>
              <p:spPr>
                <a:xfrm>
                  <a:off x="5231102" y="1133584"/>
                  <a:ext cx="0" cy="1603069"/>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86" name="Group 85">
                <a:extLst>
                  <a:ext uri="{FF2B5EF4-FFF2-40B4-BE49-F238E27FC236}">
                    <a16:creationId xmlns:a16="http://schemas.microsoft.com/office/drawing/2014/main" id="{C812CB9F-C235-A443-8E1B-09E3B73E8B42}"/>
                  </a:ext>
                </a:extLst>
              </p:cNvPr>
              <p:cNvGrpSpPr/>
              <p:nvPr/>
            </p:nvGrpSpPr>
            <p:grpSpPr>
              <a:xfrm>
                <a:off x="377500" y="1872468"/>
                <a:ext cx="1901816" cy="1923250"/>
                <a:chOff x="370780" y="1645372"/>
                <a:chExt cx="1901816" cy="1923250"/>
              </a:xfrm>
            </p:grpSpPr>
            <p:pic>
              <p:nvPicPr>
                <p:cNvPr id="87" name="Picture 86" descr="yj.png">
                  <a:extLst>
                    <a:ext uri="{FF2B5EF4-FFF2-40B4-BE49-F238E27FC236}">
                      <a16:creationId xmlns:a16="http://schemas.microsoft.com/office/drawing/2014/main" id="{983AFC20-C543-404A-ADB7-6EA725623D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88" y="2149215"/>
                  <a:ext cx="313044" cy="364533"/>
                </a:xfrm>
                <a:prstGeom prst="rect">
                  <a:avLst/>
                </a:prstGeom>
              </p:spPr>
            </p:pic>
            <p:pic>
              <p:nvPicPr>
                <p:cNvPr id="88" name="Picture 87" descr="yrange.png">
                  <a:extLst>
                    <a:ext uri="{FF2B5EF4-FFF2-40B4-BE49-F238E27FC236}">
                      <a16:creationId xmlns:a16="http://schemas.microsoft.com/office/drawing/2014/main" id="{536CC925-514C-FE42-8273-6304D12875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780" y="3310611"/>
                  <a:ext cx="1901816" cy="258011"/>
                </a:xfrm>
                <a:prstGeom prst="rect">
                  <a:avLst/>
                </a:prstGeom>
              </p:spPr>
            </p:pic>
            <p:cxnSp>
              <p:nvCxnSpPr>
                <p:cNvPr id="89" name="Straight Arrow Connector 88">
                  <a:extLst>
                    <a:ext uri="{FF2B5EF4-FFF2-40B4-BE49-F238E27FC236}">
                      <a16:creationId xmlns:a16="http://schemas.microsoft.com/office/drawing/2014/main" id="{6E7BF6B4-34EF-C140-9FF8-3465BDF997E1}"/>
                    </a:ext>
                  </a:extLst>
                </p:cNvPr>
                <p:cNvCxnSpPr/>
                <p:nvPr/>
              </p:nvCxnSpPr>
              <p:spPr>
                <a:xfrm flipH="1">
                  <a:off x="885834" y="1645372"/>
                  <a:ext cx="1" cy="1446516"/>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90" name="Group 89">
                <a:extLst>
                  <a:ext uri="{FF2B5EF4-FFF2-40B4-BE49-F238E27FC236}">
                    <a16:creationId xmlns:a16="http://schemas.microsoft.com/office/drawing/2014/main" id="{F07DD2C7-ACB3-9B4A-8DFB-EDAFB4667AF7}"/>
                  </a:ext>
                </a:extLst>
              </p:cNvPr>
              <p:cNvGrpSpPr/>
              <p:nvPr/>
            </p:nvGrpSpPr>
            <p:grpSpPr>
              <a:xfrm>
                <a:off x="1043808" y="1329110"/>
                <a:ext cx="5172858" cy="384614"/>
                <a:chOff x="1016522" y="1024253"/>
                <a:chExt cx="5172858" cy="384614"/>
              </a:xfrm>
            </p:grpSpPr>
            <p:pic>
              <p:nvPicPr>
                <p:cNvPr id="91" name="Picture 90" descr="xi.png">
                  <a:extLst>
                    <a:ext uri="{FF2B5EF4-FFF2-40B4-BE49-F238E27FC236}">
                      <a16:creationId xmlns:a16="http://schemas.microsoft.com/office/drawing/2014/main" id="{CFAB7D30-7680-FB41-BF06-824D656632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1711" y="1072644"/>
                  <a:ext cx="307438" cy="336223"/>
                </a:xfrm>
                <a:prstGeom prst="rect">
                  <a:avLst/>
                </a:prstGeom>
              </p:spPr>
            </p:pic>
            <p:pic>
              <p:nvPicPr>
                <p:cNvPr id="92" name="Picture 91" descr="xrange.png">
                  <a:extLst>
                    <a:ext uri="{FF2B5EF4-FFF2-40B4-BE49-F238E27FC236}">
                      <a16:creationId xmlns:a16="http://schemas.microsoft.com/office/drawing/2014/main" id="{BE953E40-132F-7E48-819B-E1C5E28739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0810" y="1024253"/>
                  <a:ext cx="2108570" cy="268861"/>
                </a:xfrm>
                <a:prstGeom prst="rect">
                  <a:avLst/>
                </a:prstGeom>
              </p:spPr>
            </p:pic>
            <p:cxnSp>
              <p:nvCxnSpPr>
                <p:cNvPr id="93" name="Straight Arrow Connector 92">
                  <a:extLst>
                    <a:ext uri="{FF2B5EF4-FFF2-40B4-BE49-F238E27FC236}">
                      <a16:creationId xmlns:a16="http://schemas.microsoft.com/office/drawing/2014/main" id="{50B02318-452F-0F4E-8C8F-0284E9F3821C}"/>
                    </a:ext>
                  </a:extLst>
                </p:cNvPr>
                <p:cNvCxnSpPr/>
                <p:nvPr/>
              </p:nvCxnSpPr>
              <p:spPr>
                <a:xfrm>
                  <a:off x="1016522" y="1408867"/>
                  <a:ext cx="5139132" cy="0"/>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100" name="Rounded Rectangle 99">
              <a:extLst>
                <a:ext uri="{FF2B5EF4-FFF2-40B4-BE49-F238E27FC236}">
                  <a16:creationId xmlns:a16="http://schemas.microsoft.com/office/drawing/2014/main" id="{25AE5494-0A3D-B044-BC58-8C8996E77084}"/>
                </a:ext>
              </a:extLst>
            </p:cNvPr>
            <p:cNvSpPr/>
            <p:nvPr/>
          </p:nvSpPr>
          <p:spPr>
            <a:xfrm>
              <a:off x="5711766" y="882829"/>
              <a:ext cx="5283336" cy="1938430"/>
            </a:xfrm>
            <a:prstGeom prst="roundRect">
              <a:avLst/>
            </a:prstGeom>
            <a:ln w="508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grpSp>
        <p:nvGrpSpPr>
          <p:cNvPr id="33" name="Group 32">
            <a:extLst>
              <a:ext uri="{FF2B5EF4-FFF2-40B4-BE49-F238E27FC236}">
                <a16:creationId xmlns:a16="http://schemas.microsoft.com/office/drawing/2014/main" id="{FBAC6A76-F59E-844C-B368-3C7D5A45D996}"/>
              </a:ext>
            </a:extLst>
          </p:cNvPr>
          <p:cNvGrpSpPr/>
          <p:nvPr/>
        </p:nvGrpSpPr>
        <p:grpSpPr>
          <a:xfrm>
            <a:off x="5603851" y="3539174"/>
            <a:ext cx="6120710" cy="2670652"/>
            <a:chOff x="5039295" y="3554837"/>
            <a:chExt cx="6120710" cy="2670652"/>
          </a:xfrm>
        </p:grpSpPr>
        <p:grpSp>
          <p:nvGrpSpPr>
            <p:cNvPr id="29" name="Group 28">
              <a:extLst>
                <a:ext uri="{FF2B5EF4-FFF2-40B4-BE49-F238E27FC236}">
                  <a16:creationId xmlns:a16="http://schemas.microsoft.com/office/drawing/2014/main" id="{EACDCAD8-6D9C-A04E-8710-08BD76B3A26A}"/>
                </a:ext>
              </a:extLst>
            </p:cNvPr>
            <p:cNvGrpSpPr/>
            <p:nvPr/>
          </p:nvGrpSpPr>
          <p:grpSpPr>
            <a:xfrm>
              <a:off x="5092515" y="3684252"/>
              <a:ext cx="5727890" cy="2292802"/>
              <a:chOff x="636043" y="3576478"/>
              <a:chExt cx="6632266" cy="3221715"/>
            </a:xfrm>
          </p:grpSpPr>
          <p:grpSp>
            <p:nvGrpSpPr>
              <p:cNvPr id="25" name="Group 24">
                <a:extLst>
                  <a:ext uri="{FF2B5EF4-FFF2-40B4-BE49-F238E27FC236}">
                    <a16:creationId xmlns:a16="http://schemas.microsoft.com/office/drawing/2014/main" id="{28013037-765F-854D-A354-9E81722C9E1B}"/>
                  </a:ext>
                </a:extLst>
              </p:cNvPr>
              <p:cNvGrpSpPr/>
              <p:nvPr/>
            </p:nvGrpSpPr>
            <p:grpSpPr>
              <a:xfrm>
                <a:off x="2088815" y="3576478"/>
                <a:ext cx="5179494" cy="1289119"/>
                <a:chOff x="1190475" y="3374442"/>
                <a:chExt cx="5179494" cy="1289119"/>
              </a:xfrm>
            </p:grpSpPr>
            <p:grpSp>
              <p:nvGrpSpPr>
                <p:cNvPr id="27" name="Group 26"/>
                <p:cNvGrpSpPr/>
                <p:nvPr/>
              </p:nvGrpSpPr>
              <p:grpSpPr>
                <a:xfrm>
                  <a:off x="1197111" y="3374442"/>
                  <a:ext cx="5172858" cy="384614"/>
                  <a:chOff x="1016522" y="1024253"/>
                  <a:chExt cx="5172858" cy="384614"/>
                </a:xfrm>
              </p:grpSpPr>
              <p:pic>
                <p:nvPicPr>
                  <p:cNvPr id="9" name="Picture 8" descr="xi.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61711" y="1072644"/>
                    <a:ext cx="307438" cy="336223"/>
                  </a:xfrm>
                  <a:prstGeom prst="rect">
                    <a:avLst/>
                  </a:prstGeom>
                </p:spPr>
              </p:pic>
              <p:pic>
                <p:nvPicPr>
                  <p:cNvPr id="11" name="Picture 10" descr="xrang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0810" y="1024253"/>
                    <a:ext cx="2108570" cy="268861"/>
                  </a:xfrm>
                  <a:prstGeom prst="rect">
                    <a:avLst/>
                  </a:prstGeom>
                </p:spPr>
              </p:pic>
              <p:cxnSp>
                <p:nvCxnSpPr>
                  <p:cNvPr id="131" name="Straight Arrow Connector 130"/>
                  <p:cNvCxnSpPr/>
                  <p:nvPr/>
                </p:nvCxnSpPr>
                <p:spPr>
                  <a:xfrm>
                    <a:off x="1016522" y="1408867"/>
                    <a:ext cx="5139132" cy="0"/>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B73C7FC6-5873-A742-92F7-4A41B205AB09}"/>
                    </a:ext>
                  </a:extLst>
                </p:cNvPr>
                <p:cNvGrpSpPr/>
                <p:nvPr/>
              </p:nvGrpSpPr>
              <p:grpSpPr>
                <a:xfrm>
                  <a:off x="1190475" y="3862026"/>
                  <a:ext cx="5162986" cy="801535"/>
                  <a:chOff x="846279" y="1133584"/>
                  <a:chExt cx="5162986" cy="1603069"/>
                </a:xfrm>
              </p:grpSpPr>
              <p:sp>
                <p:nvSpPr>
                  <p:cNvPr id="62" name="Rectangle 61">
                    <a:extLst>
                      <a:ext uri="{FF2B5EF4-FFF2-40B4-BE49-F238E27FC236}">
                        <a16:creationId xmlns:a16="http://schemas.microsoft.com/office/drawing/2014/main" id="{F58EF428-1819-2D4B-A152-A34D64F28A86}"/>
                      </a:ext>
                    </a:extLst>
                  </p:cNvPr>
                  <p:cNvSpPr/>
                  <p:nvPr/>
                </p:nvSpPr>
                <p:spPr>
                  <a:xfrm>
                    <a:off x="846279" y="1152275"/>
                    <a:ext cx="5162986" cy="1584378"/>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64" name="Straight Connector 63">
                    <a:extLst>
                      <a:ext uri="{FF2B5EF4-FFF2-40B4-BE49-F238E27FC236}">
                        <a16:creationId xmlns:a16="http://schemas.microsoft.com/office/drawing/2014/main" id="{71C9237E-4B9A-7D47-AA42-EFE65CC65979}"/>
                      </a:ext>
                    </a:extLst>
                  </p:cNvPr>
                  <p:cNvCxnSpPr>
                    <a:cxnSpLocks/>
                  </p:cNvCxnSpPr>
                  <p:nvPr/>
                </p:nvCxnSpPr>
                <p:spPr>
                  <a:xfrm>
                    <a:off x="2546201" y="1165370"/>
                    <a:ext cx="0" cy="1571283"/>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5ED963AA-C4AB-6F4E-B138-3B9B03D2C19E}"/>
                      </a:ext>
                    </a:extLst>
                  </p:cNvPr>
                  <p:cNvCxnSpPr>
                    <a:cxnSpLocks/>
                  </p:cNvCxnSpPr>
                  <p:nvPr/>
                </p:nvCxnSpPr>
                <p:spPr>
                  <a:xfrm>
                    <a:off x="1636510" y="1140714"/>
                    <a:ext cx="0" cy="1582845"/>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726A50B9-46BB-EF45-A714-358972EA8F96}"/>
                      </a:ext>
                    </a:extLst>
                  </p:cNvPr>
                  <p:cNvCxnSpPr/>
                  <p:nvPr/>
                </p:nvCxnSpPr>
                <p:spPr>
                  <a:xfrm>
                    <a:off x="3529132"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4C10D7FB-E000-3F4E-8428-B81BB869C145}"/>
                      </a:ext>
                    </a:extLst>
                  </p:cNvPr>
                  <p:cNvCxnSpPr/>
                  <p:nvPr/>
                </p:nvCxnSpPr>
                <p:spPr>
                  <a:xfrm>
                    <a:off x="4332454" y="1152275"/>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7A4671FA-EBD9-9642-8499-89E6DEEFA172}"/>
                      </a:ext>
                    </a:extLst>
                  </p:cNvPr>
                  <p:cNvCxnSpPr/>
                  <p:nvPr/>
                </p:nvCxnSpPr>
                <p:spPr>
                  <a:xfrm>
                    <a:off x="5231102" y="1133584"/>
                    <a:ext cx="0" cy="1571284"/>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8" name="Group 27">
                <a:extLst>
                  <a:ext uri="{FF2B5EF4-FFF2-40B4-BE49-F238E27FC236}">
                    <a16:creationId xmlns:a16="http://schemas.microsoft.com/office/drawing/2014/main" id="{45AFB8A6-4688-114E-9C4C-8E3D25C25276}"/>
                  </a:ext>
                </a:extLst>
              </p:cNvPr>
              <p:cNvGrpSpPr/>
              <p:nvPr/>
            </p:nvGrpSpPr>
            <p:grpSpPr>
              <a:xfrm>
                <a:off x="636043" y="4874943"/>
                <a:ext cx="1901816" cy="1923250"/>
                <a:chOff x="612829" y="4941556"/>
                <a:chExt cx="1901816" cy="1923250"/>
              </a:xfrm>
            </p:grpSpPr>
            <p:grpSp>
              <p:nvGrpSpPr>
                <p:cNvPr id="69" name="Group 68">
                  <a:extLst>
                    <a:ext uri="{FF2B5EF4-FFF2-40B4-BE49-F238E27FC236}">
                      <a16:creationId xmlns:a16="http://schemas.microsoft.com/office/drawing/2014/main" id="{20E1AC65-4ECB-DB46-A157-40107CD9BA42}"/>
                    </a:ext>
                  </a:extLst>
                </p:cNvPr>
                <p:cNvGrpSpPr/>
                <p:nvPr/>
              </p:nvGrpSpPr>
              <p:grpSpPr>
                <a:xfrm>
                  <a:off x="612829" y="4941556"/>
                  <a:ext cx="1901816" cy="1923250"/>
                  <a:chOff x="370780" y="1645372"/>
                  <a:chExt cx="1901816" cy="1923250"/>
                </a:xfrm>
              </p:grpSpPr>
              <p:pic>
                <p:nvPicPr>
                  <p:cNvPr id="70" name="Picture 69" descr="yj.png">
                    <a:extLst>
                      <a:ext uri="{FF2B5EF4-FFF2-40B4-BE49-F238E27FC236}">
                        <a16:creationId xmlns:a16="http://schemas.microsoft.com/office/drawing/2014/main" id="{5264E505-D135-7E41-A43B-705D7DCFDF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588" y="2149215"/>
                    <a:ext cx="313044" cy="364533"/>
                  </a:xfrm>
                  <a:prstGeom prst="rect">
                    <a:avLst/>
                  </a:prstGeom>
                </p:spPr>
              </p:pic>
              <p:pic>
                <p:nvPicPr>
                  <p:cNvPr id="71" name="Picture 70" descr="yrange.png">
                    <a:extLst>
                      <a:ext uri="{FF2B5EF4-FFF2-40B4-BE49-F238E27FC236}">
                        <a16:creationId xmlns:a16="http://schemas.microsoft.com/office/drawing/2014/main" id="{36BEC2D2-CF73-6D46-8670-49BDD66D01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780" y="3310611"/>
                    <a:ext cx="1901816" cy="258011"/>
                  </a:xfrm>
                  <a:prstGeom prst="rect">
                    <a:avLst/>
                  </a:prstGeom>
                </p:spPr>
              </p:pic>
              <p:cxnSp>
                <p:nvCxnSpPr>
                  <p:cNvPr id="72" name="Straight Arrow Connector 71">
                    <a:extLst>
                      <a:ext uri="{FF2B5EF4-FFF2-40B4-BE49-F238E27FC236}">
                        <a16:creationId xmlns:a16="http://schemas.microsoft.com/office/drawing/2014/main" id="{413A3A27-D72F-7F42-ADDD-BA0A9254AAA6}"/>
                      </a:ext>
                    </a:extLst>
                  </p:cNvPr>
                  <p:cNvCxnSpPr/>
                  <p:nvPr/>
                </p:nvCxnSpPr>
                <p:spPr>
                  <a:xfrm flipH="1">
                    <a:off x="885834" y="1645372"/>
                    <a:ext cx="1" cy="1446516"/>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a:extLst>
                    <a:ext uri="{FF2B5EF4-FFF2-40B4-BE49-F238E27FC236}">
                      <a16:creationId xmlns:a16="http://schemas.microsoft.com/office/drawing/2014/main" id="{02152DFD-AE2D-3B4B-B0AB-F93791644EA3}"/>
                    </a:ext>
                  </a:extLst>
                </p:cNvPr>
                <p:cNvGrpSpPr/>
                <p:nvPr/>
              </p:nvGrpSpPr>
              <p:grpSpPr>
                <a:xfrm>
                  <a:off x="1214329" y="4941556"/>
                  <a:ext cx="830752" cy="1453886"/>
                  <a:chOff x="6562507" y="4396466"/>
                  <a:chExt cx="830752" cy="1453886"/>
                </a:xfrm>
              </p:grpSpPr>
              <p:sp>
                <p:nvSpPr>
                  <p:cNvPr id="73" name="Rectangle 72">
                    <a:extLst>
                      <a:ext uri="{FF2B5EF4-FFF2-40B4-BE49-F238E27FC236}">
                        <a16:creationId xmlns:a16="http://schemas.microsoft.com/office/drawing/2014/main" id="{335A9587-4B13-6A4E-B1D9-486FA16BF9BD}"/>
                      </a:ext>
                    </a:extLst>
                  </p:cNvPr>
                  <p:cNvSpPr/>
                  <p:nvPr/>
                </p:nvSpPr>
                <p:spPr>
                  <a:xfrm>
                    <a:off x="6562507" y="4396466"/>
                    <a:ext cx="830752" cy="1453886"/>
                  </a:xfrm>
                  <a:prstGeom prst="rect">
                    <a:avLst/>
                  </a:prstGeom>
                  <a:ln w="38100" cmpd="sng">
                    <a:solidFill>
                      <a:srgbClr val="FC0022"/>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85" name="Straight Connector 84">
                    <a:extLst>
                      <a:ext uri="{FF2B5EF4-FFF2-40B4-BE49-F238E27FC236}">
                        <a16:creationId xmlns:a16="http://schemas.microsoft.com/office/drawing/2014/main" id="{2445EB0A-D8AC-BC40-981D-356E59FC9D00}"/>
                      </a:ext>
                    </a:extLst>
                  </p:cNvPr>
                  <p:cNvCxnSpPr>
                    <a:cxnSpLocks/>
                    <a:stCxn id="73" idx="3"/>
                    <a:endCxn id="73" idx="1"/>
                  </p:cNvCxnSpPr>
                  <p:nvPr/>
                </p:nvCxnSpPr>
                <p:spPr>
                  <a:xfrm flipH="1">
                    <a:off x="6562507" y="5123409"/>
                    <a:ext cx="830752" cy="0"/>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grpSp>
        <p:sp>
          <p:nvSpPr>
            <p:cNvPr id="101" name="Rounded Rectangle 100">
              <a:extLst>
                <a:ext uri="{FF2B5EF4-FFF2-40B4-BE49-F238E27FC236}">
                  <a16:creationId xmlns:a16="http://schemas.microsoft.com/office/drawing/2014/main" id="{A73AC735-DC64-5743-AB07-8FA13ADE89E8}"/>
                </a:ext>
              </a:extLst>
            </p:cNvPr>
            <p:cNvSpPr/>
            <p:nvPr/>
          </p:nvSpPr>
          <p:spPr>
            <a:xfrm>
              <a:off x="5039295" y="3554837"/>
              <a:ext cx="6120710" cy="2670652"/>
            </a:xfrm>
            <a:prstGeom prst="roundRect">
              <a:avLst/>
            </a:prstGeom>
            <a:ln w="508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04" name="Down Arrow 103">
            <a:extLst>
              <a:ext uri="{FF2B5EF4-FFF2-40B4-BE49-F238E27FC236}">
                <a16:creationId xmlns:a16="http://schemas.microsoft.com/office/drawing/2014/main" id="{EA1307F6-CFBE-B64C-8E8E-75F563B9B424}"/>
              </a:ext>
            </a:extLst>
          </p:cNvPr>
          <p:cNvSpPr/>
          <p:nvPr/>
        </p:nvSpPr>
        <p:spPr>
          <a:xfrm>
            <a:off x="8699056" y="2908245"/>
            <a:ext cx="321957" cy="630929"/>
          </a:xfrm>
          <a:prstGeom prst="downArrow">
            <a:avLst/>
          </a:prstGeom>
          <a:solidFill>
            <a:schemeClr val="bg2">
              <a:lumMod val="75000"/>
            </a:schemeClr>
          </a:solidFill>
          <a:ln w="38100">
            <a:solidFill>
              <a:schemeClr val="accent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custDataLst>
      <p:tags r:id="rId1"/>
    </p:custDataLst>
    <p:extLst>
      <p:ext uri="{BB962C8B-B14F-4D97-AF65-F5344CB8AC3E}">
        <p14:creationId xmlns:p14="http://schemas.microsoft.com/office/powerpoint/2010/main" val="28844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linds(horizont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linds(horizontal)">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blinds(horizontal)">
                                      <p:cBhvr>
                                        <p:cTn id="25" dur="500"/>
                                        <p:tgtEl>
                                          <p:spTgt spid="104"/>
                                        </p:tgtEl>
                                      </p:cBhvr>
                                    </p:animEffect>
                                  </p:childTnLst>
                                </p:cTn>
                              </p:par>
                              <p:par>
                                <p:cTn id="26" presetID="3" presetClass="entr" presetSubtype="1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linds(horizontal)">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0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BLK_BACKGROUND_2017" val="2benAVMf"/>
  <p:tag name="ARTICULATE_SLIDE_COUNT" val="20"/>
  <p:tag name="ARTICULATE_DESIGN_ID_1_BLK_BACKGROUND_2017" val="U8utixHa"/>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_Developer_PPT_V4">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B92B7018-2C1E-8A4B-9133-236358E29F6B}"/>
    </a:ext>
  </a:extLst>
</a:theme>
</file>

<file path=ppt/theme/theme2.xml><?xml version="1.0" encoding="utf-8"?>
<a:theme xmlns:a="http://schemas.openxmlformats.org/drawingml/2006/main" name="1_blk_background_2017">
  <a:themeElements>
    <a:clrScheme name="IBM_Code2">
      <a:dk1>
        <a:srgbClr val="2B2B2B"/>
      </a:dk1>
      <a:lt1>
        <a:srgbClr val="000000"/>
      </a:lt1>
      <a:dk2>
        <a:srgbClr val="EAEAEA"/>
      </a:dk2>
      <a:lt2>
        <a:srgbClr val="FFFFFF"/>
      </a:lt2>
      <a:accent1>
        <a:srgbClr val="8F8B8B"/>
      </a:accent1>
      <a:accent2>
        <a:srgbClr val="0029FF"/>
      </a:accent2>
      <a:accent3>
        <a:srgbClr val="01BAB6"/>
      </a:accent3>
      <a:accent4>
        <a:srgbClr val="8F8B8B"/>
      </a:accent4>
      <a:accent5>
        <a:srgbClr val="8D48DD"/>
      </a:accent5>
      <a:accent6>
        <a:srgbClr val="DB2699"/>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ode_plex_1.1" id="{9A8F75C9-260E-3246-98C0-E221AABC1344}" vid="{4787B319-6FC7-704E-A433-2145CDE0AC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IBM_Developer_PPT_V4.potx</Template>
  <TotalTime>88649</TotalTime>
  <Words>7067</Words>
  <Application>Microsoft Macintosh PowerPoint</Application>
  <PresentationFormat>Widescreen</PresentationFormat>
  <Paragraphs>957</Paragraphs>
  <Slides>68</Slides>
  <Notes>64</Notes>
  <HiddenSlides>0</HiddenSlides>
  <MMClips>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68</vt:i4>
      </vt:variant>
    </vt:vector>
  </HeadingPairs>
  <TitlesOfParts>
    <vt:vector size="74" baseType="lpstr">
      <vt:lpstr>Arial</vt:lpstr>
      <vt:lpstr>Calibri</vt:lpstr>
      <vt:lpstr>Cambria Math</vt:lpstr>
      <vt:lpstr>IBM Plex Sans</vt:lpstr>
      <vt:lpstr>IBM_Developer_PPT_V4</vt:lpstr>
      <vt:lpstr>1_blk_background_2017</vt:lpstr>
      <vt:lpstr>Machine Learning Foundations: Applied Probability </vt:lpstr>
      <vt:lpstr> Probabilities must be regarded as analogous to the measurement of physical magnitudes; that is to say, they can never be known exactly, but only within certain approximation.  Émile Borel — Probabilities and Life</vt:lpstr>
      <vt:lpstr>Probability Topics : </vt:lpstr>
      <vt:lpstr>Section: Random Variables and Probability</vt:lpstr>
      <vt:lpstr>Reality, Random Variable and Probability</vt:lpstr>
      <vt:lpstr>Joint, Marginal and Conditional Measurement</vt:lpstr>
      <vt:lpstr>Joint, Marginal and Conditional Probability</vt:lpstr>
      <vt:lpstr>Useful Rules: Sum and Product</vt:lpstr>
      <vt:lpstr>Independent Random Variables</vt:lpstr>
      <vt:lpstr>Continuous Probability.</vt:lpstr>
      <vt:lpstr>Random Variable, Probability summary</vt:lpstr>
      <vt:lpstr>Section: Characterizing Distributions and other Representations</vt:lpstr>
      <vt:lpstr>Averaging to Weighted Average (Informal Expectation)</vt:lpstr>
      <vt:lpstr>Characterizing Probability Using Moments</vt:lpstr>
      <vt:lpstr>Characterizing Probability (Expectation)</vt:lpstr>
      <vt:lpstr>Characterizing Probability (Variance)</vt:lpstr>
      <vt:lpstr>Characterizing Probability (Skewness)</vt:lpstr>
      <vt:lpstr>Characterizing Probability (Kurtosis)</vt:lpstr>
      <vt:lpstr>Characterizing Probability (Covariance)</vt:lpstr>
      <vt:lpstr>Characterizing Probability (Covariance as Inner Product)</vt:lpstr>
      <vt:lpstr>Graphical Representation of Joint Distributions</vt:lpstr>
      <vt:lpstr>Graphical Representation of Joint Distributions (Many interacting Random Variables)</vt:lpstr>
      <vt:lpstr>Parametric Distributions</vt:lpstr>
      <vt:lpstr>Sufficient Statistics for parametric Distributions</vt:lpstr>
      <vt:lpstr>Section: Bayes Theorem</vt:lpstr>
      <vt:lpstr>Bayes Theorem</vt:lpstr>
      <vt:lpstr>Bayes Rule: Illustration using biased coin</vt:lpstr>
      <vt:lpstr>Section: Entropy</vt:lpstr>
      <vt:lpstr>Entropy</vt:lpstr>
      <vt:lpstr>Entropy and Probability connection.</vt:lpstr>
      <vt:lpstr>Entropy some properties and applications.</vt:lpstr>
      <vt:lpstr>Entropy Some Corner cases.</vt:lpstr>
      <vt:lpstr>Using Entropy to compare PDF (KL Divergence).</vt:lpstr>
      <vt:lpstr>KL Divergence Illustration</vt:lpstr>
      <vt:lpstr>Section: Common Distributions =&gt; Gaussian Distribution</vt:lpstr>
      <vt:lpstr>Gaussian Distribution How it arises?</vt:lpstr>
      <vt:lpstr>Gaussian Distribution from the common Random Walk</vt:lpstr>
      <vt:lpstr>Multidimensional Gaussian Distribution.</vt:lpstr>
      <vt:lpstr>Gaussian Distribution Properties (TBD visuals for translation, sum and product)</vt:lpstr>
      <vt:lpstr>Gaussian Distribution Properties (Equations TBD)</vt:lpstr>
      <vt:lpstr>Gaussian Distribution Properties Application.</vt:lpstr>
      <vt:lpstr>Section : Exponential Family of Distributions</vt:lpstr>
      <vt:lpstr>Exponential Family</vt:lpstr>
      <vt:lpstr>Exponential Family (Examples…)</vt:lpstr>
      <vt:lpstr>Exponential Family’s Convexity (Why it matters…)</vt:lpstr>
      <vt:lpstr>Conjugacy and Combining multiple Exponential Family.</vt:lpstr>
      <vt:lpstr>Applications</vt:lpstr>
      <vt:lpstr>Section: Probability Tricks for ML and Cautions… </vt:lpstr>
      <vt:lpstr>Log Trick</vt:lpstr>
      <vt:lpstr>Normalization Trick</vt:lpstr>
      <vt:lpstr>Jensen Inequality </vt:lpstr>
      <vt:lpstr>Jensen Inequality in action.</vt:lpstr>
      <vt:lpstr>IID (Identically and independently distributed)</vt:lpstr>
      <vt:lpstr>Likelihood</vt:lpstr>
      <vt:lpstr>Likelihood In Action ( Cost Function)</vt:lpstr>
      <vt:lpstr>Choosing Proper Conjugate Prior(TBD:Add more slides)</vt:lpstr>
      <vt:lpstr>Beware of Simpson Paradox </vt:lpstr>
      <vt:lpstr>Beware of Simpson Paradox (Continue…) </vt:lpstr>
      <vt:lpstr>Section:  ML Application of Probability   . Regression,   . Classification and  . Clustering </vt:lpstr>
      <vt:lpstr> Modelling</vt:lpstr>
      <vt:lpstr> MLE Learning (i.e estimating parameter θ)</vt:lpstr>
      <vt:lpstr>Joint Probability Density Estimation</vt:lpstr>
      <vt:lpstr>Regression</vt:lpstr>
      <vt:lpstr>Classification</vt:lpstr>
      <vt:lpstr>Clustering</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Victoria Ovens</dc:creator>
  <cp:lastModifiedBy>ALOK SINGH</cp:lastModifiedBy>
  <cp:revision>444</cp:revision>
  <dcterms:created xsi:type="dcterms:W3CDTF">2018-02-27T17:50:26Z</dcterms:created>
  <dcterms:modified xsi:type="dcterms:W3CDTF">2019-03-24T00:25:09Z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50EAF499-0EFA-4F63-B726-BA2FBDA31113</vt:lpwstr>
  </property>
  <property fmtid="{D5CDD505-2E9C-101B-9397-08002B2CF9AE}" pid="3" name="ArticulatePath">
    <vt:lpwstr>IBM_Developer_PPT_V3</vt:lpwstr>
  </property>
</Properties>
</file>